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m4a" ContentType="audio/unknown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80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/>
  </p:normalViewPr>
  <p:slideViewPr>
    <p:cSldViewPr snapToGrid="0">
      <p:cViewPr varScale="1">
        <p:scale>
          <a:sx n="58" d="100"/>
          <a:sy n="58" d="100"/>
        </p:scale>
        <p:origin x="-102" y="-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E6C4-8602-46EE-BA18-A3EC808EFDF9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3735C-573E-49C5-9CAC-67C1FF152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487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E6C4-8602-46EE-BA18-A3EC808EFDF9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3735C-573E-49C5-9CAC-67C1FF152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833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E6C4-8602-46EE-BA18-A3EC808EFDF9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3735C-573E-49C5-9CAC-67C1FF1529E0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357705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E6C4-8602-46EE-BA18-A3EC808EFDF9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3735C-573E-49C5-9CAC-67C1FF152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068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E6C4-8602-46EE-BA18-A3EC808EFDF9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3735C-573E-49C5-9CAC-67C1FF1529E0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842988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E6C4-8602-46EE-BA18-A3EC808EFDF9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3735C-573E-49C5-9CAC-67C1FF152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485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E6C4-8602-46EE-BA18-A3EC808EFDF9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3735C-573E-49C5-9CAC-67C1FF152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9064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E6C4-8602-46EE-BA18-A3EC808EFDF9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3735C-573E-49C5-9CAC-67C1FF152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42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E6C4-8602-46EE-BA18-A3EC808EFDF9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3735C-573E-49C5-9CAC-67C1FF152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19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E6C4-8602-46EE-BA18-A3EC808EFDF9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3735C-573E-49C5-9CAC-67C1FF152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17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E6C4-8602-46EE-BA18-A3EC808EFDF9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3735C-573E-49C5-9CAC-67C1FF152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680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E6C4-8602-46EE-BA18-A3EC808EFDF9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3735C-573E-49C5-9CAC-67C1FF152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530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E6C4-8602-46EE-BA18-A3EC808EFDF9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3735C-573E-49C5-9CAC-67C1FF152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72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E6C4-8602-46EE-BA18-A3EC808EFDF9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3735C-573E-49C5-9CAC-67C1FF152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121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E6C4-8602-46EE-BA18-A3EC808EFDF9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3735C-573E-49C5-9CAC-67C1FF152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009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E6C4-8602-46EE-BA18-A3EC808EFDF9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3735C-573E-49C5-9CAC-67C1FF152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849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B8E6C4-8602-46EE-BA18-A3EC808EFDF9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203735C-573E-49C5-9CAC-67C1FF152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911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146" y="562698"/>
            <a:ext cx="8162636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70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37"/>
    </mc:Choice>
    <mc:Fallback xmlns="">
      <p:transition spd="slow" advTm="3837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1524000" y="1282700"/>
          <a:ext cx="9144000" cy="429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Bitmap Image" r:id="rId3" imgW="12565229" imgH="5896798" progId="PBrush">
                  <p:embed/>
                </p:oleObj>
              </mc:Choice>
              <mc:Fallback>
                <p:oleObj name="Bitmap Image" r:id="rId3" imgW="12565229" imgH="5896798" progId="PBrush">
                  <p:embed/>
                  <p:pic>
                    <p:nvPicPr>
                      <p:cNvPr id="2560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282700"/>
                        <a:ext cx="9144000" cy="429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4572000" y="6019800"/>
            <a:ext cx="5983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400" i="1"/>
              <a:t>(Abelow B, 1998 “Understanding Acid-Base”)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79345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883"/>
    </mc:Choice>
    <mc:Fallback xmlns="">
      <p:transition spd="slow" advTm="34883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137" y="-1"/>
            <a:ext cx="8457063" cy="6662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74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420"/>
    </mc:Choice>
    <mc:Fallback xmlns="">
      <p:transition spd="slow" advTm="3442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kidneys regulate plasma [HCO3–]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599" y="2160591"/>
            <a:ext cx="6934201" cy="3880773"/>
          </a:xfrm>
        </p:spPr>
        <p:txBody>
          <a:bodyPr>
            <a:noAutofit/>
          </a:bodyPr>
          <a:lstStyle/>
          <a:p>
            <a:r>
              <a:rPr lang="en-US" sz="3200" dirty="0"/>
              <a:t>through three main processes:</a:t>
            </a:r>
          </a:p>
          <a:p>
            <a:pPr lvl="1"/>
            <a:r>
              <a:rPr lang="en-US" sz="2800" dirty="0"/>
              <a:t> (1) "reabsorption" of filtered HCO3–, </a:t>
            </a:r>
          </a:p>
          <a:p>
            <a:pPr lvl="1"/>
            <a:endParaRPr lang="en-US" sz="2800" dirty="0"/>
          </a:p>
          <a:p>
            <a:pPr lvl="1"/>
            <a:r>
              <a:rPr lang="en-US" sz="2800" dirty="0"/>
              <a:t> (2) formation of </a:t>
            </a:r>
            <a:r>
              <a:rPr lang="en-US" sz="2800" dirty="0" err="1"/>
              <a:t>titratable</a:t>
            </a:r>
            <a:r>
              <a:rPr lang="en-US" sz="2800" dirty="0"/>
              <a:t> acid, and</a:t>
            </a:r>
          </a:p>
          <a:p>
            <a:pPr lvl="1"/>
            <a:endParaRPr lang="en-US" sz="2800" dirty="0"/>
          </a:p>
          <a:p>
            <a:pPr lvl="1"/>
            <a:r>
              <a:rPr lang="en-US" sz="2800" dirty="0"/>
              <a:t> (3) excretion of NH4+ in the urine.</a:t>
            </a:r>
          </a:p>
        </p:txBody>
      </p:sp>
    </p:spTree>
    <p:extLst>
      <p:ext uri="{BB962C8B-B14F-4D97-AF65-F5344CB8AC3E}">
        <p14:creationId xmlns:p14="http://schemas.microsoft.com/office/powerpoint/2010/main" val="261694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35"/>
    </mc:Choice>
    <mc:Fallback xmlns="">
      <p:transition spd="slow" advTm="23835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0" name="Object 1024"/>
          <p:cNvGraphicFramePr>
            <a:graphicFrameLocks noChangeAspect="1"/>
          </p:cNvGraphicFramePr>
          <p:nvPr/>
        </p:nvGraphicFramePr>
        <p:xfrm>
          <a:off x="1981200" y="649288"/>
          <a:ext cx="8686800" cy="586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5" name="Bitmap Image" r:id="rId3" imgW="16695238" imgH="11279174" progId="PBrush">
                  <p:embed/>
                </p:oleObj>
              </mc:Choice>
              <mc:Fallback>
                <p:oleObj name="Bitmap Image" r:id="rId3" imgW="16695238" imgH="11279174" progId="PBrush">
                  <p:embed/>
                  <p:pic>
                    <p:nvPicPr>
                      <p:cNvPr id="3584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649288"/>
                        <a:ext cx="8686800" cy="586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1828801" y="6461126"/>
            <a:ext cx="65389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000" i="1"/>
              <a:t>Abelow, Understanding Acid-Base, Williams &amp; Wilkins 1998</a:t>
            </a:r>
            <a:endParaRPr lang="en-US" sz="2000" i="1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2971800" y="0"/>
            <a:ext cx="31472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/>
              <a:t>Renal bicarbonate reabsorption</a:t>
            </a:r>
          </a:p>
        </p:txBody>
      </p:sp>
    </p:spTree>
    <p:extLst>
      <p:ext uri="{BB962C8B-B14F-4D97-AF65-F5344CB8AC3E}">
        <p14:creationId xmlns:p14="http://schemas.microsoft.com/office/powerpoint/2010/main" val="20485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12"/>
    </mc:Choice>
    <mc:Fallback xmlns="">
      <p:transition spd="slow" advTm="15112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The kidney filters 4000 </a:t>
            </a:r>
            <a:r>
              <a:rPr lang="en-US" sz="2000" dirty="0" err="1"/>
              <a:t>mmol</a:t>
            </a:r>
            <a:r>
              <a:rPr lang="en-US" sz="2000" dirty="0"/>
              <a:t> of HCO3– per day. To reabsorb the filtered load of HCO3–, the renal tubules must therefore secrete 4000 </a:t>
            </a:r>
            <a:r>
              <a:rPr lang="en-US" sz="2000" dirty="0" err="1"/>
              <a:t>mmol</a:t>
            </a:r>
            <a:r>
              <a:rPr lang="en-US" sz="2000" dirty="0"/>
              <a:t> of hydrogen ions.</a:t>
            </a:r>
          </a:p>
          <a:p>
            <a:endParaRPr lang="en-US" sz="2000" dirty="0"/>
          </a:p>
          <a:p>
            <a:r>
              <a:rPr lang="en-US" sz="2000" dirty="0"/>
              <a:t> Between 80 and 90% of HCO3– is reabsorbed in the proximal tubule. </a:t>
            </a:r>
          </a:p>
          <a:p>
            <a:endParaRPr lang="en-US" sz="2000" dirty="0"/>
          </a:p>
          <a:p>
            <a:r>
              <a:rPr lang="en-US" sz="2000" dirty="0"/>
              <a:t>The distal nephron reabsorbs the remainder and secretes H+ to defend systemic </a:t>
            </a:r>
            <a:r>
              <a:rPr lang="en-US" sz="2000" dirty="0" err="1"/>
              <a:t>pH.</a:t>
            </a:r>
            <a:r>
              <a:rPr lang="en-U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4609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19"/>
    </mc:Choice>
    <mc:Fallback xmlns="">
      <p:transition spd="slow" advTm="4819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While this quantity of protons, 40–60 </a:t>
            </a:r>
            <a:r>
              <a:rPr lang="en-US" dirty="0" err="1"/>
              <a:t>mmol</a:t>
            </a:r>
            <a:r>
              <a:rPr lang="en-US" dirty="0"/>
              <a:t>/d, is small, it must be secreted to prevent chronic positive H+ balance and metabolic acidosis. </a:t>
            </a:r>
          </a:p>
          <a:p>
            <a:r>
              <a:rPr lang="en-US" dirty="0"/>
              <a:t>This quantity of secreted protons is represented in the urine as </a:t>
            </a:r>
            <a:r>
              <a:rPr lang="en-US" dirty="0" err="1"/>
              <a:t>titratable</a:t>
            </a:r>
            <a:r>
              <a:rPr lang="en-US" dirty="0"/>
              <a:t> acid and NH4+.</a:t>
            </a:r>
          </a:p>
          <a:p>
            <a:r>
              <a:rPr lang="en-US" dirty="0">
                <a:solidFill>
                  <a:srgbClr val="FF0000"/>
                </a:solidFill>
              </a:rPr>
              <a:t>Metabolic acidosis in the face of normal renal function increases NH4+ production and excretion</a:t>
            </a:r>
            <a:r>
              <a:rPr lang="en-US" dirty="0"/>
              <a:t>.</a:t>
            </a:r>
          </a:p>
          <a:p>
            <a:r>
              <a:rPr lang="en-US" dirty="0"/>
              <a:t>NH4+ production and excretion are impaired in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u="sng" dirty="0"/>
              <a:t>chronic renal failure,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u="sng" dirty="0"/>
              <a:t>hyperkalemia, and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u="sng" dirty="0"/>
              <a:t>renal tubular acidosis</a:t>
            </a:r>
          </a:p>
        </p:txBody>
      </p:sp>
    </p:spTree>
    <p:extLst>
      <p:ext uri="{BB962C8B-B14F-4D97-AF65-F5344CB8AC3E}">
        <p14:creationId xmlns:p14="http://schemas.microsoft.com/office/powerpoint/2010/main" val="2785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040"/>
    </mc:Choice>
    <mc:Fallback xmlns="">
      <p:transition spd="slow" advTm="7204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DIAGNOSIS OF GENERAL TYPES OF DISTURBANCES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most common clinical disturbances are simple acid-base disorders; </a:t>
            </a:r>
          </a:p>
          <a:p>
            <a:r>
              <a:rPr lang="en-US" dirty="0"/>
              <a:t>i.e., metabolic acidosis or alkalosis or respiratory acidosis or alkalosis.</a:t>
            </a:r>
          </a:p>
          <a:p>
            <a:r>
              <a:rPr lang="en-US" dirty="0"/>
              <a:t>Because compensation is not complete, the pH is abnormal in simple disturbances. </a:t>
            </a:r>
          </a:p>
          <a:p>
            <a:r>
              <a:rPr lang="en-US" dirty="0"/>
              <a:t>More complicated clinical situations can give rise to mixed acid-base disturbances.</a:t>
            </a:r>
          </a:p>
        </p:txBody>
      </p:sp>
    </p:spTree>
    <p:extLst>
      <p:ext uri="{BB962C8B-B14F-4D97-AF65-F5344CB8AC3E}">
        <p14:creationId xmlns:p14="http://schemas.microsoft.com/office/powerpoint/2010/main" val="147148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643"/>
    </mc:Choice>
    <mc:Fallback xmlns="">
      <p:transition spd="slow" advTm="41643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Acid-Base Disorders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Primary respiratory disturbances (primary changes in Paco2) invoke compensatory metabolic responses (secondary changes in [HCO3–]), </a:t>
            </a:r>
          </a:p>
          <a:p>
            <a:r>
              <a:rPr lang="en-US" dirty="0"/>
              <a:t>and primary metabolic disturbances elicit predictable compensatory respiratory responses (secondary changes in Paco2)</a:t>
            </a:r>
          </a:p>
        </p:txBody>
      </p:sp>
    </p:spTree>
    <p:extLst>
      <p:ext uri="{BB962C8B-B14F-4D97-AF65-F5344CB8AC3E}">
        <p14:creationId xmlns:p14="http://schemas.microsoft.com/office/powerpoint/2010/main" val="49398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688"/>
    </mc:Choice>
    <mc:Fallback xmlns="">
      <p:transition spd="slow" advTm="29688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Physiologic compensation can be</a:t>
            </a:r>
            <a:r>
              <a:rPr lang="fa-IR" dirty="0"/>
              <a:t> </a:t>
            </a:r>
            <a:r>
              <a:rPr lang="en-US" dirty="0"/>
              <a:t>predicted from the relationships</a:t>
            </a:r>
          </a:p>
        </p:txBody>
      </p:sp>
    </p:spTree>
    <p:extLst>
      <p:ext uri="{BB962C8B-B14F-4D97-AF65-F5344CB8AC3E}">
        <p14:creationId xmlns:p14="http://schemas.microsoft.com/office/powerpoint/2010/main" val="258867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547"/>
    </mc:Choice>
    <mc:Fallback xmlns="">
      <p:transition spd="slow" advTm="13547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dirty="0"/>
              <a:t>Primary Acid–Base Disturbances with a Secondary (“Compensatory”) Response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Metabolic acidosis</a:t>
            </a:r>
          </a:p>
          <a:p>
            <a:pPr lvl="1"/>
            <a:r>
              <a:rPr lang="en-US" sz="1800" dirty="0"/>
              <a:t>pH &lt;7.38 and bicarbonate [HCO3 −] &lt;22 </a:t>
            </a:r>
            <a:r>
              <a:rPr lang="en-US" sz="1800" dirty="0" err="1"/>
              <a:t>mmol</a:t>
            </a:r>
            <a:r>
              <a:rPr lang="en-US" sz="1800" dirty="0"/>
              <a:t> per liter</a:t>
            </a:r>
          </a:p>
          <a:p>
            <a:pPr lvl="1"/>
            <a:r>
              <a:rPr lang="en-US" sz="1800" dirty="0"/>
              <a:t>Secondary (respiratory) response: </a:t>
            </a:r>
            <a:endParaRPr lang="fa-IR" sz="1800" dirty="0"/>
          </a:p>
          <a:p>
            <a:pPr lvl="2"/>
            <a:r>
              <a:rPr lang="en-US" b="1" u="sng" dirty="0"/>
              <a:t>Paco2 = 1.5 × [HCO3 −] + 8±2 mm Hg</a:t>
            </a:r>
            <a:r>
              <a:rPr lang="en-US" dirty="0"/>
              <a:t>† </a:t>
            </a:r>
            <a:endParaRPr lang="fa-IR" dirty="0"/>
          </a:p>
          <a:p>
            <a:pPr lvl="2"/>
            <a:r>
              <a:rPr lang="en-US" dirty="0"/>
              <a:t>or    </a:t>
            </a:r>
            <a:r>
              <a:rPr lang="fa-IR" dirty="0"/>
              <a:t> </a:t>
            </a:r>
            <a:r>
              <a:rPr lang="en-US" dirty="0"/>
              <a:t>[HCO3 −] + 15 mm Hg‡</a:t>
            </a:r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Complete secondary adaptive response within 12–24 hr</a:t>
            </a:r>
          </a:p>
          <a:p>
            <a:endParaRPr lang="en-US" sz="1800" dirty="0"/>
          </a:p>
          <a:p>
            <a:pPr lvl="1"/>
            <a:r>
              <a:rPr lang="en-US" sz="1800" dirty="0"/>
              <a:t>Superimposed respiratory acidosis or alkalosis may be diagnosed if the calculated Paco2 is greater or less than predicted</a:t>
            </a:r>
          </a:p>
        </p:txBody>
      </p:sp>
    </p:spTree>
    <p:extLst>
      <p:ext uri="{BB962C8B-B14F-4D97-AF65-F5344CB8AC3E}">
        <p14:creationId xmlns:p14="http://schemas.microsoft.com/office/powerpoint/2010/main" val="221190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456"/>
    </mc:Choice>
    <mc:Fallback xmlns="">
      <p:transition spd="slow" advTm="53456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7001" y="1600200"/>
            <a:ext cx="5826719" cy="164630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Acidosis </a:t>
            </a:r>
            <a:r>
              <a:rPr lang="en-US"/>
              <a:t>and Alkalosis (1)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3641501"/>
            <a:ext cx="8305800" cy="1752600"/>
          </a:xfrm>
        </p:spPr>
        <p:txBody>
          <a:bodyPr>
            <a:normAutofit/>
          </a:bodyPr>
          <a:lstStyle/>
          <a:p>
            <a:pPr algn="l"/>
            <a:r>
              <a:rPr lang="en-US" dirty="0" err="1" smtClean="0"/>
              <a:t>Dr</a:t>
            </a:r>
            <a:r>
              <a:rPr lang="en-US" dirty="0" smtClean="0"/>
              <a:t> Parisa </a:t>
            </a:r>
            <a:r>
              <a:rPr lang="en-US" dirty="0" err="1" smtClean="0"/>
              <a:t>javadian</a:t>
            </a:r>
            <a:r>
              <a:rPr lang="en-US" dirty="0" smtClean="0"/>
              <a:t> </a:t>
            </a:r>
            <a:endParaRPr lang="en-US" dirty="0"/>
          </a:p>
          <a:p>
            <a:pPr algn="l"/>
            <a:r>
              <a:rPr lang="en-US" dirty="0" smtClean="0"/>
              <a:t>Adult Nephrologist</a:t>
            </a:r>
            <a:endParaRPr lang="en-US" dirty="0"/>
          </a:p>
          <a:p>
            <a:pPr algn="l"/>
            <a:r>
              <a:rPr lang="en-US" dirty="0" smtClean="0"/>
              <a:t>SKUMS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42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47"/>
    </mc:Choice>
    <mc:Fallback xmlns="">
      <p:transition spd="slow" advTm="8047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1" y="279400"/>
            <a:ext cx="6347713" cy="1320800"/>
          </a:xfrm>
        </p:spPr>
        <p:txBody>
          <a:bodyPr>
            <a:noAutofit/>
          </a:bodyPr>
          <a:lstStyle/>
          <a:p>
            <a:r>
              <a:rPr lang="en-US" sz="2800" b="1" dirty="0"/>
              <a:t>Primary Acid–Base Disturbances with a Secondary (“Compensatory”) Response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600201"/>
            <a:ext cx="8763000" cy="4525963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Metabolic alkalosis</a:t>
            </a:r>
          </a:p>
          <a:p>
            <a:pPr lvl="1"/>
            <a:r>
              <a:rPr lang="en-US" sz="2000" dirty="0"/>
              <a:t>pH &gt;7.42 and [HCO3 −] &gt;26 </a:t>
            </a:r>
            <a:r>
              <a:rPr lang="en-US" sz="2000" dirty="0" err="1"/>
              <a:t>mmol</a:t>
            </a:r>
            <a:r>
              <a:rPr lang="en-US" sz="2000" dirty="0"/>
              <a:t> per liter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Secondary (respiratory) response: Paco2 = 0.7 × ([HCO3 −] − 24) + 40±2 mm Hg</a:t>
            </a:r>
          </a:p>
          <a:p>
            <a:pPr lvl="1"/>
            <a:r>
              <a:rPr lang="en-US" sz="2000" dirty="0"/>
              <a:t>or </a:t>
            </a:r>
            <a:r>
              <a:rPr lang="en-US" sz="2000" b="1" u="sng" dirty="0"/>
              <a:t>[HCO3 −] + 15 mm Hg</a:t>
            </a:r>
            <a:r>
              <a:rPr lang="en-US" sz="2000" dirty="0"/>
              <a:t>‡ </a:t>
            </a:r>
          </a:p>
          <a:p>
            <a:pPr lvl="1"/>
            <a:r>
              <a:rPr lang="en-US" sz="2000" dirty="0"/>
              <a:t>or  0.7 × [HCO3 −] + 20 mm Hg§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Complete secondary adaptive response within 24–36 hr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Superimposed respiratory acidosis or alkalosis may be diagnosed if the calculated Paco2 is greater or less than predicted</a:t>
            </a:r>
          </a:p>
        </p:txBody>
      </p:sp>
    </p:spTree>
    <p:extLst>
      <p:ext uri="{BB962C8B-B14F-4D97-AF65-F5344CB8AC3E}">
        <p14:creationId xmlns:p14="http://schemas.microsoft.com/office/powerpoint/2010/main" val="90506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100"/>
    </mc:Choice>
    <mc:Fallback xmlns="">
      <p:transition spd="slow" advTm="401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/>
              <a:t>Primary Acid–Base Disturbances with a Secondary (“Compensatory”) Response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Respiratory acidosis</a:t>
            </a:r>
          </a:p>
          <a:p>
            <a:pPr lvl="1"/>
            <a:r>
              <a:rPr lang="en-US" dirty="0"/>
              <a:t>pH &lt;7.38 and Paco2 &gt;42 mm Hg</a:t>
            </a:r>
          </a:p>
          <a:p>
            <a:pPr lvl="1"/>
            <a:r>
              <a:rPr lang="en-US" dirty="0"/>
              <a:t>Secondary (metabolic) response</a:t>
            </a:r>
          </a:p>
          <a:p>
            <a:pPr lvl="2"/>
            <a:r>
              <a:rPr lang="en-US" dirty="0"/>
              <a:t>Acute: [HCO3 −] is increased by 1 </a:t>
            </a:r>
            <a:r>
              <a:rPr lang="en-US" dirty="0" err="1"/>
              <a:t>mmol</a:t>
            </a:r>
            <a:r>
              <a:rPr lang="en-US" dirty="0"/>
              <a:t>/liter for each Paco2 increase of 10 mm Hg above 40 mm Hg</a:t>
            </a:r>
          </a:p>
          <a:p>
            <a:pPr lvl="1"/>
            <a:endParaRPr lang="en-US" dirty="0"/>
          </a:p>
          <a:p>
            <a:pPr lvl="2"/>
            <a:r>
              <a:rPr lang="en-US" dirty="0"/>
              <a:t>Chronic: generally [HCO3 −] is increased by 4–5 </a:t>
            </a:r>
            <a:r>
              <a:rPr lang="en-US" dirty="0" err="1"/>
              <a:t>mmol</a:t>
            </a:r>
            <a:r>
              <a:rPr lang="en-US" dirty="0"/>
              <a:t>/liter for each Paco2 increase of 10 mm Hg above 40 mm Hg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Complete secondary adaptive response within 2–5 days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Superimposed metabolic alkalosis or acidosis may be diagnosed if the calculated [HCO3 −] is greater or less than predicted</a:t>
            </a:r>
          </a:p>
        </p:txBody>
      </p:sp>
    </p:spTree>
    <p:extLst>
      <p:ext uri="{BB962C8B-B14F-4D97-AF65-F5344CB8AC3E}">
        <p14:creationId xmlns:p14="http://schemas.microsoft.com/office/powerpoint/2010/main" val="193722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169"/>
    </mc:Choice>
    <mc:Fallback xmlns="">
      <p:transition spd="slow" advTm="101169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prstClr val="black"/>
                </a:solidFill>
              </a:rPr>
              <a:t>Primary Acid–Base Disturbances with a Secondary (“Compensatory”) Response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/>
              <a:t>Respiratory alkalosis</a:t>
            </a:r>
          </a:p>
          <a:p>
            <a:pPr lvl="1"/>
            <a:r>
              <a:rPr lang="en-US" dirty="0"/>
              <a:t>pH &gt;7.42 and Paco2 &lt;38 mm Hg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Secondary (metabolic) response</a:t>
            </a:r>
          </a:p>
          <a:p>
            <a:pPr lvl="2"/>
            <a:r>
              <a:rPr lang="en-US" dirty="0"/>
              <a:t>Acute: [HCO3 −] is decreased by 2 </a:t>
            </a:r>
            <a:r>
              <a:rPr lang="en-US" dirty="0" err="1"/>
              <a:t>mmol</a:t>
            </a:r>
            <a:r>
              <a:rPr lang="en-US" dirty="0"/>
              <a:t>/liter for each Paco2 decrease of 10 mm Hg below 40 mm Hg</a:t>
            </a:r>
          </a:p>
          <a:p>
            <a:pPr lvl="1"/>
            <a:endParaRPr lang="en-US" dirty="0"/>
          </a:p>
          <a:p>
            <a:pPr lvl="2"/>
            <a:r>
              <a:rPr lang="en-US" dirty="0"/>
              <a:t>Chronic: [HCO3 −] is decreased by 4–5 </a:t>
            </a:r>
            <a:r>
              <a:rPr lang="en-US" dirty="0" err="1"/>
              <a:t>mmol</a:t>
            </a:r>
            <a:r>
              <a:rPr lang="en-US" dirty="0"/>
              <a:t>/liter for each Paco2 decrease of 10 mm Hg below 40 mm Hg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Complete secondary adaptive response in 2–5 days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Superimposed metabolic alkalosis or acidosis may be diagnosed if the calculated [HCO3 −] is greater or less than predicted</a:t>
            </a:r>
          </a:p>
        </p:txBody>
      </p:sp>
    </p:spTree>
    <p:extLst>
      <p:ext uri="{BB962C8B-B14F-4D97-AF65-F5344CB8AC3E}">
        <p14:creationId xmlns:p14="http://schemas.microsoft.com/office/powerpoint/2010/main" val="6621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849"/>
    </mc:Choice>
    <mc:Fallback xmlns="">
      <p:transition spd="slow" advTm="46849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Compensation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Metabolic acidosis due to an increase in endogenous acids (e.g., </a:t>
            </a:r>
            <a:r>
              <a:rPr lang="en-US" dirty="0" err="1"/>
              <a:t>ketoacidosis</a:t>
            </a:r>
            <a:r>
              <a:rPr lang="en-US" dirty="0"/>
              <a:t>) lowers extracellular fluid [HCO3–] and decreases extracellular </a:t>
            </a:r>
            <a:r>
              <a:rPr lang="en-US" dirty="0" err="1"/>
              <a:t>pH.</a:t>
            </a:r>
            <a:r>
              <a:rPr lang="en-US" dirty="0"/>
              <a:t> </a:t>
            </a:r>
          </a:p>
          <a:p>
            <a:r>
              <a:rPr lang="en-US" dirty="0"/>
              <a:t>This stimulates the </a:t>
            </a:r>
            <a:r>
              <a:rPr lang="en-US" dirty="0" err="1"/>
              <a:t>medullary</a:t>
            </a:r>
            <a:r>
              <a:rPr lang="en-US" dirty="0"/>
              <a:t> </a:t>
            </a:r>
            <a:r>
              <a:rPr lang="en-US" dirty="0" err="1"/>
              <a:t>chemoreceptors</a:t>
            </a:r>
            <a:r>
              <a:rPr lang="en-US" dirty="0"/>
              <a:t> to increase  ventilation and to return the ratio of [HCO3–] to Paco2, and thus pH, toward, but not to, normal.</a:t>
            </a:r>
          </a:p>
          <a:p>
            <a:r>
              <a:rPr lang="en-US" dirty="0"/>
              <a:t>The degree of respiratory compensation expected in a simple form of metabolic acidosis can be predicted from the relationship:</a:t>
            </a:r>
          </a:p>
          <a:p>
            <a:r>
              <a:rPr lang="en-US" dirty="0"/>
              <a:t> Paco2 = (1.5 x [HCO3–]) + 8 ± 2. </a:t>
            </a:r>
          </a:p>
          <a:p>
            <a:r>
              <a:rPr lang="en-US" dirty="0"/>
              <a:t>Thus, a patient with metabolic acidosis and [HCO3–] of 12 </a:t>
            </a:r>
            <a:r>
              <a:rPr lang="en-US" dirty="0" err="1"/>
              <a:t>mmol</a:t>
            </a:r>
            <a:r>
              <a:rPr lang="en-US" dirty="0"/>
              <a:t>/L would be expected to have a Paco2 between 24 and 28 mmHg. </a:t>
            </a:r>
          </a:p>
          <a:p>
            <a:r>
              <a:rPr lang="en-US" dirty="0"/>
              <a:t>Values for Paco2 &lt;24 or &gt;28 mmHg define a mixed disturbance (metabolic acidosis and respiratory alkalosis or metabolic alkalosis and respiratory acidosis, respectively).</a:t>
            </a:r>
          </a:p>
        </p:txBody>
      </p:sp>
    </p:spTree>
    <p:extLst>
      <p:ext uri="{BB962C8B-B14F-4D97-AF65-F5344CB8AC3E}">
        <p14:creationId xmlns:p14="http://schemas.microsoft.com/office/powerpoint/2010/main" val="266632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620"/>
    </mc:Choice>
    <mc:Fallback xmlns="">
      <p:transition spd="slow" advTm="3462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091" y="32780"/>
            <a:ext cx="5160200" cy="682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180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 ACID-BASE HOMEOSTASIS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Systemic arterial pH is maintained between 7.35 and 7.45 by extracellular and intracellular chemical buffering together with respiratory and renal regulatory mechanisms.</a:t>
            </a:r>
          </a:p>
          <a:p>
            <a:r>
              <a:rPr lang="en-US" dirty="0"/>
              <a:t> The control of arterial CO2 tension (Paco2) by the central nervous system (CNS) and respiratory systems </a:t>
            </a:r>
          </a:p>
          <a:p>
            <a:r>
              <a:rPr lang="en-US" dirty="0"/>
              <a:t>and the control of the plasma bicarbonate by the kidneys stabilize the arterial pH by excretion or retention of acid or alkali.</a:t>
            </a: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01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209"/>
    </mc:Choice>
    <mc:Fallback xmlns="">
      <p:transition spd="slow" advTm="362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5" name="Object 1027"/>
          <p:cNvGraphicFramePr>
            <a:graphicFrameLocks noChangeAspect="1"/>
          </p:cNvGraphicFramePr>
          <p:nvPr/>
        </p:nvGraphicFramePr>
        <p:xfrm>
          <a:off x="1524000" y="685800"/>
          <a:ext cx="9144000" cy="586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Bitmap Image" r:id="rId3" imgW="16190476" imgH="9380952" progId="PBrush">
                  <p:embed/>
                </p:oleObj>
              </mc:Choice>
              <mc:Fallback>
                <p:oleObj name="Bitmap Image" r:id="rId3" imgW="16190476" imgH="9380952" progId="PBrush">
                  <p:embed/>
                  <p:pic>
                    <p:nvPicPr>
                      <p:cNvPr id="3075" name="Object 10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685800"/>
                        <a:ext cx="9144000" cy="586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Text Box 1028"/>
          <p:cNvSpPr txBox="1">
            <a:spLocks noChangeArrowheads="1"/>
          </p:cNvSpPr>
          <p:nvPr/>
        </p:nvSpPr>
        <p:spPr bwMode="auto">
          <a:xfrm>
            <a:off x="1828801" y="6248401"/>
            <a:ext cx="65389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000" i="1"/>
              <a:t>Abelow, Understanding Acid-Base, Williams &amp; Wilkins 1998</a:t>
            </a:r>
            <a:endParaRPr lang="en-US" sz="2000" i="1"/>
          </a:p>
        </p:txBody>
      </p:sp>
      <p:sp>
        <p:nvSpPr>
          <p:cNvPr id="3077" name="Text Box 1029"/>
          <p:cNvSpPr txBox="1">
            <a:spLocks noChangeArrowheads="1"/>
          </p:cNvSpPr>
          <p:nvPr/>
        </p:nvSpPr>
        <p:spPr bwMode="auto">
          <a:xfrm>
            <a:off x="4114800" y="0"/>
            <a:ext cx="24368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/>
              <a:t>The acid base “balance”</a:t>
            </a:r>
          </a:p>
        </p:txBody>
      </p:sp>
    </p:spTree>
    <p:extLst>
      <p:ext uri="{BB962C8B-B14F-4D97-AF65-F5344CB8AC3E}">
        <p14:creationId xmlns:p14="http://schemas.microsoft.com/office/powerpoint/2010/main" val="82334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211"/>
    </mc:Choice>
    <mc:Fallback xmlns="">
      <p:transition spd="slow" advTm="3221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264" y="-25758"/>
            <a:ext cx="919119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27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003"/>
    </mc:Choice>
    <mc:Fallback xmlns="">
      <p:transition spd="slow" advTm="23003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metabolic and respiratory components that regulate systemic pH are described by the</a:t>
            </a:r>
          </a:p>
          <a:p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Henderson- </a:t>
            </a:r>
            <a:r>
              <a:rPr lang="en-US" dirty="0" err="1">
                <a:solidFill>
                  <a:srgbClr val="FF0000"/>
                </a:solidFill>
              </a:rPr>
              <a:t>Hasselbalch</a:t>
            </a:r>
            <a:r>
              <a:rPr lang="en-US" dirty="0">
                <a:solidFill>
                  <a:srgbClr val="FF0000"/>
                </a:solidFill>
              </a:rPr>
              <a:t> equation: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39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08"/>
    </mc:Choice>
    <mc:Fallback xmlns="">
      <p:transition spd="slow" advTm="6908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524000" y="609601"/>
            <a:ext cx="9144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85763" indent="-385763" algn="ctr" eaLnBrk="0" hangingPunct="0"/>
            <a:r>
              <a:rPr lang="en-US" sz="3400">
                <a:effectLst>
                  <a:outerShdw blurRad="38100" dist="38100" dir="2700000" algn="tl">
                    <a:srgbClr val="C0C0C0"/>
                  </a:outerShdw>
                </a:effectLst>
              </a:rPr>
              <a:t>	HENDERSON-HASSELBALCH EQUATION</a:t>
            </a:r>
            <a:endParaRPr lang="en-US" sz="360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85763" indent="-385763" eaLnBrk="0" hangingPunct="0"/>
            <a:endParaRPr lang="en-US" sz="360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85763" indent="-385763" eaLnBrk="0" hangingPunct="0"/>
            <a:endParaRPr lang="en-US" sz="360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85763" indent="-385763" eaLnBrk="0" hangingPunct="0"/>
            <a:r>
              <a:rPr lang="en-US" sz="3600">
                <a:effectLst>
                  <a:outerShdw blurRad="38100" dist="38100" dir="2700000" algn="tl">
                    <a:srgbClr val="C0C0C0"/>
                  </a:outerShdw>
                </a:effectLst>
              </a:rPr>
              <a:t>			</a:t>
            </a:r>
            <a:r>
              <a:rPr lang="en-US" sz="3400">
                <a:effectLst>
                  <a:outerShdw blurRad="38100" dist="38100" dir="2700000" algn="tl">
                    <a:srgbClr val="C0C0C0"/>
                  </a:outerShdw>
                </a:effectLst>
              </a:rPr>
              <a:t>pH = pK + log [HCO</a:t>
            </a:r>
            <a:r>
              <a:rPr lang="en-US" sz="3400" baseline="-2500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en-US" sz="3400" baseline="30000"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3400">
                <a:effectLst>
                  <a:outerShdw blurRad="38100" dist="38100" dir="2700000" algn="tl">
                    <a:srgbClr val="C0C0C0"/>
                  </a:outerShdw>
                </a:effectLst>
              </a:rPr>
              <a:t>]/0.03PCO</a:t>
            </a:r>
            <a:r>
              <a:rPr lang="en-US" sz="3400" baseline="-2500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endParaRPr lang="en-US" sz="340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85763" indent="-385763" eaLnBrk="0" hangingPunct="0"/>
            <a:r>
              <a:rPr lang="en-US" sz="3400">
                <a:effectLst>
                  <a:outerShdw blurRad="38100" dist="38100" dir="2700000" algn="tl">
                    <a:srgbClr val="C0C0C0"/>
                  </a:outerShdw>
                </a:effectLst>
              </a:rPr>
              <a:t>			pH = 6.1 + log 24/(0.03 x 40)</a:t>
            </a:r>
          </a:p>
          <a:p>
            <a:pPr marL="385763" indent="-385763" eaLnBrk="0" hangingPunct="0"/>
            <a:r>
              <a:rPr lang="en-US" sz="3400">
                <a:effectLst>
                  <a:outerShdw blurRad="38100" dist="38100" dir="2700000" algn="tl">
                    <a:srgbClr val="C0C0C0"/>
                  </a:outerShdw>
                </a:effectLst>
              </a:rPr>
              <a:t>			pH = 6.1 + log 24/1.2</a:t>
            </a:r>
          </a:p>
          <a:p>
            <a:pPr marL="385763" indent="-385763" eaLnBrk="0" hangingPunct="0"/>
            <a:r>
              <a:rPr lang="en-US" sz="3400">
                <a:effectLst>
                  <a:outerShdw blurRad="38100" dist="38100" dir="2700000" algn="tl">
                    <a:srgbClr val="C0C0C0"/>
                  </a:outerShdw>
                </a:effectLst>
              </a:rPr>
              <a:t>			pH = 6.1 + log 20</a:t>
            </a:r>
          </a:p>
          <a:p>
            <a:pPr marL="385763" indent="-385763" eaLnBrk="0" hangingPunct="0"/>
            <a:r>
              <a:rPr lang="en-US" sz="3400">
                <a:effectLst>
                  <a:outerShdw blurRad="38100" dist="38100" dir="2700000" algn="tl">
                    <a:srgbClr val="C0C0C0"/>
                  </a:outerShdw>
                </a:effectLst>
              </a:rPr>
              <a:t>			pH = 6.1 + 1.3</a:t>
            </a:r>
          </a:p>
          <a:p>
            <a:pPr marL="385763" indent="-385763" eaLnBrk="0" hangingPunct="0"/>
            <a:r>
              <a:rPr lang="en-US" sz="3400">
                <a:effectLst>
                  <a:outerShdw blurRad="38100" dist="38100" dir="2700000" algn="tl">
                    <a:srgbClr val="C0C0C0"/>
                  </a:outerShdw>
                </a:effectLst>
              </a:rPr>
              <a:t>			pH = 7.4</a:t>
            </a:r>
            <a:endParaRPr lang="en-US" sz="2400"/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4572000" y="6019800"/>
            <a:ext cx="5983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400" i="1"/>
              <a:t>(Abelow B, 1998 “Understanding Acid-Base”)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61825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652"/>
    </mc:Choice>
    <mc:Fallback xmlns="">
      <p:transition spd="slow" advTm="32652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1524000" y="2000251"/>
          <a:ext cx="9144000" cy="285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Bitmap Image" r:id="rId3" imgW="14832495" imgH="4629796" progId="PBrush">
                  <p:embed/>
                </p:oleObj>
              </mc:Choice>
              <mc:Fallback>
                <p:oleObj name="Bitmap Image" r:id="rId3" imgW="14832495" imgH="4629796" progId="PBrush">
                  <p:embed/>
                  <p:pic>
                    <p:nvPicPr>
                      <p:cNvPr id="2048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000251"/>
                        <a:ext cx="9144000" cy="285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4572000" y="6019800"/>
            <a:ext cx="5983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400" i="1"/>
              <a:t>(Abelow B, 1998 “Understanding Acid-Base”)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508762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68"/>
    </mc:Choice>
    <mc:Fallback xmlns="">
      <p:transition spd="slow" advTm="15168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599" y="304800"/>
            <a:ext cx="6347714" cy="6324600"/>
          </a:xfrm>
        </p:spPr>
        <p:txBody>
          <a:bodyPr>
            <a:normAutofit/>
          </a:bodyPr>
          <a:lstStyle/>
          <a:p>
            <a:r>
              <a:rPr lang="en-US" dirty="0"/>
              <a:t>Under most circumstances, CO2 production and excretion are matched, and the usual steady-state Paco2 is maintained at 40 mmHg. </a:t>
            </a:r>
          </a:p>
          <a:p>
            <a:r>
              <a:rPr lang="en-US" dirty="0" err="1"/>
              <a:t>Underexcretion</a:t>
            </a:r>
            <a:r>
              <a:rPr lang="en-US" dirty="0"/>
              <a:t> of CO2 produces </a:t>
            </a:r>
            <a:r>
              <a:rPr lang="en-US" dirty="0" err="1"/>
              <a:t>hypercapnia</a:t>
            </a:r>
            <a:r>
              <a:rPr lang="en-US" dirty="0"/>
              <a:t>, and </a:t>
            </a:r>
            <a:r>
              <a:rPr lang="en-US" dirty="0" err="1"/>
              <a:t>overexcretion</a:t>
            </a:r>
            <a:r>
              <a:rPr lang="en-US" dirty="0"/>
              <a:t> causes </a:t>
            </a:r>
            <a:r>
              <a:rPr lang="en-US" dirty="0" err="1"/>
              <a:t>hypocapnia</a:t>
            </a:r>
            <a:r>
              <a:rPr lang="en-US" dirty="0"/>
              <a:t>. </a:t>
            </a:r>
          </a:p>
          <a:p>
            <a:r>
              <a:rPr lang="en-US" dirty="0"/>
              <a:t>Nevertheless, production and excretion are again matched at a new steady-state Paco2. </a:t>
            </a:r>
          </a:p>
          <a:p>
            <a:r>
              <a:rPr lang="en-US" dirty="0"/>
              <a:t>Therefore, the Paco2 is regulated primarily by neural respiratory factors and is not subject to regulation by the rate of CO2 production. </a:t>
            </a:r>
          </a:p>
          <a:p>
            <a:r>
              <a:rPr lang="en-US" dirty="0" err="1">
                <a:solidFill>
                  <a:srgbClr val="FF0000"/>
                </a:solidFill>
              </a:rPr>
              <a:t>Hypercapnia</a:t>
            </a:r>
            <a:r>
              <a:rPr lang="en-US" dirty="0">
                <a:solidFill>
                  <a:srgbClr val="FF0000"/>
                </a:solidFill>
              </a:rPr>
              <a:t> is usually the result of hypoventilation rather than of increased CO2 production</a:t>
            </a:r>
            <a:r>
              <a:rPr lang="en-US" dirty="0"/>
              <a:t>. </a:t>
            </a:r>
          </a:p>
          <a:p>
            <a:r>
              <a:rPr lang="en-US" dirty="0"/>
              <a:t>Increases or decreases in Paco2 represent derangements of neural respiratory control or are due to compensatory changes in response to a primary alteration in the plasma [HCO3–].</a:t>
            </a:r>
          </a:p>
        </p:txBody>
      </p:sp>
    </p:spTree>
    <p:extLst>
      <p:ext uri="{BB962C8B-B14F-4D97-AF65-F5344CB8AC3E}">
        <p14:creationId xmlns:p14="http://schemas.microsoft.com/office/powerpoint/2010/main" val="99127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337"/>
    </mc:Choice>
    <mc:Fallback xmlns="">
      <p:transition spd="slow" advTm="73337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1074</Words>
  <Application>Microsoft Office PowerPoint</Application>
  <PresentationFormat>Custom</PresentationFormat>
  <Paragraphs>111</Paragraphs>
  <Slides>24</Slides>
  <Notes>0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Facet</vt:lpstr>
      <vt:lpstr>Bitmap Image</vt:lpstr>
      <vt:lpstr>PowerPoint Presentation</vt:lpstr>
      <vt:lpstr>Acidosis and Alkalosis (1)</vt:lpstr>
      <vt:lpstr>NORMAL ACID-BASE HOMEOSTASIS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kidneys regulate plasma [HCO3–]</vt:lpstr>
      <vt:lpstr>PowerPoint Presentation</vt:lpstr>
      <vt:lpstr>PowerPoint Presentation</vt:lpstr>
      <vt:lpstr>PowerPoint Presentation</vt:lpstr>
      <vt:lpstr>DIAGNOSIS OF GENERAL TYPES OF DISTURBANCES</vt:lpstr>
      <vt:lpstr>Simple Acid-Base Disorders</vt:lpstr>
      <vt:lpstr>PowerPoint Presentation</vt:lpstr>
      <vt:lpstr>Primary Acid–Base Disturbances with a Secondary (“Compensatory”) Response</vt:lpstr>
      <vt:lpstr>Primary Acid–Base Disturbances with a Secondary (“Compensatory”) Response</vt:lpstr>
      <vt:lpstr>Primary Acid–Base Disturbances with a Secondary (“Compensatory”) Response</vt:lpstr>
      <vt:lpstr>Primary Acid–Base Disturbances with a Secondary (“Compensatory”) Response</vt:lpstr>
      <vt:lpstr>Compensation Example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Nephro</dc:creator>
  <cp:lastModifiedBy>MA-SalehRiyahi-PC</cp:lastModifiedBy>
  <cp:revision>20</cp:revision>
  <dcterms:created xsi:type="dcterms:W3CDTF">2020-04-28T14:46:46Z</dcterms:created>
  <dcterms:modified xsi:type="dcterms:W3CDTF">2021-08-25T07:29:55Z</dcterms:modified>
</cp:coreProperties>
</file>