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96" r:id="rId4"/>
    <p:sldId id="297" r:id="rId5"/>
    <p:sldId id="298" r:id="rId6"/>
    <p:sldId id="299" r:id="rId7"/>
    <p:sldId id="259" r:id="rId8"/>
    <p:sldId id="260" r:id="rId9"/>
    <p:sldId id="261" r:id="rId10"/>
    <p:sldId id="262" r:id="rId11"/>
    <p:sldId id="263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86" autoAdjust="0"/>
    <p:restoredTop sz="94660"/>
  </p:normalViewPr>
  <p:slideViewPr>
    <p:cSldViewPr snapToGrid="0">
      <p:cViewPr varScale="1">
        <p:scale>
          <a:sx n="59" d="100"/>
          <a:sy n="59" d="100"/>
        </p:scale>
        <p:origin x="-78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5DD71-7214-487F-98BF-7FFB48607B1C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DF369-B38D-4DEF-809B-FB944EA8D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64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2727EB-A378-49DD-9E38-F3946A94E0AE}" type="slidenum">
              <a:rPr lang="fa-IR" altLang="en-US"/>
              <a:pPr/>
              <a:t>2</a:t>
            </a:fld>
            <a:endParaRPr lang="en-US" alt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864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381EA3-1525-41DD-A4FE-4F0370645675}" type="slidenum">
              <a:rPr lang="fa-IR" altLang="en-US"/>
              <a:pPr/>
              <a:t>7</a:t>
            </a:fld>
            <a:endParaRPr lang="en-US" altLang="en-US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9260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DEC546-563E-4F25-9470-AFEB4DFC8FFF}" type="slidenum">
              <a:rPr lang="fa-IR" altLang="en-US"/>
              <a:pPr/>
              <a:t>8</a:t>
            </a:fld>
            <a:endParaRPr lang="en-US" alt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1681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2522D-6488-4368-B1BB-D9DD6410540B}" type="slidenum">
              <a:rPr lang="fa-IR" altLang="en-US"/>
              <a:pPr/>
              <a:t>9</a:t>
            </a:fld>
            <a:endParaRPr lang="en-US" alt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0004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BC9A8C-1865-4712-A2DC-DF28016556B8}" type="slidenum">
              <a:rPr lang="fa-IR" altLang="en-US"/>
              <a:pPr/>
              <a:t>10</a:t>
            </a:fld>
            <a:endParaRPr lang="en-US" altLang="en-US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9877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B122F3-CC55-497F-A55D-09D501299680}" type="slidenum">
              <a:rPr lang="fa-IR" altLang="en-US"/>
              <a:pPr/>
              <a:t>11</a:t>
            </a:fld>
            <a:endParaRPr lang="en-US" alt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7377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Acid Base Part 6</a:t>
            </a:r>
            <a:br>
              <a:rPr lang="en-US" dirty="0"/>
            </a:br>
            <a:r>
              <a:rPr lang="en-US" sz="1600" dirty="0"/>
              <a:t>Metabolic Alkalosis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Parisa </a:t>
            </a:r>
            <a:r>
              <a:rPr lang="en-US" dirty="0" err="1" smtClean="0"/>
              <a:t>javadian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Adult nephrologist </a:t>
            </a:r>
          </a:p>
          <a:p>
            <a:pPr marL="0" indent="0">
              <a:buNone/>
            </a:pPr>
            <a:r>
              <a:rPr lang="en-US" smtClean="0"/>
              <a:t>SKUMS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FCB2EF1-2DC9-4683-A471-6B0988677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1727" y="0"/>
            <a:ext cx="1870273" cy="122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4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6"/>
    </mc:Choice>
    <mc:Fallback xmlns="">
      <p:transition spd="slow" advTm="949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Saline-resistant metabolic alkalosis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altLang="en-US"/>
              <a:t>Edematous states</a:t>
            </a:r>
          </a:p>
          <a:p>
            <a:pPr algn="l" rtl="0"/>
            <a:r>
              <a:rPr lang="en-US" altLang="en-US"/>
              <a:t>Mineralcorticoid excess</a:t>
            </a:r>
          </a:p>
          <a:p>
            <a:pPr algn="l" rtl="0"/>
            <a:r>
              <a:rPr lang="en-US" altLang="en-US"/>
              <a:t>Severe hypokalemia</a:t>
            </a:r>
          </a:p>
          <a:p>
            <a:pPr algn="l" rtl="0"/>
            <a:r>
              <a:rPr lang="en-US" altLang="en-US"/>
              <a:t>Renal failure</a:t>
            </a:r>
          </a:p>
        </p:txBody>
      </p:sp>
    </p:spTree>
    <p:extLst>
      <p:ext uri="{BB962C8B-B14F-4D97-AF65-F5344CB8AC3E}">
        <p14:creationId xmlns:p14="http://schemas.microsoft.com/office/powerpoint/2010/main" val="480845855"/>
      </p:ext>
    </p:extLst>
  </p:cSld>
  <p:clrMapOvr>
    <a:masterClrMapping/>
  </p:clrMapOvr>
  <p:transition advTm="218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Treatment of metabolic alkalosis(1)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altLang="en-US"/>
              <a:t>Correction of volume depletion</a:t>
            </a:r>
          </a:p>
          <a:p>
            <a:pPr algn="l" rtl="0"/>
            <a:endParaRPr lang="en-US" altLang="en-US"/>
          </a:p>
          <a:p>
            <a:pPr algn="l" rtl="0"/>
            <a:r>
              <a:rPr lang="en-US" altLang="en-US"/>
              <a:t>Correction of potassium depletion</a:t>
            </a:r>
          </a:p>
          <a:p>
            <a:pPr algn="l" rtl="0"/>
            <a:endParaRPr lang="en-US" altLang="en-US"/>
          </a:p>
          <a:p>
            <a:pPr algn="l" rtl="0"/>
            <a:r>
              <a:rPr lang="en-US" altLang="en-US"/>
              <a:t>Correction of chloride depletion</a:t>
            </a:r>
          </a:p>
          <a:p>
            <a:pPr algn="l" rtl="0"/>
            <a:endParaRPr lang="en-US" altLang="en-US"/>
          </a:p>
          <a:p>
            <a:pPr algn="l" rtl="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852672"/>
      </p:ext>
    </p:extLst>
  </p:cSld>
  <p:clrMapOvr>
    <a:masterClrMapping/>
  </p:clrMapOvr>
  <p:transition advTm="2584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1524000" y="457200"/>
          <a:ext cx="9144000" cy="577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Bitmap Image" r:id="rId3" imgW="15495238" imgH="9783541" progId="Paint.Picture">
                  <p:embed/>
                </p:oleObj>
              </mc:Choice>
              <mc:Fallback>
                <p:oleObj name="Bitmap Image" r:id="rId3" imgW="15495238" imgH="9783541" progId="Paint.Picture">
                  <p:embed/>
                  <p:pic>
                    <p:nvPicPr>
                      <p:cNvPr id="1126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57200"/>
                        <a:ext cx="9144000" cy="577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1828801" y="6248401"/>
            <a:ext cx="6538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altLang="en-US" sz="2000" i="1"/>
              <a:t>Abelow, Understanding Acid-Base, Williams &amp; Wilkins 1998</a:t>
            </a:r>
            <a:endParaRPr lang="en-US" altLang="en-US" sz="2000" i="1"/>
          </a:p>
        </p:txBody>
      </p:sp>
    </p:spTree>
    <p:extLst>
      <p:ext uri="{BB962C8B-B14F-4D97-AF65-F5344CB8AC3E}">
        <p14:creationId xmlns:p14="http://schemas.microsoft.com/office/powerpoint/2010/main" val="190167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41"/>
    </mc:Choice>
    <mc:Fallback xmlns="">
      <p:transition spd="slow" advTm="6094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89120" y="1108364"/>
            <a:ext cx="8805862" cy="448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381000" indent="-381000" defTabSz="1801813"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2000" defTabSz="1801813"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defTabSz="1801813"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defTabSz="1801813"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defTabSz="1801813"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defTabSz="1801813" fontAlgn="base">
              <a:spcBef>
                <a:spcPct val="0"/>
              </a:spcBef>
              <a:spcAft>
                <a:spcPct val="0"/>
              </a:spcAft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defTabSz="1801813" fontAlgn="base">
              <a:spcBef>
                <a:spcPct val="0"/>
              </a:spcBef>
              <a:spcAft>
                <a:spcPct val="0"/>
              </a:spcAft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defTabSz="1801813" fontAlgn="base">
              <a:spcBef>
                <a:spcPct val="0"/>
              </a:spcBef>
              <a:spcAft>
                <a:spcPct val="0"/>
              </a:spcAft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defTabSz="1801813" fontAlgn="base">
              <a:spcBef>
                <a:spcPct val="0"/>
              </a:spcBef>
              <a:spcAft>
                <a:spcPct val="0"/>
              </a:spcAft>
              <a:tabLst>
                <a:tab pos="762000" algn="l"/>
                <a:tab pos="765175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RESPIRATORY ACIDOSIS</a:t>
            </a:r>
          </a:p>
          <a:p>
            <a:pPr algn="ctr">
              <a:defRPr/>
            </a:pPr>
            <a:endParaRPr lang="en-GB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-  Alveolar hypoventilation</a:t>
            </a: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:  acute airway obstruction with </a:t>
            </a:r>
            <a:r>
              <a:rPr lang="en-GB" altLang="en-US" sz="2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underventilation</a:t>
            </a:r>
            <a:endParaRPr lang="en-GB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-  Late acute asthma, acute COPD</a:t>
            </a: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:  CNS 	- opiate overdose</a:t>
            </a: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	- stroke</a:t>
            </a: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	- neuropathy, myopathy</a:t>
            </a:r>
          </a:p>
          <a:p>
            <a:pPr>
              <a:defRPr/>
            </a:pPr>
            <a:endParaRPr lang="en-GB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  <a:p>
            <a:pPr>
              <a:defRPr/>
            </a:pPr>
            <a:r>
              <a:rPr lang="en-GB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77812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603"/>
    </mc:Choice>
    <mc:Fallback xmlns="">
      <p:transition spd="slow" advTm="4960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524000" y="852489"/>
          <a:ext cx="9144000" cy="515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Bitmap Image" r:id="rId3" imgW="12504762" imgH="7047619" progId="Paint.Picture">
                  <p:embed/>
                </p:oleObj>
              </mc:Choice>
              <mc:Fallback>
                <p:oleObj name="Bitmap Image" r:id="rId3" imgW="12504762" imgH="7047619" progId="Paint.Picture">
                  <p:embed/>
                  <p:pic>
                    <p:nvPicPr>
                      <p:cNvPr id="61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852489"/>
                        <a:ext cx="9144000" cy="515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0" y="6019800"/>
            <a:ext cx="598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400" i="1"/>
              <a:t>(Abelow B, 1998 “Understanding Acid-Base”)</a:t>
            </a:r>
            <a:endParaRPr lang="en-US" altLang="en-US" sz="2400" b="0"/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51125" y="66675"/>
            <a:ext cx="48641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altLang="en-US"/>
              <a:t>Neuromuscular chain defects</a:t>
            </a:r>
          </a:p>
          <a:p>
            <a:pPr eaLnBrk="1" hangingPunct="1"/>
            <a:r>
              <a:rPr lang="en-GB" altLang="en-US"/>
              <a:t>-may alter alveolar ventilation </a:t>
            </a:r>
          </a:p>
        </p:txBody>
      </p:sp>
    </p:spTree>
    <p:extLst>
      <p:ext uri="{BB962C8B-B14F-4D97-AF65-F5344CB8AC3E}">
        <p14:creationId xmlns:p14="http://schemas.microsoft.com/office/powerpoint/2010/main" val="181481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1"/>
    </mc:Choice>
    <mc:Fallback xmlns="">
      <p:transition spd="slow" advTm="979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1026"/>
          <p:cNvGraphicFramePr>
            <a:graphicFrameLocks noChangeAspect="1"/>
          </p:cNvGraphicFramePr>
          <p:nvPr/>
        </p:nvGraphicFramePr>
        <p:xfrm>
          <a:off x="1752600" y="1600201"/>
          <a:ext cx="8686800" cy="363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Bitmap Image" r:id="rId3" imgW="14270442" imgH="5961905" progId="Paint.Picture">
                  <p:embed/>
                </p:oleObj>
              </mc:Choice>
              <mc:Fallback>
                <p:oleObj name="Bitmap Image" r:id="rId3" imgW="14270442" imgH="5961905" progId="Paint.Picture">
                  <p:embed/>
                  <p:pic>
                    <p:nvPicPr>
                      <p:cNvPr id="717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600201"/>
                        <a:ext cx="8686800" cy="363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Text Box 1027"/>
          <p:cNvSpPr txBox="1">
            <a:spLocks noChangeArrowheads="1"/>
          </p:cNvSpPr>
          <p:nvPr/>
        </p:nvSpPr>
        <p:spPr bwMode="auto">
          <a:xfrm>
            <a:off x="4572000" y="6019800"/>
            <a:ext cx="598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400" i="1"/>
              <a:t>(Abelow B, 1998 “Understanding Acid-Base”)</a:t>
            </a:r>
            <a:endParaRPr lang="en-US" altLang="en-US" sz="2400" b="0"/>
          </a:p>
        </p:txBody>
      </p:sp>
      <p:sp>
        <p:nvSpPr>
          <p:cNvPr id="7172" name="Text Box 1028"/>
          <p:cNvSpPr txBox="1">
            <a:spLocks noChangeArrowheads="1"/>
          </p:cNvSpPr>
          <p:nvPr/>
        </p:nvSpPr>
        <p:spPr bwMode="auto">
          <a:xfrm>
            <a:off x="3184525" y="295275"/>
            <a:ext cx="4775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altLang="en-US"/>
              <a:t>Pulmonary diseases</a:t>
            </a:r>
          </a:p>
          <a:p>
            <a:pPr eaLnBrk="1" hangingPunct="1"/>
            <a:r>
              <a:rPr lang="en-GB" altLang="en-US"/>
              <a:t>-may alter alveolar ventilation</a:t>
            </a:r>
          </a:p>
        </p:txBody>
      </p:sp>
    </p:spTree>
    <p:extLst>
      <p:ext uri="{BB962C8B-B14F-4D97-AF65-F5344CB8AC3E}">
        <p14:creationId xmlns:p14="http://schemas.microsoft.com/office/powerpoint/2010/main" val="218726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87"/>
    </mc:Choice>
    <mc:Fallback xmlns="">
      <p:transition spd="slow" advTm="3138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862138" y="685800"/>
            <a:ext cx="8805862" cy="417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381000" indent="-381000" defTabSz="1801813"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52500" defTabSz="1801813"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defTabSz="1801813"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defTabSz="1801813"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defTabSz="1801813"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RESPIRATORY FAILURE</a:t>
            </a:r>
          </a:p>
          <a:p>
            <a:pPr>
              <a:defRPr/>
            </a:pPr>
            <a:endParaRPr lang="en-GB" altLang="en-US" sz="36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Type 1:	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PaO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PaCO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</a:t>
            </a: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- Alveolar hyperventilation</a:t>
            </a:r>
          </a:p>
          <a:p>
            <a:pPr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Type 2:	 PaO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PaCO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</a:t>
            </a: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- Alveolar hypoventilation</a:t>
            </a:r>
            <a:endParaRPr lang="en-GB" altLang="en-US" sz="2800"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  <a:p>
            <a:pPr>
              <a:defRPr/>
            </a:pPr>
            <a:endParaRPr lang="en-GB" altLang="en-US" sz="2800"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  <a:p>
            <a:pPr>
              <a:defRPr/>
            </a:pPr>
            <a:endParaRPr lang="en-GB" altLang="en-US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956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265"/>
    </mc:Choice>
    <mc:Fallback xmlns="">
      <p:transition spd="slow" advTm="72265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862138" y="228600"/>
            <a:ext cx="8805862" cy="716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381000" indent="-381000" defTabSz="1801813"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52500" defTabSz="1801813"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defTabSz="1801813"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defTabSz="1801813"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defTabSz="1801813"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095500" algn="l"/>
                <a:tab pos="2568575" algn="l"/>
                <a:tab pos="4387850" algn="l"/>
                <a:tab pos="533400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ACUTE ASTHMA</a:t>
            </a:r>
          </a:p>
          <a:p>
            <a:pPr>
              <a:defRPr/>
            </a:pPr>
            <a:endParaRPr lang="en-GB" altLang="en-US" sz="36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Early:	Alveolar hyperventilation                  	     		- 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 respiratory  drive   				PaO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PaCO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 </a:t>
            </a:r>
          </a:p>
          <a:p>
            <a:pPr algn="just">
              <a:defRPr/>
            </a:pP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 give high concentration of 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(60%) </a:t>
            </a: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</a:t>
            </a:r>
          </a:p>
          <a:p>
            <a:pPr algn="just"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Late:	Alveolar	hypoventilation			- 	respiratorydrive</a:t>
            </a: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PaO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PaCO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</a:t>
            </a: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: still relying on hypercapnic drive</a:t>
            </a: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 give high concentration of O</a:t>
            </a:r>
            <a:r>
              <a:rPr lang="en-GB" altLang="en-US" sz="2800" baseline="-2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2</a:t>
            </a: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 (60%)</a:t>
            </a:r>
          </a:p>
          <a:p>
            <a:pPr algn="just"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	- may need mechanical ventilation</a:t>
            </a:r>
          </a:p>
          <a:p>
            <a:pPr>
              <a:defRPr/>
            </a:pPr>
            <a:endParaRPr lang="en-GB" altLang="en-US" sz="2800"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  <a:p>
            <a:pPr>
              <a:defRPr/>
            </a:pPr>
            <a:endParaRPr lang="en-GB" altLang="en-US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4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71"/>
    </mc:Choice>
    <mc:Fallback xmlns="">
      <p:transition spd="slow" advTm="3207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460" y="1428750"/>
            <a:ext cx="8492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Permissive </a:t>
            </a:r>
            <a:r>
              <a:rPr lang="en-US" sz="3200" dirty="0" err="1"/>
              <a:t>Hypercapnea</a:t>
            </a:r>
            <a:r>
              <a:rPr lang="en-US" sz="3200" dirty="0"/>
              <a:t> in COPD</a:t>
            </a:r>
          </a:p>
        </p:txBody>
      </p:sp>
    </p:spTree>
    <p:extLst>
      <p:ext uri="{BB962C8B-B14F-4D97-AF65-F5344CB8AC3E}">
        <p14:creationId xmlns:p14="http://schemas.microsoft.com/office/powerpoint/2010/main" val="119912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98"/>
    </mc:Choice>
    <mc:Fallback xmlns="">
      <p:transition spd="slow" advTm="17398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62138" y="685801"/>
            <a:ext cx="8805862" cy="4955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381000" indent="-381000" defTabSz="1801813"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52500" defTabSz="1801813"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defTabSz="1801813"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defTabSz="1801813"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defTabSz="1801813"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defTabSz="1801813" fontAlgn="base">
              <a:spcBef>
                <a:spcPct val="0"/>
              </a:spcBef>
              <a:spcAft>
                <a:spcPct val="0"/>
              </a:spcAft>
              <a:tabLst>
                <a:tab pos="381000" algn="l"/>
                <a:tab pos="762000" algn="l"/>
                <a:tab pos="2568575" algn="l"/>
                <a:tab pos="4387850" algn="l"/>
                <a:tab pos="6465888" algn="l"/>
                <a:tab pos="8283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RESPIRATORY ALKALOSIS</a:t>
            </a: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- Alveolar hyperventilation</a:t>
            </a:r>
          </a:p>
          <a:p>
            <a:pPr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: Early acute asthma with over ventilation</a:t>
            </a:r>
          </a:p>
          <a:p>
            <a:pPr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: Pulmonary embolus, pneumonia, pulmonary oedema</a:t>
            </a:r>
          </a:p>
          <a:p>
            <a:pPr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: Anxiety</a:t>
            </a:r>
          </a:p>
          <a:p>
            <a:pPr>
              <a:defRPr/>
            </a:pPr>
            <a:endParaRPr lang="en-GB" altLang="en-US" sz="2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		</a:t>
            </a:r>
            <a:endParaRPr lang="en-GB" altLang="en-US" sz="2800"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833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37"/>
    </mc:Choice>
    <mc:Fallback xmlns="">
      <p:transition spd="slow" advTm="4503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title"/>
          </p:nvPr>
        </p:nvSpPr>
        <p:spPr>
          <a:xfrm>
            <a:off x="112358" y="176213"/>
            <a:ext cx="8596668" cy="1320800"/>
          </a:xfrm>
        </p:spPr>
        <p:txBody>
          <a:bodyPr/>
          <a:lstStyle/>
          <a:p>
            <a:r>
              <a:rPr lang="en-US" altLang="en-US" dirty="0"/>
              <a:t>Major causes of metabolic alkalosis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35" y="1742771"/>
            <a:ext cx="9629213" cy="174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94565"/>
      </p:ext>
    </p:extLst>
  </p:cSld>
  <p:clrMapOvr>
    <a:masterClrMapping/>
  </p:clrMapOvr>
  <p:transition advTm="7069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29" y="1829475"/>
            <a:ext cx="10547876" cy="370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18"/>
    </mc:Choice>
    <mc:Fallback xmlns="">
      <p:transition spd="slow" advTm="9391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54" y="2009468"/>
            <a:ext cx="9077710" cy="466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8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098"/>
    </mc:Choice>
    <mc:Fallback xmlns="">
      <p:transition spd="slow" advTm="31409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774"/>
            <a:ext cx="8091055" cy="677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2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41"/>
    </mc:Choice>
    <mc:Fallback xmlns="">
      <p:transition spd="slow" advTm="8704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17" y="2122879"/>
            <a:ext cx="9655416" cy="135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5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16"/>
    </mc:Choice>
    <mc:Fallback xmlns="">
      <p:transition spd="slow" advTm="11341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of metabolic alkalosis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90000"/>
              </a:lnSpc>
            </a:pPr>
            <a:r>
              <a:rPr lang="en-US" altLang="en-US"/>
              <a:t>Decreased glomerular filtration rate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/>
              <a:t>A: effective circulating volume depletion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/>
              <a:t>B : renal failure (usually associated with metabolic Acidosis)</a:t>
            </a:r>
          </a:p>
          <a:p>
            <a:pPr algn="l" rtl="0">
              <a:lnSpc>
                <a:spcPct val="90000"/>
              </a:lnSpc>
            </a:pPr>
            <a:r>
              <a:rPr lang="en-US" altLang="en-US"/>
              <a:t>Increased tubular reabsorption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/>
              <a:t>A: effective circulating volume depletion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/>
              <a:t>B: chloride depletion (also decreases bicarbonate secretion)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/>
              <a:t>C: hypokalemia 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/>
              <a:t>D: hyperaldosteronism</a:t>
            </a:r>
          </a:p>
        </p:txBody>
      </p:sp>
    </p:spTree>
    <p:extLst>
      <p:ext uri="{BB962C8B-B14F-4D97-AF65-F5344CB8AC3E}">
        <p14:creationId xmlns:p14="http://schemas.microsoft.com/office/powerpoint/2010/main" val="3865362260"/>
      </p:ext>
    </p:extLst>
  </p:cSld>
  <p:clrMapOvr>
    <a:masterClrMapping/>
  </p:clrMapOvr>
  <p:transition advTm="1634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1052513"/>
            <a:ext cx="7859712" cy="378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448371"/>
      </p:ext>
    </p:extLst>
  </p:cSld>
  <p:clrMapOvr>
    <a:masterClrMapping/>
  </p:clrMapOvr>
  <p:transition advTm="6794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Saline-responsive metabolic alkalosis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altLang="en-US"/>
              <a:t>Vomiting or nasogastric suction</a:t>
            </a:r>
          </a:p>
          <a:p>
            <a:pPr algn="l" rtl="0"/>
            <a:r>
              <a:rPr lang="en-US" altLang="en-US"/>
              <a:t>Diuretics</a:t>
            </a:r>
          </a:p>
          <a:p>
            <a:pPr algn="l" rtl="0"/>
            <a:r>
              <a:rPr lang="en-US" altLang="en-US"/>
              <a:t>Posthypercapnia</a:t>
            </a:r>
          </a:p>
          <a:p>
            <a:pPr algn="l" rtl="0"/>
            <a:r>
              <a:rPr lang="en-US" altLang="en-US"/>
              <a:t>Low chloride intake</a:t>
            </a:r>
          </a:p>
          <a:p>
            <a:pPr algn="l" rtl="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947950"/>
      </p:ext>
    </p:extLst>
  </p:cSld>
  <p:clrMapOvr>
    <a:masterClrMapping/>
  </p:clrMapOvr>
  <p:transition advTm="732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169</Words>
  <Application>Microsoft Office PowerPoint</Application>
  <PresentationFormat>Custom</PresentationFormat>
  <Paragraphs>83</Paragraphs>
  <Slides>19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Facet</vt:lpstr>
      <vt:lpstr>Bitmap Image</vt:lpstr>
      <vt:lpstr>Acid Base Part 6 Metabolic Alkalosis</vt:lpstr>
      <vt:lpstr>Major causes of metabolic alkalosis</vt:lpstr>
      <vt:lpstr>PowerPoint Presentation</vt:lpstr>
      <vt:lpstr>PowerPoint Presentation</vt:lpstr>
      <vt:lpstr>PowerPoint Presentation</vt:lpstr>
      <vt:lpstr>PowerPoint Presentation</vt:lpstr>
      <vt:lpstr>Maintenance of metabolic alkalosis</vt:lpstr>
      <vt:lpstr>PowerPoint Presentation</vt:lpstr>
      <vt:lpstr>Saline-responsive metabolic alkalosis</vt:lpstr>
      <vt:lpstr>Saline-resistant metabolic alkalosis</vt:lpstr>
      <vt:lpstr>Treatment of metabolic alkalosis(1)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Nephro</dc:creator>
  <cp:lastModifiedBy>MA-SalehRiyahi-PC</cp:lastModifiedBy>
  <cp:revision>12</cp:revision>
  <dcterms:created xsi:type="dcterms:W3CDTF">2020-04-28T17:51:45Z</dcterms:created>
  <dcterms:modified xsi:type="dcterms:W3CDTF">2021-08-25T07:32:11Z</dcterms:modified>
</cp:coreProperties>
</file>