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77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1C1A1-BA52-45B4-8E76-EC7B8E652A0A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A0345-1B75-4B67-B4A2-8226C403D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51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C1CA46-7B54-4B14-A8F5-DD02D59AB57D}" type="slidenum">
              <a:rPr lang="fa-IR" altLang="en-US"/>
              <a:pPr/>
              <a:t>11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40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964" y="381000"/>
            <a:ext cx="8162636" cy="5334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1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"/>
    </mc:Choice>
    <mc:Fallback xmlns="">
      <p:transition spd="slow" advTm="1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Acid-Base 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 Know two causes of </a:t>
            </a:r>
            <a:r>
              <a:rPr lang="en-US" dirty="0" err="1"/>
              <a:t>hyperchloremic</a:t>
            </a:r>
            <a:r>
              <a:rPr lang="en-US" dirty="0"/>
              <a:t> or </a:t>
            </a:r>
            <a:r>
              <a:rPr lang="en-US" dirty="0" err="1"/>
              <a:t>nongap</a:t>
            </a:r>
            <a:r>
              <a:rPr lang="en-US" dirty="0"/>
              <a:t> acidosis (bicarbonate loss from GI tract, renal tubular acidosis).</a:t>
            </a:r>
          </a:p>
          <a:p>
            <a:r>
              <a:rPr lang="en-US" dirty="0"/>
              <a:t>6. Estimate compensatory response.</a:t>
            </a:r>
          </a:p>
          <a:p>
            <a:r>
              <a:rPr lang="en-US" dirty="0"/>
              <a:t>7.Compare ∆AG and  ∆HCO3–.</a:t>
            </a:r>
          </a:p>
          <a:p>
            <a:r>
              <a:rPr lang="en-US" dirty="0"/>
              <a:t>8. Compare change in [</a:t>
            </a:r>
            <a:r>
              <a:rPr lang="en-US" dirty="0" err="1"/>
              <a:t>Cl</a:t>
            </a:r>
            <a:r>
              <a:rPr lang="en-US" dirty="0"/>
              <a:t>– with change in [Na+].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012"/>
    </mc:Choice>
    <mc:Fallback xmlns="">
      <p:transition spd="slow" advTm="4201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altLang="en-US" dirty="0"/>
              <a:t>Anion Gap (1)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2160591"/>
            <a:ext cx="3962401" cy="3021010"/>
          </a:xfrm>
        </p:spPr>
        <p:txBody>
          <a:bodyPr/>
          <a:lstStyle/>
          <a:p>
            <a:pPr algn="l" rtl="0"/>
            <a:r>
              <a:rPr lang="en-US" altLang="en-US" sz="1600" dirty="0"/>
              <a:t>Unmeasured Anions - Unmeasured </a:t>
            </a:r>
            <a:r>
              <a:rPr lang="en-US" altLang="en-US" sz="1600" dirty="0" err="1"/>
              <a:t>Cations</a:t>
            </a:r>
            <a:r>
              <a:rPr lang="en-US" altLang="en-US" sz="1600" dirty="0"/>
              <a:t> </a:t>
            </a:r>
          </a:p>
          <a:p>
            <a:pPr algn="l" rtl="0"/>
            <a:endParaRPr lang="en-US" altLang="en-US" sz="1600" dirty="0"/>
          </a:p>
          <a:p>
            <a:pPr algn="l" rtl="0"/>
            <a:r>
              <a:rPr lang="en-US" altLang="en-US" sz="1600" dirty="0"/>
              <a:t>measured </a:t>
            </a:r>
            <a:r>
              <a:rPr lang="en-US" altLang="en-US" sz="1600" dirty="0" err="1"/>
              <a:t>Cations</a:t>
            </a:r>
            <a:r>
              <a:rPr lang="en-US" altLang="en-US" sz="1600" dirty="0"/>
              <a:t> - measured Anions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en-US" altLang="en-US" dirty="0"/>
              <a:t> </a:t>
            </a:r>
          </a:p>
          <a:p>
            <a:pPr algn="l" rtl="0"/>
            <a:r>
              <a:rPr lang="en-US" altLang="en-US" dirty="0"/>
              <a:t>[Na+] – ([Cl¯] + [ HCO3¯])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226" y="1930400"/>
            <a:ext cx="46767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05901"/>
      </p:ext>
    </p:extLst>
  </p:cSld>
  <p:clrMapOvr>
    <a:masterClrMapping/>
  </p:clrMapOvr>
  <p:transition advTm="8566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Anion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evaluations of acid-base disorders should include a simple calculation of the AG;</a:t>
            </a:r>
          </a:p>
          <a:p>
            <a:r>
              <a:rPr lang="en-US" dirty="0"/>
              <a:t>it represents those unmeasured anions in plasma (normally 10 to 12 </a:t>
            </a:r>
            <a:r>
              <a:rPr lang="en-US" dirty="0" err="1"/>
              <a:t>mmol</a:t>
            </a:r>
            <a:r>
              <a:rPr lang="en-US" dirty="0"/>
              <a:t>/L) and is calculated as follows: AG = Na+ – (Cl– + HCO3–). </a:t>
            </a:r>
          </a:p>
          <a:p>
            <a:r>
              <a:rPr lang="en-US" dirty="0"/>
              <a:t>The unmeasured anions include anionic proteins, (e.g., albumin), phosphate, sulfate, and organic anions.</a:t>
            </a:r>
          </a:p>
          <a:p>
            <a:r>
              <a:rPr lang="en-US" dirty="0"/>
              <a:t>When acid anions, such as acetoacetate and lactate, accumulate in extracellular fluid, the AG increases, causing a high-AG acidosis.</a:t>
            </a:r>
          </a:p>
        </p:txBody>
      </p:sp>
    </p:spTree>
    <p:extLst>
      <p:ext uri="{BB962C8B-B14F-4D97-AF65-F5344CB8AC3E}">
        <p14:creationId xmlns:p14="http://schemas.microsoft.com/office/powerpoint/2010/main" val="304391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79"/>
    </mc:Choice>
    <mc:Fallback xmlns="">
      <p:transition spd="slow" advTm="9217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Anion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increase in the AG is most often due to an increase in unmeasured anions</a:t>
            </a:r>
          </a:p>
          <a:p>
            <a:r>
              <a:rPr lang="en-US" dirty="0"/>
              <a:t>and, less commonly, is due to a decrease in unmeasured </a:t>
            </a:r>
            <a:r>
              <a:rPr lang="en-US" dirty="0" err="1"/>
              <a:t>cations</a:t>
            </a:r>
            <a:r>
              <a:rPr lang="en-US" dirty="0"/>
              <a:t> (calcium, magnesium, potassium).</a:t>
            </a:r>
          </a:p>
        </p:txBody>
      </p:sp>
    </p:spTree>
    <p:extLst>
      <p:ext uri="{BB962C8B-B14F-4D97-AF65-F5344CB8AC3E}">
        <p14:creationId xmlns:p14="http://schemas.microsoft.com/office/powerpoint/2010/main" val="23061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71"/>
    </mc:Choice>
    <mc:Fallback xmlns="">
      <p:transition spd="slow" advTm="5317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Anion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decrease in the AG can be due to </a:t>
            </a:r>
          </a:p>
          <a:p>
            <a:pPr lvl="1"/>
            <a:r>
              <a:rPr lang="en-US" dirty="0"/>
              <a:t>(1) an increase in unmeasured </a:t>
            </a:r>
            <a:r>
              <a:rPr lang="en-US" dirty="0" err="1"/>
              <a:t>cations</a:t>
            </a:r>
            <a:r>
              <a:rPr lang="en-US" dirty="0"/>
              <a:t>; </a:t>
            </a:r>
          </a:p>
          <a:p>
            <a:pPr lvl="1"/>
            <a:r>
              <a:rPr lang="en-US" dirty="0"/>
              <a:t>(2) the addition to the blood of abnormal </a:t>
            </a:r>
            <a:r>
              <a:rPr lang="en-US" dirty="0" err="1"/>
              <a:t>cations</a:t>
            </a:r>
            <a:r>
              <a:rPr lang="en-US" dirty="0"/>
              <a:t>, such as lithium (lithium intoxication) or cationic immunoglobulins (plasma cell </a:t>
            </a:r>
            <a:r>
              <a:rPr lang="en-US" dirty="0" err="1"/>
              <a:t>dyscrasias</a:t>
            </a:r>
            <a:r>
              <a:rPr lang="en-US" dirty="0"/>
              <a:t>);</a:t>
            </a:r>
          </a:p>
          <a:p>
            <a:pPr lvl="1"/>
            <a:r>
              <a:rPr lang="en-US" dirty="0"/>
              <a:t>(3) a reduction in the major plasma anion albumin concentration (</a:t>
            </a:r>
            <a:r>
              <a:rPr lang="en-US" dirty="0" err="1"/>
              <a:t>nephrotic</a:t>
            </a:r>
            <a:r>
              <a:rPr lang="en-US" dirty="0"/>
              <a:t> </a:t>
            </a:r>
            <a:r>
              <a:rPr lang="en-US" dirty="0" err="1"/>
              <a:t>yndrome</a:t>
            </a:r>
            <a:r>
              <a:rPr lang="en-US" dirty="0"/>
              <a:t>);</a:t>
            </a:r>
          </a:p>
          <a:p>
            <a:pPr lvl="1"/>
            <a:endParaRPr lang="en-US" dirty="0"/>
          </a:p>
          <a:p>
            <a:r>
              <a:rPr lang="en-US" dirty="0"/>
              <a:t> A fall in serum albumin by 1 g/</a:t>
            </a:r>
            <a:r>
              <a:rPr lang="en-US" dirty="0" err="1"/>
              <a:t>dL</a:t>
            </a:r>
            <a:r>
              <a:rPr lang="en-US" dirty="0"/>
              <a:t> from the normal value (4.5 g/</a:t>
            </a:r>
            <a:r>
              <a:rPr lang="en-US" dirty="0" err="1"/>
              <a:t>dL</a:t>
            </a:r>
            <a:r>
              <a:rPr lang="en-US" dirty="0"/>
              <a:t>) decreases the AG by 2.5 </a:t>
            </a:r>
            <a:r>
              <a:rPr lang="en-US" dirty="0" err="1"/>
              <a:t>meq</a:t>
            </a:r>
            <a:r>
              <a:rPr lang="en-US" dirty="0"/>
              <a:t>/L.</a:t>
            </a:r>
          </a:p>
        </p:txBody>
      </p:sp>
    </p:spTree>
    <p:extLst>
      <p:ext uri="{BB962C8B-B14F-4D97-AF65-F5344CB8AC3E}">
        <p14:creationId xmlns:p14="http://schemas.microsoft.com/office/powerpoint/2010/main" val="22170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084"/>
    </mc:Choice>
    <mc:Fallback xmlns="">
      <p:transition spd="slow" advTm="7308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Compare the change in [HCO3–] (∆HCO3–) and the change in the AG (∆AG).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Similarly, normal values for [HCO3–], Paco2, and pH do not ensure the absence of an acid-base disturbance. </a:t>
            </a:r>
          </a:p>
          <a:p>
            <a:r>
              <a:rPr lang="en-US" dirty="0"/>
              <a:t>For instance, an alcoholic who has been vomiting may develop a metabolic alkalosis with a pH of 7.55, Paco2 of 47 mmHg, [HCO3–] of 40 </a:t>
            </a:r>
            <a:r>
              <a:rPr lang="en-US" dirty="0" err="1"/>
              <a:t>mmol</a:t>
            </a:r>
            <a:r>
              <a:rPr lang="en-US" dirty="0"/>
              <a:t>/L, [Na+] of 135, [Cl–] of 80, and [K+] of 2.8. </a:t>
            </a:r>
          </a:p>
          <a:p>
            <a:r>
              <a:rPr lang="en-US" dirty="0"/>
              <a:t>If such a patient were then to develop a superimposed alcoholic ketoacidosis with a beta –</a:t>
            </a:r>
            <a:r>
              <a:rPr lang="en-US" dirty="0" err="1"/>
              <a:t>hydroxybutyrate</a:t>
            </a:r>
            <a:r>
              <a:rPr lang="en-US" dirty="0"/>
              <a:t> concentration of 15 </a:t>
            </a:r>
            <a:r>
              <a:rPr lang="en-US" dirty="0" err="1"/>
              <a:t>mM</a:t>
            </a:r>
            <a:r>
              <a:rPr lang="en-US" dirty="0"/>
              <a:t>, arterial pH would fall to 7.40, [HCO3–] to 25 </a:t>
            </a:r>
            <a:r>
              <a:rPr lang="en-US" dirty="0" err="1"/>
              <a:t>mmol</a:t>
            </a:r>
            <a:r>
              <a:rPr lang="en-US" dirty="0"/>
              <a:t>/L, and the Paco2 to 40 mmHg. </a:t>
            </a:r>
          </a:p>
          <a:p>
            <a:r>
              <a:rPr lang="en-US" dirty="0"/>
              <a:t>Although these blood gases are normal, the AG is elevated at 30 </a:t>
            </a:r>
            <a:r>
              <a:rPr lang="en-US" dirty="0" err="1"/>
              <a:t>mmol</a:t>
            </a:r>
            <a:r>
              <a:rPr lang="en-US" dirty="0"/>
              <a:t>/L,  indicating a mixed metabolic alkalosis and metabolic acidosis. </a:t>
            </a:r>
          </a:p>
          <a:p>
            <a:r>
              <a:rPr lang="en-US" dirty="0"/>
              <a:t>A mixture of high-gap acidosis and metabolic alkalosis is recognized easily by comparing the differences ( delta values) in the normal to prevailing patient values. </a:t>
            </a:r>
          </a:p>
          <a:p>
            <a:r>
              <a:rPr lang="en-US" dirty="0"/>
              <a:t>In this example, the ∆HCO3– is 0 (25 – 25 </a:t>
            </a:r>
            <a:r>
              <a:rPr lang="en-US" dirty="0" err="1"/>
              <a:t>mmol</a:t>
            </a:r>
            <a:r>
              <a:rPr lang="en-US" dirty="0"/>
              <a:t>/L) but the ∆AG is 20 (30 – 10 </a:t>
            </a:r>
            <a:r>
              <a:rPr lang="en-US" dirty="0" err="1"/>
              <a:t>mmol</a:t>
            </a:r>
            <a:r>
              <a:rPr lang="en-US" dirty="0"/>
              <a:t>/L).</a:t>
            </a:r>
          </a:p>
          <a:p>
            <a:r>
              <a:rPr lang="en-US" sz="1700" dirty="0"/>
              <a:t>Therefore, 20 </a:t>
            </a:r>
            <a:r>
              <a:rPr lang="en-US" sz="1700" dirty="0" err="1"/>
              <a:t>mmol</a:t>
            </a:r>
            <a:r>
              <a:rPr lang="en-US" sz="1700" dirty="0"/>
              <a:t>/L is unaccounted for in the ∆ / ∆ value ( ∆AG to ∆HCO3–).</a:t>
            </a:r>
          </a:p>
        </p:txBody>
      </p:sp>
    </p:spTree>
    <p:extLst>
      <p:ext uri="{BB962C8B-B14F-4D97-AF65-F5344CB8AC3E}">
        <p14:creationId xmlns:p14="http://schemas.microsoft.com/office/powerpoint/2010/main" val="19475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187"/>
    </mc:Choice>
    <mc:Fallback xmlns="">
      <p:transition spd="slow" advTm="24818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25758"/>
            <a:ext cx="8305800" cy="660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1"/>
    </mc:Choice>
    <mc:Fallback xmlns="">
      <p:transition spd="slow" advTm="621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1" y="1600200"/>
            <a:ext cx="5826719" cy="1646302"/>
          </a:xfrm>
        </p:spPr>
        <p:txBody>
          <a:bodyPr/>
          <a:lstStyle/>
          <a:p>
            <a:pPr algn="l" rtl="1"/>
            <a:r>
              <a:rPr lang="en-US" dirty="0"/>
              <a:t>Acidosis and Alkalosis(2)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886200"/>
            <a:ext cx="8305800" cy="1752600"/>
          </a:xfrm>
        </p:spPr>
        <p:txBody>
          <a:bodyPr/>
          <a:lstStyle/>
          <a:p>
            <a:pPr algn="l"/>
            <a:r>
              <a:rPr lang="en-US" dirty="0" err="1" smtClean="0"/>
              <a:t>Dr</a:t>
            </a:r>
            <a:r>
              <a:rPr lang="en-US" dirty="0" smtClean="0"/>
              <a:t> Parisa </a:t>
            </a:r>
            <a:r>
              <a:rPr lang="en-US" dirty="0" err="1" smtClean="0"/>
              <a:t>Javadian</a:t>
            </a:r>
            <a:endParaRPr lang="en-US" dirty="0" smtClean="0"/>
          </a:p>
          <a:p>
            <a:pPr algn="l"/>
            <a:r>
              <a:rPr lang="en-US" smtClean="0"/>
              <a:t>Adult Nephrologist</a:t>
            </a:r>
            <a:endParaRPr lang="en-US" dirty="0" smtClean="0"/>
          </a:p>
          <a:p>
            <a:pPr algn="l"/>
            <a:r>
              <a:rPr lang="en-US" dirty="0" smtClean="0"/>
              <a:t>SKUMS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12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7"/>
    </mc:Choice>
    <mc:Fallback xmlns="">
      <p:transition spd="slow" advTm="570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Mixed acid-base disorders—defined as </a:t>
            </a:r>
          </a:p>
          <a:p>
            <a:pPr lvl="1"/>
            <a:r>
              <a:rPr lang="en-US" sz="2400" dirty="0"/>
              <a:t>independently coexisting disorders,</a:t>
            </a:r>
          </a:p>
          <a:p>
            <a:pPr lvl="1"/>
            <a:r>
              <a:rPr lang="en-US" sz="2400" dirty="0"/>
              <a:t> not merely compensatory responses—</a:t>
            </a:r>
          </a:p>
          <a:p>
            <a:pPr lvl="1"/>
            <a:r>
              <a:rPr lang="en-US" sz="2400" dirty="0"/>
              <a:t>are often seen in patients in critical care units and </a:t>
            </a:r>
          </a:p>
          <a:p>
            <a:pPr lvl="1"/>
            <a:r>
              <a:rPr lang="en-US" sz="2400" dirty="0"/>
              <a:t>can lead to dangerous extremes of </a:t>
            </a:r>
            <a:r>
              <a:rPr lang="en-US" sz="2400" dirty="0" err="1"/>
              <a:t>pH.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556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64"/>
    </mc:Choice>
    <mc:Fallback xmlns="">
      <p:transition spd="slow" advTm="2476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patient with diabetic ketoacidosis (metabolic acidosis) may develop an independent respiratory problem (e.g., pneumonia) leading to respiratory acidosis or alkalosis.</a:t>
            </a:r>
          </a:p>
          <a:p>
            <a:r>
              <a:rPr lang="en-US" dirty="0"/>
              <a:t>Patients with underlying pulmonary disease (e.g., COPD) may not respond to metabolic acidosis with an appropriate </a:t>
            </a:r>
            <a:r>
              <a:rPr lang="en-US" dirty="0" err="1"/>
              <a:t>ventilatory</a:t>
            </a:r>
            <a:r>
              <a:rPr lang="en-US" dirty="0"/>
              <a:t> response because of insufficient respiratory reserve. </a:t>
            </a:r>
          </a:p>
          <a:p>
            <a:r>
              <a:rPr lang="en-US" dirty="0"/>
              <a:t>Such imposition of respiratory acidosis on metabolic acidosis can lead to severe </a:t>
            </a:r>
            <a:r>
              <a:rPr lang="en-US" dirty="0" err="1"/>
              <a:t>acidemia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745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96"/>
    </mc:Choice>
    <mc:Fallback xmlns="">
      <p:transition spd="slow" advTm="3499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metabolic acidosis and metabolic alkalosis coexist in the same patient, the pH may be normal or near normal.</a:t>
            </a:r>
          </a:p>
          <a:p>
            <a:r>
              <a:rPr lang="en-US" dirty="0"/>
              <a:t> When the pH is normal, an elevated anion gap (AG) reliably denotes the presence of an AG metabolic acidosis.</a:t>
            </a:r>
          </a:p>
          <a:p>
            <a:r>
              <a:rPr lang="en-US" dirty="0"/>
              <a:t> A discrepancy in the ∆AG (prevailing minus normal AG) and the∆ HCO3– (normal minus prevailing HCO3–) indicates the presence of a mixed high-gap acidosis—metabolic alkalosis.</a:t>
            </a:r>
          </a:p>
        </p:txBody>
      </p:sp>
    </p:spTree>
    <p:extLst>
      <p:ext uri="{BB962C8B-B14F-4D97-AF65-F5344CB8AC3E}">
        <p14:creationId xmlns:p14="http://schemas.microsoft.com/office/powerpoint/2010/main" val="77683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72"/>
    </mc:Choice>
    <mc:Fallback xmlns="">
      <p:transition spd="slow" advTm="7407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diabetic patient with ketoacidosis may have renal dysfunction resulting in simultaneous metabolic acidosis. </a:t>
            </a:r>
          </a:p>
          <a:p>
            <a:r>
              <a:rPr lang="en-US" dirty="0"/>
              <a:t>Patients who have ingested an overdose of drug combinations such as sedatives and salicylates may have mixed disturbances as a result of the acid-base response to the individual drugs (metabolic acidosis mixed with respiratory acidosis or respiratory alkalosis, respectively).</a:t>
            </a:r>
          </a:p>
          <a:p>
            <a:r>
              <a:rPr lang="en-US" dirty="0"/>
              <a:t> Triple acid-base disturbances are more complex.</a:t>
            </a:r>
          </a:p>
          <a:p>
            <a:r>
              <a:rPr lang="en-US" dirty="0"/>
              <a:t>For example,</a:t>
            </a:r>
          </a:p>
          <a:p>
            <a:pPr lvl="1"/>
            <a:r>
              <a:rPr lang="en-US" dirty="0"/>
              <a:t>patients with </a:t>
            </a:r>
            <a:r>
              <a:rPr lang="en-US" b="1" dirty="0"/>
              <a:t>metabolic acidosis </a:t>
            </a:r>
            <a:r>
              <a:rPr lang="en-US" dirty="0"/>
              <a:t>due to alcoholic ketoacidosis </a:t>
            </a:r>
          </a:p>
          <a:p>
            <a:pPr lvl="1"/>
            <a:r>
              <a:rPr lang="en-US" dirty="0"/>
              <a:t>may develop </a:t>
            </a:r>
            <a:r>
              <a:rPr lang="en-US" b="1" dirty="0"/>
              <a:t>metabolic alkalosis </a:t>
            </a:r>
            <a:r>
              <a:rPr lang="en-US" dirty="0"/>
              <a:t>due to vomiting</a:t>
            </a:r>
          </a:p>
          <a:p>
            <a:pPr lvl="1"/>
            <a:r>
              <a:rPr lang="en-US" dirty="0"/>
              <a:t>and superimposed </a:t>
            </a:r>
            <a:r>
              <a:rPr lang="en-US" b="1" dirty="0"/>
              <a:t>respiratory alkalosis </a:t>
            </a:r>
            <a:r>
              <a:rPr lang="en-US" dirty="0"/>
              <a:t>due to the hyperventilation of hepatic dysfunction or alcohol withdrawal.</a:t>
            </a:r>
          </a:p>
        </p:txBody>
      </p:sp>
    </p:spTree>
    <p:extLst>
      <p:ext uri="{BB962C8B-B14F-4D97-AF65-F5344CB8AC3E}">
        <p14:creationId xmlns:p14="http://schemas.microsoft.com/office/powerpoint/2010/main" val="201182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92"/>
    </mc:Choice>
    <mc:Fallback xmlns="">
      <p:transition spd="slow" advTm="8829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Approach to the Patient: Acid-Base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stepwise approach to the diagnosis of acid-base disorders follows (Table 47-3).</a:t>
            </a:r>
          </a:p>
          <a:p>
            <a:r>
              <a:rPr lang="en-US" dirty="0"/>
              <a:t>Care should be taken when measuring blood gases to obtain the arterial blood sample without using excessive heparin.</a:t>
            </a:r>
          </a:p>
          <a:p>
            <a:r>
              <a:rPr lang="en-US" dirty="0"/>
              <a:t>Blood for electrolytes and arterial blood gases should be drawn simultaneously prior to therapy, because an increase in [HCO3–] occurs with metabolic alkalosis and respiratory acidosis.</a:t>
            </a:r>
          </a:p>
          <a:p>
            <a:r>
              <a:rPr lang="en-US" dirty="0"/>
              <a:t>Conversely, a decrease in [HCO3–] occurs in metabolic acidosis and respiratory alkalosis</a:t>
            </a:r>
          </a:p>
        </p:txBody>
      </p:sp>
    </p:spTree>
    <p:extLst>
      <p:ext uri="{BB962C8B-B14F-4D97-AF65-F5344CB8AC3E}">
        <p14:creationId xmlns:p14="http://schemas.microsoft.com/office/powerpoint/2010/main" val="245421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842"/>
    </mc:Choice>
    <mc:Fallback xmlns="">
      <p:transition spd="slow" advTm="4584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Calculated Vs Measured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determination of arterial blood gases by the clinical laboratory, both pH and Paco2 are measured, and the [HCO3–] is calculated from the Henderson-</a:t>
            </a:r>
            <a:r>
              <a:rPr lang="en-US" dirty="0" err="1"/>
              <a:t>Hasselbalch</a:t>
            </a:r>
            <a:r>
              <a:rPr lang="en-US" dirty="0"/>
              <a:t> equation. </a:t>
            </a:r>
          </a:p>
          <a:p>
            <a:r>
              <a:rPr lang="en-US" dirty="0"/>
              <a:t>This calculated value should be compared with the measured [HCO3–] (total CO2) on the electrolyte panel. </a:t>
            </a:r>
          </a:p>
          <a:p>
            <a:r>
              <a:rPr lang="en-US" dirty="0"/>
              <a:t>These two values should agree within 2 </a:t>
            </a:r>
            <a:r>
              <a:rPr lang="en-US" dirty="0" err="1"/>
              <a:t>mmol</a:t>
            </a:r>
            <a:r>
              <a:rPr lang="en-US" dirty="0"/>
              <a:t>/L.</a:t>
            </a:r>
          </a:p>
          <a:p>
            <a:r>
              <a:rPr lang="en-US" dirty="0"/>
              <a:t>If they do not, the values may not have been drawn simultaneously, a laboratory error may be present, or an error could have been made in calculating the [HCO3–]. </a:t>
            </a:r>
          </a:p>
          <a:p>
            <a:r>
              <a:rPr lang="en-US" dirty="0"/>
              <a:t>After verifying the blood acid-base values, the precise acid-base disorder can then be identified.</a:t>
            </a:r>
          </a:p>
        </p:txBody>
      </p:sp>
    </p:spTree>
    <p:extLst>
      <p:ext uri="{BB962C8B-B14F-4D97-AF65-F5344CB8AC3E}">
        <p14:creationId xmlns:p14="http://schemas.microsoft.com/office/powerpoint/2010/main" val="399144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32"/>
    </mc:Choice>
    <mc:Fallback xmlns="">
      <p:transition spd="slow" advTm="2293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Acid-Base 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1. Obtain arterial blood gas (ABG) and electrolytes simultaneously.</a:t>
            </a:r>
          </a:p>
          <a:p>
            <a:r>
              <a:rPr lang="en-US" dirty="0"/>
              <a:t>2. Compare [HCO3–] on ABG and electrolytes to verify accuracy.</a:t>
            </a:r>
          </a:p>
          <a:p>
            <a:r>
              <a:rPr lang="en-US" dirty="0"/>
              <a:t>3. Calculate anion gap (AG).</a:t>
            </a:r>
          </a:p>
          <a:p>
            <a:r>
              <a:rPr lang="en-US" dirty="0"/>
              <a:t>4. Know four causes of high-AG acidosis (</a:t>
            </a:r>
            <a:r>
              <a:rPr lang="en-US" dirty="0" err="1"/>
              <a:t>ketoacidosis</a:t>
            </a:r>
            <a:r>
              <a:rPr lang="en-US" dirty="0"/>
              <a:t>, lactic acid acidosis, renal failure, and toxins).</a:t>
            </a:r>
          </a:p>
        </p:txBody>
      </p:sp>
    </p:spTree>
    <p:extLst>
      <p:ext uri="{BB962C8B-B14F-4D97-AF65-F5344CB8AC3E}">
        <p14:creationId xmlns:p14="http://schemas.microsoft.com/office/powerpoint/2010/main" val="301277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12"/>
    </mc:Choice>
    <mc:Fallback xmlns="">
      <p:transition spd="slow" advTm="35812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</TotalTime>
  <Words>1096</Words>
  <Application>Microsoft Office PowerPoint</Application>
  <PresentationFormat>Custom</PresentationFormat>
  <Paragraphs>77</Paragraphs>
  <Slides>16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Facet</vt:lpstr>
      <vt:lpstr>PowerPoint Presentation</vt:lpstr>
      <vt:lpstr>Acidosis and Alkalosis(2)</vt:lpstr>
      <vt:lpstr>Mixed Acid-Base Disorders</vt:lpstr>
      <vt:lpstr>Mixed Acid-Base Disorders</vt:lpstr>
      <vt:lpstr>Mixed Acid-Base Disorders</vt:lpstr>
      <vt:lpstr>Mixed Acid-Base Disorders</vt:lpstr>
      <vt:lpstr>Approach to the Patient: Acid-Base Disorders</vt:lpstr>
      <vt:lpstr>Calculated Vs Measured Value</vt:lpstr>
      <vt:lpstr>Steps in Acid-Base Diagnosis</vt:lpstr>
      <vt:lpstr>Steps in Acid-Base Diagnosis</vt:lpstr>
      <vt:lpstr>Anion Gap (1)</vt:lpstr>
      <vt:lpstr>Calculate the Anion Gap</vt:lpstr>
      <vt:lpstr>Calculate the Anion Gap</vt:lpstr>
      <vt:lpstr>Calculate the Anion Gap</vt:lpstr>
      <vt:lpstr>Compare the change in [HCO3–] (∆HCO3–) and the change in the AG (∆AG).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Nephro</dc:creator>
  <cp:lastModifiedBy>MA-SalehRiyahi-PC</cp:lastModifiedBy>
  <cp:revision>11</cp:revision>
  <dcterms:created xsi:type="dcterms:W3CDTF">2020-04-28T16:13:10Z</dcterms:created>
  <dcterms:modified xsi:type="dcterms:W3CDTF">2021-08-25T07:30:38Z</dcterms:modified>
</cp:coreProperties>
</file>