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m4a" ContentType="audio/unknown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9"/>
  </p:notesMasterIdLst>
  <p:sldIdLst>
    <p:sldId id="256" r:id="rId2"/>
    <p:sldId id="310" r:id="rId3"/>
    <p:sldId id="311" r:id="rId4"/>
    <p:sldId id="312" r:id="rId5"/>
    <p:sldId id="313" r:id="rId6"/>
    <p:sldId id="321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300" r:id="rId15"/>
    <p:sldId id="301" r:id="rId16"/>
    <p:sldId id="264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-84" y="-4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5EB551-8F0D-4E9B-991E-A70CA397A7B2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58499F-FB64-454B-BD56-B67C5699B8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645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66EE06-F2DF-474D-8BF5-63F36641D120}" type="slidenum">
              <a:rPr lang="fa-IR" altLang="en-US"/>
              <a:pPr/>
              <a:t>14</a:t>
            </a:fld>
            <a:endParaRPr lang="en-US" alt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138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B67981-0E83-4E21-85B5-3F754104732D}" type="slidenum">
              <a:rPr lang="fa-IR" altLang="en-US"/>
              <a:pPr/>
              <a:t>15</a:t>
            </a:fld>
            <a:endParaRPr lang="en-US" alt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611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AAC03B-0428-4291-A433-F8FD4EE3590A}" type="slidenum">
              <a:rPr lang="fa-IR" altLang="en-US"/>
              <a:pPr/>
              <a:t>17</a:t>
            </a:fld>
            <a:endParaRPr lang="en-US" altLang="en-US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3077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8/25/2021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8/25/2021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Acidosis &amp; </a:t>
            </a:r>
            <a:r>
              <a:rPr lang="en-US"/>
              <a:t>Alkalosis (5)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7272" y="4038133"/>
            <a:ext cx="7766936" cy="1096899"/>
          </a:xfrm>
        </p:spPr>
        <p:txBody>
          <a:bodyPr>
            <a:normAutofit/>
          </a:bodyPr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0A20CCED-BDD7-496D-8C08-6631389B49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3927" y="1268707"/>
            <a:ext cx="1992073" cy="13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89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90"/>
    </mc:Choice>
    <mc:Fallback xmlns="">
      <p:transition spd="slow" advTm="1009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Proximal RTA (type 2 RTA) (Chap. 284) is most often due to generalized proximal tubular dysfunction</a:t>
            </a:r>
          </a:p>
          <a:p>
            <a:r>
              <a:rPr lang="en-US" dirty="0"/>
              <a:t>manifested by </a:t>
            </a:r>
            <a:r>
              <a:rPr lang="en-US" dirty="0" err="1"/>
              <a:t>glycosuria</a:t>
            </a:r>
            <a:r>
              <a:rPr lang="en-US" dirty="0"/>
              <a:t>, generalized aminoaciduria, and </a:t>
            </a:r>
            <a:r>
              <a:rPr lang="en-US" dirty="0" err="1"/>
              <a:t>phosphaturia</a:t>
            </a:r>
            <a:r>
              <a:rPr lang="en-US" dirty="0"/>
              <a:t> (</a:t>
            </a:r>
            <a:r>
              <a:rPr lang="en-US" dirty="0" err="1"/>
              <a:t>Fanconi</a:t>
            </a:r>
            <a:r>
              <a:rPr lang="en-US" dirty="0"/>
              <a:t> syndrome). </a:t>
            </a:r>
          </a:p>
          <a:p>
            <a:r>
              <a:rPr lang="en-US" dirty="0"/>
              <a:t>With a low plasma [HCO3–], the urine pH is acid (pH &lt; 5.5). </a:t>
            </a:r>
          </a:p>
          <a:p>
            <a:r>
              <a:rPr lang="en-US" dirty="0"/>
              <a:t>The fractional excretion of [HCO3–] may exceed 10–15% when the serum HCO3– &gt; 20 </a:t>
            </a:r>
            <a:r>
              <a:rPr lang="en-US" dirty="0" err="1"/>
              <a:t>mmol</a:t>
            </a:r>
            <a:r>
              <a:rPr lang="en-US" dirty="0"/>
              <a:t>/L. </a:t>
            </a:r>
          </a:p>
          <a:p>
            <a:endParaRPr lang="en-US" dirty="0"/>
          </a:p>
          <a:p>
            <a:r>
              <a:rPr lang="en-US" dirty="0"/>
              <a:t>Because HCO3– is not reabsorbed normally in the proximal tubule, therapy with NaHCO3 will enhance renal potassium wasting and </a:t>
            </a:r>
            <a:r>
              <a:rPr lang="en-US" dirty="0" err="1"/>
              <a:t>hypokalemia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26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696"/>
    </mc:Choice>
    <mc:Fallback xmlns="">
      <p:transition spd="slow" advTm="144696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typical findings in acquired or inherited forms of classic distal RTA (type 1 RTA) include </a:t>
            </a:r>
          </a:p>
          <a:p>
            <a:pPr lvl="1"/>
            <a:r>
              <a:rPr lang="en-US" dirty="0" err="1"/>
              <a:t>hypokalemia</a:t>
            </a:r>
            <a:r>
              <a:rPr lang="en-US" dirty="0"/>
              <a:t>,</a:t>
            </a:r>
          </a:p>
          <a:p>
            <a:pPr lvl="1"/>
            <a:r>
              <a:rPr lang="en-US" dirty="0"/>
              <a:t> non-AG metabolic acidosis, </a:t>
            </a:r>
          </a:p>
          <a:p>
            <a:pPr lvl="1"/>
            <a:r>
              <a:rPr lang="en-US" dirty="0"/>
              <a:t>low urinary NH4+ excretion (positive UAG, low urine [NH4+]), </a:t>
            </a:r>
          </a:p>
          <a:p>
            <a:pPr lvl="1"/>
            <a:r>
              <a:rPr lang="en-US" dirty="0"/>
              <a:t>and inappropriately high urine pH (pH &gt; 5.5). </a:t>
            </a:r>
          </a:p>
          <a:p>
            <a:pPr lvl="1"/>
            <a:r>
              <a:rPr lang="en-US" dirty="0"/>
              <a:t>Most patients have </a:t>
            </a:r>
            <a:r>
              <a:rPr lang="en-US" dirty="0" err="1"/>
              <a:t>hypocitraturia</a:t>
            </a:r>
            <a:r>
              <a:rPr lang="en-US" dirty="0"/>
              <a:t> and </a:t>
            </a:r>
            <a:r>
              <a:rPr lang="en-US" dirty="0" err="1"/>
              <a:t>hypercalciuria</a:t>
            </a:r>
            <a:r>
              <a:rPr lang="en-US" dirty="0"/>
              <a:t>, so </a:t>
            </a:r>
            <a:r>
              <a:rPr lang="en-US" dirty="0" err="1"/>
              <a:t>nephrolithiasis</a:t>
            </a:r>
            <a:r>
              <a:rPr lang="en-US" dirty="0"/>
              <a:t>, </a:t>
            </a:r>
            <a:r>
              <a:rPr lang="en-US" dirty="0" err="1"/>
              <a:t>nephrocalcinosis</a:t>
            </a:r>
            <a:r>
              <a:rPr lang="en-US" dirty="0"/>
              <a:t>, and bone disease are common. 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45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979"/>
    </mc:Choice>
    <mc:Fallback xmlns="">
      <p:transition spd="slow" advTm="155979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generalized distal </a:t>
            </a:r>
            <a:r>
              <a:rPr lang="en-US" dirty="0" err="1"/>
              <a:t>nephron</a:t>
            </a:r>
            <a:r>
              <a:rPr lang="en-US" dirty="0"/>
              <a:t> dysfunction (type 4 RTA), </a:t>
            </a:r>
            <a:r>
              <a:rPr lang="en-US" dirty="0" err="1"/>
              <a:t>hyperkalemia</a:t>
            </a:r>
            <a:r>
              <a:rPr lang="en-US" dirty="0"/>
              <a:t> is disproportionate to the reduction in GFR because of coexisting dysfunction of potassium and acid secretion.</a:t>
            </a:r>
          </a:p>
          <a:p>
            <a:r>
              <a:rPr lang="en-US" dirty="0"/>
              <a:t>Urinary ammonium excretion is invariably depressed, and renal function may be compromised, for example, due to </a:t>
            </a:r>
          </a:p>
          <a:p>
            <a:pPr lvl="1"/>
            <a:r>
              <a:rPr lang="en-US" dirty="0"/>
              <a:t>Diabetic nephropathy, </a:t>
            </a:r>
          </a:p>
          <a:p>
            <a:pPr lvl="1"/>
            <a:r>
              <a:rPr lang="en-US" dirty="0"/>
              <a:t>obstructive </a:t>
            </a:r>
            <a:r>
              <a:rPr lang="en-US" dirty="0" err="1"/>
              <a:t>uropathy</a:t>
            </a:r>
            <a:r>
              <a:rPr lang="en-US" dirty="0"/>
              <a:t>, </a:t>
            </a:r>
          </a:p>
          <a:p>
            <a:pPr lvl="1"/>
            <a:r>
              <a:rPr lang="en-US" dirty="0"/>
              <a:t>or chronic </a:t>
            </a:r>
            <a:r>
              <a:rPr lang="en-US" dirty="0" err="1"/>
              <a:t>tubulointerstitial</a:t>
            </a:r>
            <a:r>
              <a:rPr lang="en-US" dirty="0"/>
              <a:t> disease.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03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691"/>
    </mc:Choice>
    <mc:Fallback xmlns="">
      <p:transition spd="slow" advTm="6269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/>
              <a:t>Hyporeninemic</a:t>
            </a:r>
            <a:r>
              <a:rPr lang="en-US" dirty="0"/>
              <a:t> </a:t>
            </a:r>
            <a:r>
              <a:rPr lang="en-US" dirty="0" err="1"/>
              <a:t>hypoaldosteronism</a:t>
            </a:r>
            <a:r>
              <a:rPr lang="en-US" dirty="0"/>
              <a:t> typically causes non-AG metabolic acidosis, most commonly in older adults with diabetes mellitus or </a:t>
            </a:r>
            <a:r>
              <a:rPr lang="en-US" dirty="0" err="1"/>
              <a:t>tubulointerstitial</a:t>
            </a:r>
            <a:r>
              <a:rPr lang="en-US" dirty="0"/>
              <a:t> disease and renal insufficiency.</a:t>
            </a:r>
          </a:p>
          <a:p>
            <a:r>
              <a:rPr lang="en-US" dirty="0"/>
              <a:t> Patients usually have </a:t>
            </a:r>
          </a:p>
          <a:p>
            <a:pPr lvl="1"/>
            <a:r>
              <a:rPr lang="en-US" dirty="0"/>
              <a:t>mild to moderate CKD (GFR, 20–50 </a:t>
            </a:r>
            <a:r>
              <a:rPr lang="en-US" dirty="0" err="1"/>
              <a:t>mL</a:t>
            </a:r>
            <a:r>
              <a:rPr lang="en-US" dirty="0"/>
              <a:t>/min) </a:t>
            </a:r>
          </a:p>
          <a:p>
            <a:pPr lvl="1"/>
            <a:r>
              <a:rPr lang="en-US" dirty="0"/>
              <a:t>and acidosis, </a:t>
            </a:r>
          </a:p>
          <a:p>
            <a:pPr lvl="1"/>
            <a:r>
              <a:rPr lang="en-US" dirty="0"/>
              <a:t>with elevation in serum [K+] (5.2–6.0 </a:t>
            </a:r>
            <a:r>
              <a:rPr lang="en-US" dirty="0" err="1"/>
              <a:t>mmol</a:t>
            </a:r>
            <a:r>
              <a:rPr lang="en-US" dirty="0"/>
              <a:t>/L), </a:t>
            </a:r>
          </a:p>
          <a:p>
            <a:pPr lvl="1"/>
            <a:r>
              <a:rPr lang="en-US" dirty="0"/>
              <a:t>concurrent hypertension, </a:t>
            </a:r>
          </a:p>
          <a:p>
            <a:pPr lvl="1"/>
            <a:r>
              <a:rPr lang="en-US" dirty="0"/>
              <a:t>and congestive heart failure. </a:t>
            </a:r>
          </a:p>
          <a:p>
            <a:pPr lvl="1"/>
            <a:endParaRPr lang="en-US" dirty="0"/>
          </a:p>
          <a:p>
            <a:r>
              <a:rPr lang="en-US" b="1" u="sng" dirty="0"/>
              <a:t>Both the metabolic acidosis and the </a:t>
            </a:r>
            <a:r>
              <a:rPr lang="en-US" b="1" u="sng" dirty="0" err="1"/>
              <a:t>hyperkalemia</a:t>
            </a:r>
            <a:r>
              <a:rPr lang="en-US" b="1" u="sng" dirty="0"/>
              <a:t> are out of proportion to impairment in GFR.</a:t>
            </a:r>
          </a:p>
          <a:p>
            <a:endParaRPr lang="en-US" b="1" u="sng" dirty="0"/>
          </a:p>
          <a:p>
            <a:r>
              <a:rPr lang="en-US" dirty="0"/>
              <a:t> </a:t>
            </a:r>
            <a:r>
              <a:rPr lang="en-US" dirty="0" err="1"/>
              <a:t>Nonsteroidal</a:t>
            </a:r>
            <a:r>
              <a:rPr lang="en-US" dirty="0"/>
              <a:t> anti-inflammatory drugs, </a:t>
            </a:r>
            <a:r>
              <a:rPr lang="en-US" dirty="0" err="1"/>
              <a:t>trimethoprim</a:t>
            </a:r>
            <a:r>
              <a:rPr lang="en-US" dirty="0"/>
              <a:t>, </a:t>
            </a:r>
            <a:r>
              <a:rPr lang="en-US" dirty="0" err="1"/>
              <a:t>pentamidine</a:t>
            </a:r>
            <a:r>
              <a:rPr lang="en-US" dirty="0"/>
              <a:t>, and </a:t>
            </a:r>
            <a:r>
              <a:rPr lang="en-US" dirty="0" err="1"/>
              <a:t>angiotensin</a:t>
            </a:r>
            <a:r>
              <a:rPr lang="en-US" dirty="0"/>
              <a:t>-converting enzyme (ACE) inhibitors can also cause non- AG metabolic acidosis in patients with renal insufficiency</a:t>
            </a:r>
          </a:p>
        </p:txBody>
      </p:sp>
    </p:spTree>
    <p:extLst>
      <p:ext uri="{BB962C8B-B14F-4D97-AF65-F5344CB8AC3E}">
        <p14:creationId xmlns:p14="http://schemas.microsoft.com/office/powerpoint/2010/main" val="260400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378"/>
    </mc:Choice>
    <mc:Fallback xmlns="">
      <p:transition spd="slow" advTm="50378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Urine Anion Gap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altLang="en-US" dirty="0"/>
              <a:t>Urine AG :  Urine (Na + K – Cl)</a:t>
            </a:r>
          </a:p>
          <a:p>
            <a:pPr algn="l" rtl="0"/>
            <a:r>
              <a:rPr lang="en-US" altLang="en-US" dirty="0"/>
              <a:t>Negative value : most patients, diarrhea (normal AG Acidosis)</a:t>
            </a:r>
          </a:p>
          <a:p>
            <a:pPr algn="l" rtl="0"/>
            <a:r>
              <a:rPr lang="en-US" altLang="en-US" dirty="0"/>
              <a:t>Positive value : renal failure, distal RTA, </a:t>
            </a:r>
            <a:r>
              <a:rPr lang="en-US" altLang="en-US" dirty="0" err="1"/>
              <a:t>hypoaldosteronism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66045332"/>
      </p:ext>
    </p:extLst>
  </p:cSld>
  <p:clrMapOvr>
    <a:masterClrMapping/>
  </p:clrMapOvr>
  <p:transition advTm="5456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68" y="1255714"/>
            <a:ext cx="11285112" cy="405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677334" y="209234"/>
            <a:ext cx="8435975" cy="1139825"/>
          </a:xfrm>
        </p:spPr>
        <p:txBody>
          <a:bodyPr/>
          <a:lstStyle/>
          <a:p>
            <a:r>
              <a:rPr lang="en-US" altLang="en-US" sz="3500" dirty="0"/>
              <a:t>Characteristics of different types of RTA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70450769"/>
      </p:ext>
    </p:extLst>
  </p:cSld>
  <p:clrMapOvr>
    <a:masterClrMapping/>
  </p:clrMapOvr>
  <p:transition advTm="45593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4"/>
          <p:cNvGraphicFramePr>
            <a:graphicFrameLocks noChangeAspect="1"/>
          </p:cNvGraphicFramePr>
          <p:nvPr/>
        </p:nvGraphicFramePr>
        <p:xfrm>
          <a:off x="689610" y="649287"/>
          <a:ext cx="8686800" cy="586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Bitmap Image" r:id="rId3" imgW="16695238" imgH="11279174" progId="Paint.Picture">
                  <p:embed/>
                </p:oleObj>
              </mc:Choice>
              <mc:Fallback>
                <p:oleObj name="Bitmap Image" r:id="rId3" imgW="16695238" imgH="1127917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610" y="649287"/>
                        <a:ext cx="8686800" cy="586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537211" y="6461125"/>
            <a:ext cx="65389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GB" altLang="en-US" sz="2000" i="1"/>
              <a:t>Abelow, Understanding Acid-Base, Williams &amp; Wilkins 1998</a:t>
            </a:r>
            <a:endParaRPr lang="en-US" altLang="en-US" sz="2000" i="1"/>
          </a:p>
        </p:txBody>
      </p:sp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1680210" y="0"/>
            <a:ext cx="50244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GB" altLang="en-US"/>
              <a:t>Renal bicarbonate reabsorption</a:t>
            </a:r>
          </a:p>
        </p:txBody>
      </p:sp>
    </p:spTree>
    <p:extLst>
      <p:ext uri="{BB962C8B-B14F-4D97-AF65-F5344CB8AC3E}">
        <p14:creationId xmlns:p14="http://schemas.microsoft.com/office/powerpoint/2010/main" val="127044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54"/>
    </mc:Choice>
    <mc:Fallback xmlns="">
      <p:transition spd="slow" advTm="10954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Potassium balance in RTA type4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altLang="en-US" dirty="0"/>
              <a:t>Hyperkalemia</a:t>
            </a:r>
          </a:p>
          <a:p>
            <a:pPr lvl="1" algn="l" rtl="0"/>
            <a:r>
              <a:rPr lang="en-US" altLang="en-US" dirty="0"/>
              <a:t>Aldosterone deficiency</a:t>
            </a:r>
          </a:p>
          <a:p>
            <a:pPr lvl="1" algn="l" rtl="0"/>
            <a:r>
              <a:rPr lang="en-US" altLang="en-US" dirty="0"/>
              <a:t>Aldosterone resistance</a:t>
            </a:r>
          </a:p>
          <a:p>
            <a:pPr algn="l" rtl="0"/>
            <a:r>
              <a:rPr lang="en-US" altLang="en-US" dirty="0"/>
              <a:t>Suppression of ammonia excretion (by hyperkalemia)</a:t>
            </a:r>
          </a:p>
          <a:p>
            <a:pPr algn="l" rtl="0"/>
            <a:r>
              <a:rPr lang="en-US" altLang="en-US" dirty="0"/>
              <a:t>Treatment</a:t>
            </a:r>
          </a:p>
          <a:p>
            <a:pPr lvl="1" algn="l" rtl="0"/>
            <a:r>
              <a:rPr lang="en-US" altLang="en-US" dirty="0"/>
              <a:t>Fludrocortisone</a:t>
            </a:r>
          </a:p>
          <a:p>
            <a:pPr lvl="1" algn="l" rtl="0"/>
            <a:r>
              <a:rPr lang="en-US" altLang="en-US" dirty="0"/>
              <a:t>Diuretics </a:t>
            </a:r>
          </a:p>
        </p:txBody>
      </p:sp>
    </p:spTree>
    <p:extLst>
      <p:ext uri="{BB962C8B-B14F-4D97-AF65-F5344CB8AC3E}">
        <p14:creationId xmlns:p14="http://schemas.microsoft.com/office/powerpoint/2010/main" val="3441181286"/>
      </p:ext>
    </p:extLst>
  </p:cSld>
  <p:clrMapOvr>
    <a:masterClrMapping/>
  </p:clrMapOvr>
  <p:transition advTm="32976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Non–Anion Gap Metabolic </a:t>
            </a:r>
            <a:r>
              <a:rPr lang="en-US" dirty="0" err="1"/>
              <a:t>Acidoses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Alkali can be lost from the gastrointestinal tract in diarrhea or from the kidneys (renal tubular acidosis, RTA). </a:t>
            </a:r>
          </a:p>
          <a:p>
            <a:r>
              <a:rPr lang="en-US" dirty="0"/>
              <a:t>In these disorders  reciprocal changes in [</a:t>
            </a:r>
            <a:r>
              <a:rPr lang="en-US" dirty="0" err="1"/>
              <a:t>Cl</a:t>
            </a:r>
            <a:r>
              <a:rPr lang="en-US" dirty="0"/>
              <a:t>–] and [HCO3–] result in a normal AG.</a:t>
            </a:r>
          </a:p>
          <a:p>
            <a:endParaRPr lang="en-US" dirty="0"/>
          </a:p>
          <a:p>
            <a:r>
              <a:rPr lang="en-US" dirty="0"/>
              <a:t>In pure non–AG acidosis, therefore, the increase in [</a:t>
            </a:r>
            <a:r>
              <a:rPr lang="en-US" dirty="0" err="1"/>
              <a:t>Cl</a:t>
            </a:r>
            <a:r>
              <a:rPr lang="en-US" dirty="0"/>
              <a:t>–] above the normal value approximates the decrease in [HCO3–]. </a:t>
            </a:r>
          </a:p>
          <a:p>
            <a:r>
              <a:rPr lang="en-US" dirty="0"/>
              <a:t>The absence of such a relationship suggests a mixed disturbance.</a:t>
            </a:r>
          </a:p>
        </p:txBody>
      </p:sp>
    </p:spTree>
    <p:extLst>
      <p:ext uri="{BB962C8B-B14F-4D97-AF65-F5344CB8AC3E}">
        <p14:creationId xmlns:p14="http://schemas.microsoft.com/office/powerpoint/2010/main" val="276495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571"/>
    </mc:Choice>
    <mc:Fallback xmlns="">
      <p:transition spd="slow" advTm="5457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Causes of Non–Anion Gap Acidosis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5" y="2248832"/>
            <a:ext cx="8256666" cy="343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22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817"/>
    </mc:Choice>
    <mc:Fallback xmlns="">
      <p:transition spd="slow" advTm="49817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289" y="1459345"/>
            <a:ext cx="8521768" cy="5398655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0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399"/>
    </mc:Choice>
    <mc:Fallback xmlns="">
      <p:transition spd="slow" advTm="1153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" y="2352300"/>
            <a:ext cx="8901987" cy="339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7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497"/>
    </mc:Choice>
    <mc:Fallback xmlns="">
      <p:transition spd="slow" advTm="100497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970" y="2334339"/>
            <a:ext cx="9153396" cy="2607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1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391"/>
    </mc:Choice>
    <mc:Fallback xmlns="">
      <p:transition spd="slow" advTm="8839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TREATMENT: NON–ANION GAP METABOLIC ACIDOSES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diarrhea, stools contain a higher [HCO3–] and decomposed HCO3– than plasma so that metabolic acidosis develops along with volume depletion. </a:t>
            </a:r>
          </a:p>
          <a:p>
            <a:endParaRPr lang="en-US" dirty="0"/>
          </a:p>
          <a:p>
            <a:r>
              <a:rPr lang="en-US" dirty="0"/>
              <a:t>Instead of an acid urine pH (as anticipated with systemic acidosis), urine pH is usually around 6 because metabolic acidosis and </a:t>
            </a:r>
            <a:r>
              <a:rPr lang="en-US" dirty="0" err="1"/>
              <a:t>hypokalemia</a:t>
            </a:r>
            <a:r>
              <a:rPr lang="en-US" dirty="0"/>
              <a:t> increase renal synthesis and excretion of NH4+, thus providing a urinary buffer that increases urine </a:t>
            </a:r>
            <a:r>
              <a:rPr lang="en-US" dirty="0" err="1"/>
              <a:t>pH.</a:t>
            </a:r>
            <a:endParaRPr lang="en-US" dirty="0"/>
          </a:p>
          <a:p>
            <a:endParaRPr lang="en-US" dirty="0"/>
          </a:p>
          <a:p>
            <a:r>
              <a:rPr lang="en-US" dirty="0"/>
              <a:t>Metabolic acidosis due to gastrointestinal losses with a high urine pH can be differentiated from RTA because urinary NH4+ excretion is typically low in RTA and high with diarrhea. </a:t>
            </a:r>
          </a:p>
        </p:txBody>
      </p:sp>
    </p:spTree>
    <p:extLst>
      <p:ext uri="{BB962C8B-B14F-4D97-AF65-F5344CB8AC3E}">
        <p14:creationId xmlns:p14="http://schemas.microsoft.com/office/powerpoint/2010/main" val="48167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467"/>
    </mc:Choice>
    <mc:Fallback xmlns="">
      <p:transition spd="slow" advTm="50467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Urine anion gap (UAG)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Urinary NH4+ levels can be estimated by calculating the urine anion gap (UAG):    UAG = [Na+ + K+]u – [</a:t>
            </a:r>
            <a:r>
              <a:rPr lang="en-US" dirty="0" err="1"/>
              <a:t>Cl</a:t>
            </a:r>
            <a:r>
              <a:rPr lang="en-US" dirty="0"/>
              <a:t>–]u. </a:t>
            </a:r>
          </a:p>
          <a:p>
            <a:endParaRPr lang="en-US" dirty="0"/>
          </a:p>
          <a:p>
            <a:r>
              <a:rPr lang="en-US" dirty="0"/>
              <a:t>When [</a:t>
            </a:r>
            <a:r>
              <a:rPr lang="en-US" dirty="0" err="1"/>
              <a:t>Cl</a:t>
            </a:r>
            <a:r>
              <a:rPr lang="en-US" dirty="0"/>
              <a:t>–]u &gt; [Na+ + K+]u, the UAG is negative by definition. </a:t>
            </a:r>
          </a:p>
          <a:p>
            <a:endParaRPr lang="en-US" dirty="0"/>
          </a:p>
          <a:p>
            <a:r>
              <a:rPr lang="en-US" dirty="0"/>
              <a:t>This indicates that the urine ammonium level is appropriately increased, suggesting an </a:t>
            </a:r>
            <a:r>
              <a:rPr lang="en-US" dirty="0" err="1"/>
              <a:t>extrarenal</a:t>
            </a:r>
            <a:r>
              <a:rPr lang="en-US" dirty="0"/>
              <a:t> cause of the acidosis. </a:t>
            </a:r>
          </a:p>
          <a:p>
            <a:endParaRPr lang="en-US" dirty="0"/>
          </a:p>
          <a:p>
            <a:r>
              <a:rPr lang="en-US" dirty="0"/>
              <a:t>Conversely, when the UAG is positive, the urine ammonium level is low, suggesting a renal cause of the acidosis.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745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4058"/>
    </mc:Choice>
    <mc:Fallback xmlns="">
      <p:transition spd="slow" advTm="174058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Loss of functioning renal parenchyma by progressive renal disease leads to</a:t>
            </a:r>
          </a:p>
          <a:p>
            <a:pPr lvl="1"/>
            <a:r>
              <a:rPr lang="en-US" dirty="0"/>
              <a:t> </a:t>
            </a:r>
            <a:r>
              <a:rPr lang="en-US" dirty="0" err="1"/>
              <a:t>hyperchloremic</a:t>
            </a:r>
            <a:r>
              <a:rPr lang="en-US" dirty="0"/>
              <a:t> acidosis when the </a:t>
            </a:r>
            <a:r>
              <a:rPr lang="en-US" dirty="0" err="1"/>
              <a:t>glomerular</a:t>
            </a:r>
            <a:r>
              <a:rPr lang="en-US" dirty="0"/>
              <a:t> filtration rate (GFR) is between 20 and 50 </a:t>
            </a:r>
            <a:r>
              <a:rPr lang="en-US" dirty="0" err="1"/>
              <a:t>mL</a:t>
            </a:r>
            <a:r>
              <a:rPr lang="en-US" dirty="0"/>
              <a:t>/min </a:t>
            </a:r>
          </a:p>
          <a:p>
            <a:pPr lvl="1"/>
            <a:r>
              <a:rPr lang="en-US" dirty="0"/>
              <a:t>and to uremic acidosis with a high AG when the GFR falls to &lt;20 </a:t>
            </a:r>
            <a:r>
              <a:rPr lang="en-US" dirty="0" err="1"/>
              <a:t>mL</a:t>
            </a:r>
            <a:r>
              <a:rPr lang="en-US" dirty="0"/>
              <a:t>/min.</a:t>
            </a:r>
          </a:p>
          <a:p>
            <a:r>
              <a:rPr lang="en-US" dirty="0"/>
              <a:t> In advanced renal failure, </a:t>
            </a:r>
            <a:r>
              <a:rPr lang="en-US" dirty="0" err="1"/>
              <a:t>ammoniagenesis</a:t>
            </a:r>
            <a:r>
              <a:rPr lang="en-US" dirty="0"/>
              <a:t> is reduced in proportion to the loss of functional renal mass, and ammonium accumulation and trapping in the outer </a:t>
            </a:r>
            <a:r>
              <a:rPr lang="en-US" dirty="0" err="1"/>
              <a:t>medullary</a:t>
            </a:r>
            <a:r>
              <a:rPr lang="en-US" dirty="0"/>
              <a:t> collecting tubule may also be impaired. </a:t>
            </a:r>
          </a:p>
          <a:p>
            <a:endParaRPr lang="en-US" dirty="0"/>
          </a:p>
          <a:p>
            <a:r>
              <a:rPr lang="en-US" dirty="0"/>
              <a:t>Because of adaptive increases in K+ secretion by the collecting duct and colon, the </a:t>
            </a:r>
            <a:r>
              <a:rPr lang="en-US" b="1" u="sng" dirty="0"/>
              <a:t>acidosis of chronic renal insufficiency is typically </a:t>
            </a:r>
            <a:r>
              <a:rPr lang="en-US" b="1" u="sng" dirty="0" err="1"/>
              <a:t>normokalemic</a:t>
            </a:r>
            <a:r>
              <a:rPr lang="en-US" b="1" u="sng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9807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684"/>
    </mc:Choice>
    <mc:Fallback xmlns="">
      <p:transition spd="slow" advTm="113684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95</TotalTime>
  <Words>801</Words>
  <Application>Microsoft Office PowerPoint</Application>
  <PresentationFormat>Custom</PresentationFormat>
  <Paragraphs>74</Paragraphs>
  <Slides>17</Slides>
  <Notes>3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Facet</vt:lpstr>
      <vt:lpstr>Bitmap Image</vt:lpstr>
      <vt:lpstr>Acidosis &amp; Alkalosis (5)</vt:lpstr>
      <vt:lpstr>Non–Anion Gap Metabolic Acidoses</vt:lpstr>
      <vt:lpstr>Causes of Non–Anion Gap Acidosis</vt:lpstr>
      <vt:lpstr>PowerPoint Presentation</vt:lpstr>
      <vt:lpstr>PowerPoint Presentation</vt:lpstr>
      <vt:lpstr>PowerPoint Presentation</vt:lpstr>
      <vt:lpstr>TREATMENT: NON–ANION GAP METABOLIC ACIDOSES</vt:lpstr>
      <vt:lpstr>Urine anion gap (UAG)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Urine Anion Gap</vt:lpstr>
      <vt:lpstr>Characteristics of different types of RTA</vt:lpstr>
      <vt:lpstr>PowerPoint Presentation</vt:lpstr>
      <vt:lpstr>Potassium balance in RTA type4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Acidosis &amp; Alkalosis</dc:title>
  <dc:creator>Hediye</dc:creator>
  <cp:lastModifiedBy>MA-SalehRiyahi-PC</cp:lastModifiedBy>
  <cp:revision>23</cp:revision>
  <dcterms:created xsi:type="dcterms:W3CDTF">2015-04-11T06:54:15Z</dcterms:created>
  <dcterms:modified xsi:type="dcterms:W3CDTF">2021-08-25T07:31:48Z</dcterms:modified>
</cp:coreProperties>
</file>