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8" r:id="rId1"/>
  </p:sldMasterIdLst>
  <p:sldIdLst>
    <p:sldId id="256" r:id="rId2"/>
    <p:sldId id="264" r:id="rId3"/>
    <p:sldId id="257" r:id="rId4"/>
    <p:sldId id="258" r:id="rId5"/>
    <p:sldId id="271" r:id="rId6"/>
    <p:sldId id="272" r:id="rId7"/>
    <p:sldId id="280" r:id="rId8"/>
    <p:sldId id="265" r:id="rId9"/>
    <p:sldId id="275" r:id="rId10"/>
    <p:sldId id="300" r:id="rId11"/>
    <p:sldId id="261" r:id="rId12"/>
    <p:sldId id="259" r:id="rId13"/>
    <p:sldId id="260" r:id="rId14"/>
    <p:sldId id="262" r:id="rId15"/>
    <p:sldId id="277" r:id="rId16"/>
    <p:sldId id="289" r:id="rId17"/>
    <p:sldId id="290" r:id="rId18"/>
    <p:sldId id="291" r:id="rId19"/>
    <p:sldId id="292" r:id="rId20"/>
    <p:sldId id="273" r:id="rId21"/>
    <p:sldId id="288" r:id="rId22"/>
    <p:sldId id="279" r:id="rId23"/>
    <p:sldId id="294" r:id="rId24"/>
    <p:sldId id="293" r:id="rId25"/>
    <p:sldId id="281" r:id="rId26"/>
    <p:sldId id="282" r:id="rId27"/>
    <p:sldId id="283" r:id="rId28"/>
    <p:sldId id="284" r:id="rId29"/>
    <p:sldId id="269" r:id="rId30"/>
    <p:sldId id="298" r:id="rId31"/>
    <p:sldId id="296" r:id="rId32"/>
    <p:sldId id="299" r:id="rId33"/>
    <p:sldId id="28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94660"/>
  </p:normalViewPr>
  <p:slideViewPr>
    <p:cSldViewPr snapToGrid="0">
      <p:cViewPr varScale="1">
        <p:scale>
          <a:sx n="73" d="100"/>
          <a:sy n="73" d="100"/>
        </p:scale>
        <p:origin x="-504" y="-102"/>
      </p:cViewPr>
      <p:guideLst>
        <p:guide orient="horz" pos="2160"/>
        <p:guide pos="3840"/>
      </p:guideLst>
    </p:cSldViewPr>
  </p:slideViewPr>
  <p:notesTextViewPr>
    <p:cViewPr>
      <p:scale>
        <a:sx n="1" d="1"/>
        <a:sy n="1" d="1"/>
      </p:scale>
      <p:origin x="0" y="0"/>
    </p:cViewPr>
  </p:notesTextViewPr>
  <p:sorterViewPr>
    <p:cViewPr>
      <p:scale>
        <a:sx n="100" d="100"/>
        <a:sy n="100" d="100"/>
      </p:scale>
      <p:origin x="0" y="-1122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18FB024-3684-449F-B94A-7CD317D07233}" type="datetimeFigureOut">
              <a:rPr lang="en-US" smtClean="0"/>
              <a:pPr/>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385405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8FB024-3684-449F-B94A-7CD317D07233}" type="datetimeFigureOut">
              <a:rPr lang="en-US" smtClean="0"/>
              <a:pPr/>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386612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8FB024-3684-449F-B94A-7CD317D07233}" type="datetimeFigureOut">
              <a:rPr lang="en-US" smtClean="0"/>
              <a:pPr/>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198187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18FB024-3684-449F-B94A-7CD317D07233}" type="datetimeFigureOut">
              <a:rPr lang="en-US" smtClean="0"/>
              <a:pPr/>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2736767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18FB024-3684-449F-B94A-7CD317D07233}" type="datetimeFigureOut">
              <a:rPr lang="en-US" smtClean="0"/>
              <a:pPr/>
              <a:t>7/30/2021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1275354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18FB024-3684-449F-B94A-7CD317D07233}" type="datetimeFigureOut">
              <a:rPr lang="en-US" smtClean="0"/>
              <a:pPr/>
              <a:t>7/30/2021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3466904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18FB024-3684-449F-B94A-7CD317D07233}" type="datetimeFigureOut">
              <a:rPr lang="en-US" smtClean="0"/>
              <a:pPr/>
              <a:t>7/30/2021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1991446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18FB024-3684-449F-B94A-7CD317D07233}" type="datetimeFigureOut">
              <a:rPr lang="en-US" smtClean="0"/>
              <a:pPr/>
              <a:t>7/30/2021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3379462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8FB024-3684-449F-B94A-7CD317D07233}" type="datetimeFigureOut">
              <a:rPr lang="en-US" smtClean="0"/>
              <a:pPr/>
              <a:t>7/30/2021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1923419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18FB024-3684-449F-B94A-7CD317D07233}" type="datetimeFigureOut">
              <a:rPr lang="en-US" smtClean="0"/>
              <a:pPr/>
              <a:t>7/30/2021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1296399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18FB024-3684-449F-B94A-7CD317D07233}" type="datetimeFigureOut">
              <a:rPr lang="en-US" smtClean="0"/>
              <a:pPr/>
              <a:t>7/30/2021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4163097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8FB024-3684-449F-B94A-7CD317D07233}" type="datetimeFigureOut">
              <a:rPr lang="en-US" smtClean="0"/>
              <a:pPr/>
              <a:t>7/30/2021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2CACC4-CB21-49D7-96B7-5805850CEF57}" type="slidenum">
              <a:rPr lang="en-US" smtClean="0"/>
              <a:pPr/>
              <a:t>‹#›</a:t>
            </a:fld>
            <a:endParaRPr lang="en-US"/>
          </a:p>
        </p:txBody>
      </p:sp>
    </p:spTree>
    <p:extLst>
      <p:ext uri="{BB962C8B-B14F-4D97-AF65-F5344CB8AC3E}">
        <p14:creationId xmlns:p14="http://schemas.microsoft.com/office/powerpoint/2010/main" xmlns="" val="850327355"/>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00777" y="1122363"/>
            <a:ext cx="8050400" cy="2127464"/>
          </a:xfrm>
        </p:spPr>
        <p:txBody>
          <a:bodyPr>
            <a:normAutofit fontScale="90000"/>
          </a:bodyPr>
          <a:lstStyle/>
          <a:p>
            <a:pPr algn="ctr"/>
            <a:r>
              <a:rPr lang="en-US" sz="5400" b="1" dirty="0" smtClean="0">
                <a:solidFill>
                  <a:schemeClr val="tx1"/>
                </a:solidFill>
                <a:latin typeface="Times New Roman" panose="02020603050405020304" pitchFamily="18" charset="0"/>
                <a:cs typeface="Times New Roman" panose="02020603050405020304" pitchFamily="18" charset="0"/>
              </a:rPr>
              <a:t>COVID-19 and  </a:t>
            </a:r>
            <a:br>
              <a:rPr lang="en-US" sz="5400" b="1" dirty="0" smtClean="0">
                <a:solidFill>
                  <a:schemeClr val="tx1"/>
                </a:solidFill>
                <a:latin typeface="Times New Roman" panose="02020603050405020304" pitchFamily="18" charset="0"/>
                <a:cs typeface="Times New Roman" panose="02020603050405020304" pitchFamily="18" charset="0"/>
              </a:rPr>
            </a:br>
            <a:r>
              <a:rPr lang="en-US" sz="5400" b="1" dirty="0" smtClean="0">
                <a:solidFill>
                  <a:schemeClr val="tx1"/>
                </a:solidFill>
                <a:latin typeface="Times New Roman" panose="02020603050405020304" pitchFamily="18" charset="0"/>
                <a:cs typeface="Times New Roman" panose="02020603050405020304" pitchFamily="18" charset="0"/>
              </a:rPr>
              <a:t>Inflammatory bowel diseases</a:t>
            </a:r>
            <a:endParaRPr lang="en-US" sz="5400" b="1" dirty="0">
              <a:solidFill>
                <a:schemeClr val="tx1"/>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192365" y="4913527"/>
            <a:ext cx="7667223" cy="1303637"/>
          </a:xfrm>
        </p:spPr>
        <p:txBody>
          <a:bodyPr>
            <a:normAutofit/>
          </a:bodyPr>
          <a:lstStyle/>
          <a:p>
            <a:pPr algn="ctr"/>
            <a:r>
              <a:rPr lang="en-US" sz="2000" b="1" i="1" dirty="0" smtClean="0">
                <a:solidFill>
                  <a:schemeClr val="tx1"/>
                </a:solidFill>
                <a:latin typeface="Times New Roman" panose="02020603050405020304" pitchFamily="18" charset="0"/>
                <a:cs typeface="Times New Roman" panose="02020603050405020304" pitchFamily="18" charset="0"/>
              </a:rPr>
              <a:t>Leila </a:t>
            </a:r>
            <a:r>
              <a:rPr lang="en-US" sz="2000" b="1" i="1" dirty="0" err="1" smtClean="0">
                <a:solidFill>
                  <a:schemeClr val="tx1"/>
                </a:solidFill>
                <a:latin typeface="Times New Roman" panose="02020603050405020304" pitchFamily="18" charset="0"/>
                <a:cs typeface="Times New Roman" panose="02020603050405020304" pitchFamily="18" charset="0"/>
              </a:rPr>
              <a:t>Pasharavesh</a:t>
            </a:r>
            <a:r>
              <a:rPr lang="en-US" sz="2000" b="1" i="1" dirty="0" smtClean="0">
                <a:solidFill>
                  <a:schemeClr val="tx1"/>
                </a:solidFill>
                <a:latin typeface="Times New Roman" panose="02020603050405020304" pitchFamily="18" charset="0"/>
                <a:cs typeface="Times New Roman" panose="02020603050405020304" pitchFamily="18" charset="0"/>
              </a:rPr>
              <a:t>, MD, MPH</a:t>
            </a:r>
          </a:p>
          <a:p>
            <a:pPr algn="ctr"/>
            <a:r>
              <a:rPr lang="en-US" sz="2000" b="1" i="1" dirty="0" smtClean="0">
                <a:solidFill>
                  <a:schemeClr val="tx1"/>
                </a:solidFill>
                <a:latin typeface="Times New Roman" panose="02020603050405020304" pitchFamily="18" charset="0"/>
                <a:cs typeface="Times New Roman" panose="02020603050405020304" pitchFamily="18" charset="0"/>
              </a:rPr>
              <a:t>Assistant professor of gastroenterology</a:t>
            </a:r>
          </a:p>
          <a:p>
            <a:pPr algn="ctr"/>
            <a:r>
              <a:rPr lang="en-US" sz="2000" b="1" i="1" dirty="0" err="1" smtClean="0">
                <a:solidFill>
                  <a:schemeClr val="tx1"/>
                </a:solidFill>
                <a:latin typeface="Times New Roman" panose="02020603050405020304" pitchFamily="18" charset="0"/>
                <a:cs typeface="Times New Roman" panose="02020603050405020304" pitchFamily="18" charset="0"/>
              </a:rPr>
              <a:t>Shahid</a:t>
            </a:r>
            <a:r>
              <a:rPr lang="en-US" sz="2000" b="1" i="1" dirty="0" smtClean="0">
                <a:solidFill>
                  <a:schemeClr val="tx1"/>
                </a:solidFill>
                <a:latin typeface="Times New Roman" panose="02020603050405020304" pitchFamily="18" charset="0"/>
                <a:cs typeface="Times New Roman" panose="02020603050405020304" pitchFamily="18" charset="0"/>
              </a:rPr>
              <a:t> </a:t>
            </a:r>
            <a:r>
              <a:rPr lang="en-US" sz="2000" b="1" i="1" dirty="0" err="1" smtClean="0">
                <a:solidFill>
                  <a:schemeClr val="tx1"/>
                </a:solidFill>
                <a:latin typeface="Times New Roman" panose="02020603050405020304" pitchFamily="18" charset="0"/>
                <a:cs typeface="Times New Roman" panose="02020603050405020304" pitchFamily="18" charset="0"/>
              </a:rPr>
              <a:t>Beheshti</a:t>
            </a:r>
            <a:r>
              <a:rPr lang="en-US" sz="2000" b="1" i="1" dirty="0" smtClean="0">
                <a:solidFill>
                  <a:schemeClr val="tx1"/>
                </a:solidFill>
                <a:latin typeface="Times New Roman" panose="02020603050405020304" pitchFamily="18" charset="0"/>
                <a:cs typeface="Times New Roman" panose="02020603050405020304" pitchFamily="18" charset="0"/>
              </a:rPr>
              <a:t> university of medical sciences</a:t>
            </a:r>
            <a:endParaRPr lang="en-US" sz="2000" b="1" i="1" dirty="0">
              <a:solidFill>
                <a:schemeClr val="tx1"/>
              </a:solidFill>
              <a:latin typeface="Times New Roman" panose="02020603050405020304" pitchFamily="18" charset="0"/>
              <a:cs typeface="Times New Roman" panose="02020603050405020304" pitchFamily="18" charset="0"/>
            </a:endParaRPr>
          </a:p>
        </p:txBody>
      </p:sp>
      <p:sp>
        <p:nvSpPr>
          <p:cNvPr id="4" name="Rectangle 3"/>
          <p:cNvSpPr/>
          <p:nvPr/>
        </p:nvSpPr>
        <p:spPr>
          <a:xfrm>
            <a:off x="1" y="0"/>
            <a:ext cx="2082799"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داده آوران - صفحه نخست"/>
          <p:cNvPicPr>
            <a:picLocks noChangeAspect="1" noChangeArrowheads="1"/>
          </p:cNvPicPr>
          <p:nvPr/>
        </p:nvPicPr>
        <p:blipFill>
          <a:blip r:embed="rId2" cstate="print">
            <a:biLevel thresh="75000"/>
            <a:extLst>
              <a:ext uri="{28A0092B-C50C-407E-A947-70E740481C1C}">
                <a14:useLocalDpi xmlns:a14="http://schemas.microsoft.com/office/drawing/2010/main" xmlns="" val="0"/>
              </a:ext>
            </a:extLst>
          </a:blip>
          <a:srcRect/>
          <a:stretch>
            <a:fillRect/>
          </a:stretch>
        </p:blipFill>
        <p:spPr bwMode="auto">
          <a:xfrm>
            <a:off x="504435" y="332281"/>
            <a:ext cx="1073929" cy="122584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6059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IBD with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negative </a:t>
            </a:r>
            <a:r>
              <a:rPr lang="en-US" sz="4200"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b="1" dirty="0">
                <a:solidFill>
                  <a:schemeClr val="accent1">
                    <a:lumMod val="75000"/>
                  </a:schemeClr>
                </a:solidFill>
                <a:latin typeface="Times New Roman" panose="02020603050405020304" pitchFamily="18" charset="0"/>
                <a:cs typeface="Times New Roman" panose="02020603050405020304" pitchFamily="18" charset="0"/>
              </a:rPr>
              <a:t>test</a:t>
            </a:r>
            <a:br>
              <a:rPr lang="en-US" b="1" dirty="0">
                <a:solidFill>
                  <a:schemeClr val="accent1">
                    <a:lumMod val="75000"/>
                  </a:schemeClr>
                </a:solidFill>
                <a:latin typeface="Times New Roman" panose="02020603050405020304" pitchFamily="18" charset="0"/>
                <a:cs typeface="Times New Roman" panose="02020603050405020304" pitchFamily="18" charset="0"/>
              </a:rPr>
            </a:br>
            <a:endParaRPr lang="en-US"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Picture 2" descr="IBD: diagnosis and management in primary care and beyond"/>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2179796" y="1825625"/>
            <a:ext cx="7832408" cy="43513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93618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IBD in remission with negative </a:t>
            </a:r>
            <a:r>
              <a:rPr lang="en-US" sz="4200" b="1" dirty="0" smtClean="0">
                <a:solidFill>
                  <a:schemeClr val="accent1">
                    <a:lumMod val="75000"/>
                  </a:schemeClr>
                </a:solidFill>
                <a:latin typeface="Times New Roman" panose="02020603050405020304" pitchFamily="18" charset="0"/>
                <a:cs typeface="Times New Roman" panose="02020603050405020304" pitchFamily="18" charset="0"/>
              </a:rPr>
              <a:t>COVID-19</a:t>
            </a:r>
            <a:endParaRPr lang="en-US" sz="4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Not at higher risk for </a:t>
            </a:r>
            <a:r>
              <a:rPr lang="en-US" sz="2600" dirty="0" smtClean="0">
                <a:latin typeface="Times New Roman" panose="02020603050405020304" pitchFamily="18" charset="0"/>
                <a:cs typeface="Times New Roman" panose="02020603050405020304" pitchFamily="18" charset="0"/>
              </a:rPr>
              <a:t>COVID-19 virus infection.</a:t>
            </a:r>
          </a:p>
          <a:p>
            <a:pPr marL="0" indent="0">
              <a:buNone/>
            </a:pPr>
            <a:endParaRPr lang="en-US" sz="2600"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These patients should continue maintenance therapy to sustain remission.</a:t>
            </a:r>
          </a:p>
          <a:p>
            <a:pPr marL="0" indent="0">
              <a:buNone/>
            </a:pP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Discontinuing maintenance therapy has been associated with disease relapse that may require hospitalization and/or glucocorticoid therapy and may increase the risk for sever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62779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IBD with active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symptoms</a:t>
            </a:r>
            <a:endParaRPr lang="en-US"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10000"/>
          </a:bodyPr>
          <a:lstStyle/>
          <a:p>
            <a:pPr marL="0" indent="0" algn="just">
              <a:buNone/>
            </a:pPr>
            <a:r>
              <a:rPr lang="en-US" dirty="0" smtClean="0">
                <a:latin typeface="Times New Roman" panose="02020603050405020304" pitchFamily="18" charset="0"/>
                <a:cs typeface="Times New Roman" panose="02020603050405020304" pitchFamily="18" charset="0"/>
              </a:rPr>
              <a:t>In active IBD symptoms with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risk (recent contact), it is unknown if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causes relapse or de novo IBD.</a:t>
            </a:r>
          </a:p>
          <a:p>
            <a:pPr marL="0" indent="0" algn="just">
              <a:buNone/>
            </a:pPr>
            <a:endParaRPr lang="en-US"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en-US" dirty="0" smtClean="0">
                <a:latin typeface="Times New Roman" panose="02020603050405020304" pitchFamily="18" charset="0"/>
                <a:cs typeface="Times New Roman" panose="02020603050405020304" pitchFamily="18" charset="0"/>
              </a:rPr>
              <a:t>Test for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a:t>
            </a:r>
          </a:p>
          <a:p>
            <a:pPr marL="0" indent="0" algn="just">
              <a:buNone/>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PCR testing in the oropharynx or when available with serologic antibody testing.</a:t>
            </a:r>
          </a:p>
          <a:p>
            <a:pPr marL="0" indent="0" algn="just">
              <a:buNone/>
            </a:pPr>
            <a:r>
              <a:rPr lang="en-US" dirty="0" smtClean="0">
                <a:latin typeface="Times New Roman" panose="02020603050405020304" pitchFamily="18" charset="0"/>
                <a:cs typeface="Times New Roman" panose="02020603050405020304" pitchFamily="18" charset="0"/>
              </a:rPr>
              <a:t>Universal stool testing for </a:t>
            </a:r>
            <a:r>
              <a:rPr lang="en-US" dirty="0">
                <a:latin typeface="Times New Roman" panose="02020603050405020304" pitchFamily="18" charset="0"/>
                <a:cs typeface="Times New Roman" panose="02020603050405020304" pitchFamily="18" charset="0"/>
              </a:rPr>
              <a:t>COVID-19 </a:t>
            </a:r>
            <a:r>
              <a:rPr lang="en-US" dirty="0" smtClean="0">
                <a:latin typeface="Times New Roman" panose="02020603050405020304" pitchFamily="18" charset="0"/>
                <a:cs typeface="Times New Roman" panose="02020603050405020304" pitchFamily="18" charset="0"/>
              </a:rPr>
              <a:t>is not recommended at this time.</a:t>
            </a:r>
          </a:p>
          <a:p>
            <a:pPr marL="514350" indent="-514350" algn="just">
              <a:buFont typeface="+mj-lt"/>
              <a:buAutoNum type="arabicPeriod"/>
            </a:pPr>
            <a:r>
              <a:rPr lang="en-US" dirty="0" smtClean="0">
                <a:latin typeface="Times New Roman" panose="02020603050405020304" pitchFamily="18" charset="0"/>
                <a:cs typeface="Times New Roman" panose="02020603050405020304" pitchFamily="18" charset="0"/>
              </a:rPr>
              <a:t>Stool test for C-diff infection</a:t>
            </a:r>
          </a:p>
          <a:p>
            <a:pPr marL="514350" indent="-514350" algn="just">
              <a:buFont typeface="+mj-lt"/>
              <a:buAutoNum type="arabicPeriod"/>
            </a:pPr>
            <a:r>
              <a:rPr lang="en-US" dirty="0" smtClean="0">
                <a:latin typeface="Times New Roman" panose="02020603050405020304" pitchFamily="18" charset="0"/>
                <a:cs typeface="Times New Roman" panose="02020603050405020304" pitchFamily="18" charset="0"/>
              </a:rPr>
              <a:t>Non invasive inflammatory markers (CRP, stool calprotectin)</a:t>
            </a:r>
          </a:p>
          <a:p>
            <a:pPr marL="514350" indent="-514350" algn="just">
              <a:buFont typeface="+mj-lt"/>
              <a:buAutoNum type="arabicPeriod"/>
            </a:pPr>
            <a:r>
              <a:rPr lang="en-US" dirty="0" smtClean="0">
                <a:latin typeface="Times New Roman" panose="02020603050405020304" pitchFamily="18" charset="0"/>
                <a:cs typeface="Times New Roman" panose="02020603050405020304" pitchFamily="18" charset="0"/>
              </a:rPr>
              <a:t>Trough level of biologic drugs</a:t>
            </a:r>
          </a:p>
          <a:p>
            <a:pPr algn="just"/>
            <a:endParaRPr lang="en-US" dirty="0" smtClean="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26753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6656" y="1043190"/>
            <a:ext cx="10753725" cy="5090910"/>
          </a:xfrm>
        </p:spPr>
        <p:txBody>
          <a:bodyPr/>
          <a:lstStyle/>
          <a:p>
            <a:pPr algn="just"/>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Nonspecific markers of inflammation (CRP) may be elevated due to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rather than IBD.</a:t>
            </a:r>
          </a:p>
          <a:p>
            <a:pPr algn="just"/>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Negative calprotectin: Not active IBD</a:t>
            </a:r>
          </a:p>
          <a:p>
            <a:pPr algn="just"/>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Positive calprotectin with active symptoms: active IBD </a:t>
            </a:r>
          </a:p>
          <a:p>
            <a:pPr algn="just"/>
            <a:r>
              <a:rPr lang="en-US" dirty="0" smtClean="0">
                <a:latin typeface="Times New Roman" panose="02020603050405020304" pitchFamily="18" charset="0"/>
                <a:cs typeface="Times New Roman" panose="02020603050405020304" pitchFamily="18" charset="0"/>
              </a:rPr>
              <a:t>(Endoscopy and biopsy in suspected sever acute UC is recommended before IV glucocorticoids to confirm the diagnosis and exclude other conditions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Infectious colitis)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73587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900" b="1" dirty="0">
                <a:solidFill>
                  <a:schemeClr val="accent1">
                    <a:lumMod val="75000"/>
                  </a:schemeClr>
                </a:solidFill>
                <a:latin typeface="Times New Roman" panose="02020603050405020304" pitchFamily="18" charset="0"/>
                <a:cs typeface="Times New Roman" panose="02020603050405020304" pitchFamily="18" charset="0"/>
              </a:rPr>
              <a:t>Active IBD with negative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sz="4900" b="1"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sz="4900" b="1" dirty="0">
                <a:solidFill>
                  <a:schemeClr val="accent1">
                    <a:lumMod val="75000"/>
                  </a:schemeClr>
                </a:solidFill>
                <a:latin typeface="Times New Roman" panose="02020603050405020304" pitchFamily="18" charset="0"/>
                <a:cs typeface="Times New Roman" panose="02020603050405020304" pitchFamily="18" charset="0"/>
              </a:rPr>
              <a:t>test</a:t>
            </a:r>
            <a:r>
              <a:rPr lang="en-US" b="1" dirty="0" smtClean="0">
                <a:solidFill>
                  <a:schemeClr val="accent1">
                    <a:lumMod val="75000"/>
                  </a:schemeClr>
                </a:solidFill>
              </a:rPr>
              <a:t/>
            </a:r>
            <a:br>
              <a:rPr lang="en-US" b="1" dirty="0" smtClean="0">
                <a:solidFill>
                  <a:schemeClr val="accent1">
                    <a:lumMod val="75000"/>
                  </a:schemeClr>
                </a:solidFill>
              </a:rPr>
            </a:br>
            <a:r>
              <a:rPr lang="en-US" sz="2700" b="1" dirty="0" smtClean="0">
                <a:solidFill>
                  <a:schemeClr val="accent1">
                    <a:lumMod val="75000"/>
                  </a:schemeClr>
                </a:solidFill>
              </a:rPr>
              <a:t>(Positive calprotectin, negative </a:t>
            </a:r>
            <a:r>
              <a:rPr lang="en-US" sz="2800" b="1" dirty="0">
                <a:solidFill>
                  <a:schemeClr val="accent1">
                    <a:lumMod val="75000"/>
                  </a:schemeClr>
                </a:solidFill>
              </a:rPr>
              <a:t>COVID </a:t>
            </a:r>
            <a:r>
              <a:rPr lang="en-US" sz="2700" b="1" dirty="0" smtClean="0">
                <a:solidFill>
                  <a:schemeClr val="accent1">
                    <a:lumMod val="75000"/>
                  </a:schemeClr>
                </a:solidFill>
              </a:rPr>
              <a:t>PCR)</a:t>
            </a:r>
            <a:r>
              <a:rPr lang="en-US" sz="2700" dirty="0" smtClean="0"/>
              <a:t/>
            </a:r>
            <a:br>
              <a:rPr lang="en-US" sz="2700" dirty="0" smtClean="0"/>
            </a:br>
            <a:endParaRPr lang="en-US" sz="2700" dirty="0"/>
          </a:p>
        </p:txBody>
      </p:sp>
      <p:sp>
        <p:nvSpPr>
          <p:cNvPr id="3" name="Content Placeholder 2"/>
          <p:cNvSpPr>
            <a:spLocks noGrp="1"/>
          </p:cNvSpPr>
          <p:nvPr>
            <p:ph idx="1"/>
          </p:nvPr>
        </p:nvSpPr>
        <p:spPr/>
        <p:txBody>
          <a:bodyPr>
            <a:normAutofit/>
          </a:bodyPr>
          <a:lstStyle/>
          <a:p>
            <a:pPr marL="0" indent="0">
              <a:buNone/>
            </a:pPr>
            <a:r>
              <a:rPr lang="en-US" dirty="0" smtClean="0">
                <a:latin typeface="Times New Roman" panose="02020603050405020304" pitchFamily="18" charset="0"/>
                <a:cs typeface="Times New Roman" panose="02020603050405020304" pitchFamily="18" charset="0"/>
              </a:rPr>
              <a:t>Pandemic dose not differ our approach</a:t>
            </a:r>
          </a:p>
          <a:p>
            <a:pPr marL="0" indent="0">
              <a:buNone/>
            </a:pPr>
            <a:endParaRPr lang="en-US" dirty="0" smtClean="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Start IBD treatment:</a:t>
            </a:r>
          </a:p>
          <a:p>
            <a:pPr>
              <a:buFont typeface="Wingdings" panose="05000000000000000000" pitchFamily="2" charset="2"/>
              <a:buChar char="§"/>
            </a:pPr>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nti inflammatory: oral </a:t>
            </a:r>
            <a:r>
              <a:rPr lang="en-US" dirty="0">
                <a:latin typeface="Times New Roman" panose="02020603050405020304" pitchFamily="18" charset="0"/>
                <a:cs typeface="Times New Roman" panose="02020603050405020304" pitchFamily="18" charset="0"/>
              </a:rPr>
              <a:t>or rectal ASA in </a:t>
            </a:r>
            <a:r>
              <a:rPr lang="en-US" dirty="0" smtClean="0">
                <a:latin typeface="Times New Roman" panose="02020603050405020304" pitchFamily="18" charset="0"/>
                <a:cs typeface="Times New Roman" panose="02020603050405020304" pitchFamily="18" charset="0"/>
              </a:rPr>
              <a:t>mild, </a:t>
            </a:r>
          </a:p>
          <a:p>
            <a:pPr>
              <a:buFont typeface="Wingdings" panose="05000000000000000000" pitchFamily="2" charset="2"/>
              <a:buChar char="§"/>
            </a:pPr>
            <a:r>
              <a:rPr lang="en-US" dirty="0" smtClean="0">
                <a:latin typeface="Times New Roman" panose="02020603050405020304" pitchFamily="18" charset="0"/>
                <a:cs typeface="Times New Roman" panose="02020603050405020304" pitchFamily="18" charset="0"/>
              </a:rPr>
              <a:t>budesonide</a:t>
            </a:r>
            <a:r>
              <a:rPr lang="en-US" dirty="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a:p>
            <a:pPr>
              <a:buFont typeface="Wingdings" panose="05000000000000000000" pitchFamily="2" charset="2"/>
              <a:buChar char="§"/>
            </a:pPr>
            <a:r>
              <a:rPr lang="en-US" dirty="0" smtClean="0">
                <a:latin typeface="Times New Roman" panose="02020603050405020304" pitchFamily="18" charset="0"/>
                <a:cs typeface="Times New Roman" panose="02020603050405020304" pitchFamily="18" charset="0"/>
              </a:rPr>
              <a:t>If glucocorticoid </a:t>
            </a:r>
            <a:r>
              <a:rPr lang="en-US" dirty="0">
                <a:latin typeface="Times New Roman" panose="02020603050405020304" pitchFamily="18" charset="0"/>
                <a:cs typeface="Times New Roman" panose="02020603050405020304" pitchFamily="18" charset="0"/>
              </a:rPr>
              <a:t>needed: lowest dose for clinical response in lowest time and change to glucocorticoid sparing drug</a:t>
            </a:r>
          </a:p>
          <a:p>
            <a:pPr>
              <a:buFont typeface="Wingdings" panose="05000000000000000000" pitchFamily="2" charset="2"/>
              <a:buChar char="§"/>
            </a:pPr>
            <a:r>
              <a:rPr lang="en-US" dirty="0" smtClean="0">
                <a:latin typeface="Times New Roman" panose="02020603050405020304" pitchFamily="18" charset="0"/>
                <a:cs typeface="Times New Roman" panose="02020603050405020304" pitchFamily="18" charset="0"/>
              </a:rPr>
              <a:t>Biologic for moderate to sever IBD</a:t>
            </a: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035921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IBD with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positive </a:t>
            </a:r>
            <a:r>
              <a:rPr lang="en-US" sz="4200"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b="1" dirty="0">
                <a:solidFill>
                  <a:schemeClr val="accent1">
                    <a:lumMod val="75000"/>
                  </a:schemeClr>
                </a:solidFill>
                <a:latin typeface="Times New Roman" panose="02020603050405020304" pitchFamily="18" charset="0"/>
                <a:cs typeface="Times New Roman" panose="02020603050405020304" pitchFamily="18" charset="0"/>
              </a:rPr>
              <a:t>test</a:t>
            </a:r>
            <a:br>
              <a:rPr lang="en-US" b="1" dirty="0">
                <a:solidFill>
                  <a:schemeClr val="accent1">
                    <a:lumMod val="75000"/>
                  </a:schemeClr>
                </a:solidFill>
                <a:latin typeface="Times New Roman" panose="02020603050405020304" pitchFamily="18" charset="0"/>
                <a:cs typeface="Times New Roman" panose="02020603050405020304" pitchFamily="18" charset="0"/>
              </a:rPr>
            </a:br>
            <a:endParaRPr lang="en-US"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Picture 2" descr="IBD: diagnosis and management in primary care and beyond"/>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2179796" y="1825625"/>
            <a:ext cx="7832408" cy="435133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p:cNvPicPr>
            <a:picLocks noChangeAspect="1"/>
          </p:cNvPicPr>
          <p:nvPr/>
        </p:nvPicPr>
        <p:blipFill rotWithShape="1">
          <a:blip r:embed="rId3" cstate="print"/>
          <a:srcRect l="43239" t="38034" r="43851" b="41560"/>
          <a:stretch/>
        </p:blipFill>
        <p:spPr>
          <a:xfrm>
            <a:off x="1666990" y="1184061"/>
            <a:ext cx="1025611" cy="1013254"/>
          </a:xfrm>
          <a:prstGeom prst="rect">
            <a:avLst/>
          </a:prstGeom>
        </p:spPr>
      </p:pic>
      <p:pic>
        <p:nvPicPr>
          <p:cNvPr id="8" name="Picture 7"/>
          <p:cNvPicPr>
            <a:picLocks noChangeAspect="1"/>
          </p:cNvPicPr>
          <p:nvPr/>
        </p:nvPicPr>
        <p:blipFill rotWithShape="1">
          <a:blip r:embed="rId3" cstate="print"/>
          <a:srcRect l="43239" t="38034" r="43851" b="41560"/>
          <a:stretch/>
        </p:blipFill>
        <p:spPr>
          <a:xfrm>
            <a:off x="5583194" y="2984865"/>
            <a:ext cx="1025611" cy="1013254"/>
          </a:xfrm>
          <a:prstGeom prst="rect">
            <a:avLst/>
          </a:prstGeom>
        </p:spPr>
      </p:pic>
      <p:pic>
        <p:nvPicPr>
          <p:cNvPr id="9" name="Picture 8"/>
          <p:cNvPicPr>
            <a:picLocks noChangeAspect="1"/>
          </p:cNvPicPr>
          <p:nvPr/>
        </p:nvPicPr>
        <p:blipFill rotWithShape="1">
          <a:blip r:embed="rId3" cstate="print"/>
          <a:srcRect l="43239" t="38034" r="43851" b="41560"/>
          <a:stretch/>
        </p:blipFill>
        <p:spPr>
          <a:xfrm>
            <a:off x="7161628" y="1309560"/>
            <a:ext cx="1025611" cy="1013254"/>
          </a:xfrm>
          <a:prstGeom prst="rect">
            <a:avLst/>
          </a:prstGeom>
        </p:spPr>
      </p:pic>
      <p:pic>
        <p:nvPicPr>
          <p:cNvPr id="10" name="Picture 9"/>
          <p:cNvPicPr>
            <a:picLocks noChangeAspect="1"/>
          </p:cNvPicPr>
          <p:nvPr/>
        </p:nvPicPr>
        <p:blipFill rotWithShape="1">
          <a:blip r:embed="rId3" cstate="print"/>
          <a:srcRect l="43239" t="38034" r="43851" b="41560"/>
          <a:stretch/>
        </p:blipFill>
        <p:spPr>
          <a:xfrm>
            <a:off x="265900" y="2699823"/>
            <a:ext cx="1025611" cy="1013254"/>
          </a:xfrm>
          <a:prstGeom prst="rect">
            <a:avLst/>
          </a:prstGeom>
        </p:spPr>
      </p:pic>
      <p:pic>
        <p:nvPicPr>
          <p:cNvPr id="11" name="Picture 10"/>
          <p:cNvPicPr>
            <a:picLocks noChangeAspect="1"/>
          </p:cNvPicPr>
          <p:nvPr/>
        </p:nvPicPr>
        <p:blipFill rotWithShape="1">
          <a:blip r:embed="rId3" cstate="print"/>
          <a:srcRect l="43239" t="38034" r="43851" b="41560"/>
          <a:stretch/>
        </p:blipFill>
        <p:spPr>
          <a:xfrm>
            <a:off x="9755801" y="2162176"/>
            <a:ext cx="1025611" cy="1013254"/>
          </a:xfrm>
          <a:prstGeom prst="rect">
            <a:avLst/>
          </a:prstGeom>
        </p:spPr>
      </p:pic>
      <p:pic>
        <p:nvPicPr>
          <p:cNvPr id="12" name="Picture 11"/>
          <p:cNvPicPr>
            <a:picLocks noChangeAspect="1"/>
          </p:cNvPicPr>
          <p:nvPr/>
        </p:nvPicPr>
        <p:blipFill rotWithShape="1">
          <a:blip r:embed="rId3" cstate="print"/>
          <a:srcRect l="43239" t="38034" r="43851" b="41560"/>
          <a:stretch/>
        </p:blipFill>
        <p:spPr>
          <a:xfrm>
            <a:off x="9499398" y="5467737"/>
            <a:ext cx="1025611" cy="1013254"/>
          </a:xfrm>
          <a:prstGeom prst="rect">
            <a:avLst/>
          </a:prstGeom>
        </p:spPr>
      </p:pic>
      <p:pic>
        <p:nvPicPr>
          <p:cNvPr id="13" name="Picture 12"/>
          <p:cNvPicPr>
            <a:picLocks noChangeAspect="1"/>
          </p:cNvPicPr>
          <p:nvPr/>
        </p:nvPicPr>
        <p:blipFill rotWithShape="1">
          <a:blip r:embed="rId3" cstate="print"/>
          <a:srcRect l="43239" t="38034" r="43851" b="41560"/>
          <a:stretch/>
        </p:blipFill>
        <p:spPr>
          <a:xfrm>
            <a:off x="1530410" y="4722212"/>
            <a:ext cx="1025611" cy="1013254"/>
          </a:xfrm>
          <a:prstGeom prst="rect">
            <a:avLst/>
          </a:prstGeom>
        </p:spPr>
      </p:pic>
    </p:spTree>
    <p:extLst>
      <p:ext uri="{BB962C8B-B14F-4D97-AF65-F5344CB8AC3E}">
        <p14:creationId xmlns:p14="http://schemas.microsoft.com/office/powerpoint/2010/main" xmlns="" val="2449759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smtClean="0">
                <a:latin typeface="Times New Roman" panose="02020603050405020304" pitchFamily="18" charset="0"/>
                <a:cs typeface="Times New Roman" panose="02020603050405020304" pitchFamily="18" charset="0"/>
              </a:rPr>
              <a:t>Adjustment to medication regimens in patients with IBD with suspected or known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should be individualized based on the severity of infection, patient comorbidities, and the existing medication regimen, while balancing the risk of flare disease.</a:t>
            </a:r>
          </a:p>
          <a:p>
            <a:pPr algn="just"/>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The goal of medication </a:t>
            </a:r>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djustment is to reduce immunosuppression during active viral infection to lower the risk of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related complications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pneumonia)</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363600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400" b="1" dirty="0">
                <a:solidFill>
                  <a:schemeClr val="accent1">
                    <a:lumMod val="75000"/>
                  </a:schemeClr>
                </a:solidFill>
                <a:latin typeface="Times New Roman" panose="02020603050405020304" pitchFamily="18" charset="0"/>
                <a:cs typeface="Times New Roman" panose="02020603050405020304" pitchFamily="18" charset="0"/>
              </a:rPr>
              <a:t>Therapies that can be continued without </a:t>
            </a:r>
            <a:r>
              <a:rPr lang="en-US" sz="3400" b="1" dirty="0" smtClean="0">
                <a:solidFill>
                  <a:schemeClr val="accent1">
                    <a:lumMod val="75000"/>
                  </a:schemeClr>
                </a:solidFill>
                <a:latin typeface="Times New Roman" panose="02020603050405020304" pitchFamily="18" charset="0"/>
                <a:cs typeface="Times New Roman" panose="02020603050405020304" pitchFamily="18" charset="0"/>
              </a:rPr>
              <a:t>interruption</a:t>
            </a:r>
            <a:r>
              <a:rPr lang="en-US" sz="3400" b="1" dirty="0">
                <a:solidFill>
                  <a:schemeClr val="accent1">
                    <a:lumMod val="75000"/>
                  </a:schemeClr>
                </a:solidFill>
                <a:latin typeface="Times New Roman" panose="02020603050405020304" pitchFamily="18" charset="0"/>
                <a:cs typeface="Times New Roman" panose="02020603050405020304" pitchFamily="18" charset="0"/>
              </a:rPr>
              <a:t/>
            </a:r>
            <a:br>
              <a:rPr lang="en-US" sz="3400" b="1" dirty="0">
                <a:solidFill>
                  <a:schemeClr val="accent1">
                    <a:lumMod val="75000"/>
                  </a:schemeClr>
                </a:solidFill>
                <a:latin typeface="Times New Roman" panose="02020603050405020304" pitchFamily="18" charset="0"/>
                <a:cs typeface="Times New Roman" panose="02020603050405020304" pitchFamily="18" charset="0"/>
              </a:rPr>
            </a:br>
            <a:endParaRPr lang="en-US" sz="34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Budesonide</a:t>
            </a:r>
          </a:p>
          <a:p>
            <a:pPr marL="514350" indent="-514350">
              <a:buFont typeface="+mj-lt"/>
              <a:buAutoNum type="arabicPeriod"/>
            </a:pPr>
            <a:r>
              <a:rPr lang="en-US" dirty="0" err="1" smtClean="0">
                <a:latin typeface="Times New Roman" panose="02020603050405020304" pitchFamily="18" charset="0"/>
                <a:cs typeface="Times New Roman" panose="02020603050405020304" pitchFamily="18" charset="0"/>
              </a:rPr>
              <a:t>Aminosalicylates</a:t>
            </a:r>
            <a:r>
              <a:rPr lang="en-US" dirty="0" smtClean="0">
                <a:latin typeface="Times New Roman" panose="02020603050405020304" pitchFamily="18" charset="0"/>
                <a:cs typeface="Times New Roman" panose="02020603050405020304" pitchFamily="18" charset="0"/>
              </a:rPr>
              <a:t>, including sulfasalazine</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Topical rectal therapy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glucocorticoid)</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Antibiotics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774264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896" y="365125"/>
            <a:ext cx="10515600" cy="1325563"/>
          </a:xfrm>
        </p:spPr>
        <p:txBody>
          <a:bodyPr>
            <a:noAutofit/>
          </a:bodyPr>
          <a:lstStyle/>
          <a:p>
            <a:r>
              <a:rPr lang="en-US" sz="3600" b="1" dirty="0">
                <a:solidFill>
                  <a:schemeClr val="accent1">
                    <a:lumMod val="75000"/>
                  </a:schemeClr>
                </a:solidFill>
                <a:latin typeface="Times New Roman" panose="02020603050405020304" pitchFamily="18" charset="0"/>
                <a:cs typeface="Times New Roman" panose="02020603050405020304" pitchFamily="18" charset="0"/>
              </a:rPr>
              <a:t>Therapies that may require temporary </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adjustment</a:t>
            </a:r>
            <a:r>
              <a:rPr lang="en-US" sz="3600" b="1" dirty="0">
                <a:solidFill>
                  <a:schemeClr val="accent1">
                    <a:lumMod val="75000"/>
                  </a:schemeClr>
                </a:solidFill>
                <a:latin typeface="Times New Roman" panose="02020603050405020304" pitchFamily="18" charset="0"/>
                <a:cs typeface="Times New Roman" panose="02020603050405020304" pitchFamily="18" charset="0"/>
              </a:rPr>
              <a:t/>
            </a:r>
            <a:br>
              <a:rPr lang="en-US" sz="3600" b="1" dirty="0">
                <a:solidFill>
                  <a:schemeClr val="accent1">
                    <a:lumMod val="75000"/>
                  </a:schemeClr>
                </a:solidFill>
                <a:latin typeface="Times New Roman" panose="02020603050405020304" pitchFamily="18" charset="0"/>
                <a:cs typeface="Times New Roman" panose="02020603050405020304" pitchFamily="18" charset="0"/>
              </a:rPr>
            </a:br>
            <a:endParaRPr lang="en-US"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825624"/>
            <a:ext cx="10515600" cy="4854575"/>
          </a:xfrm>
        </p:spPr>
        <p:txBody>
          <a:bodyPr/>
          <a:lstStyle/>
          <a:p>
            <a:pPr marL="514350" indent="-514350" algn="just">
              <a:buFont typeface="+mj-lt"/>
              <a:buAutoNum type="arabicPeriod"/>
            </a:pPr>
            <a:r>
              <a:rPr lang="en-US" dirty="0" smtClean="0">
                <a:solidFill>
                  <a:srgbClr val="FF0000"/>
                </a:solidFill>
                <a:latin typeface="Times New Roman" panose="02020603050405020304" pitchFamily="18" charset="0"/>
                <a:cs typeface="Times New Roman" panose="02020603050405020304" pitchFamily="18" charset="0"/>
              </a:rPr>
              <a:t>Systemic glucocorticoids:</a:t>
            </a:r>
          </a:p>
          <a:p>
            <a:pPr algn="just"/>
            <a:r>
              <a:rPr lang="en-US" dirty="0" smtClean="0">
                <a:latin typeface="Times New Roman" panose="02020603050405020304" pitchFamily="18" charset="0"/>
                <a:cs typeface="Times New Roman" panose="02020603050405020304" pitchFamily="18" charset="0"/>
              </a:rPr>
              <a:t>Non sever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reduce the dose of systemic glucocorticoid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Prednisolone dose to &lt; 20 mg daily) or transition to oral budesonide.</a:t>
            </a:r>
          </a:p>
          <a:p>
            <a:pPr algn="just"/>
            <a:r>
              <a:rPr lang="en-US" dirty="0" smtClean="0">
                <a:latin typeface="Times New Roman" panose="02020603050405020304" pitchFamily="18" charset="0"/>
                <a:cs typeface="Times New Roman" panose="02020603050405020304" pitchFamily="18" charset="0"/>
              </a:rPr>
              <a:t>Abrupt discontinuation is not possible and patient should receive the lowest required dose for the shortest period of time necessary to minimize adverse reactions.</a:t>
            </a:r>
          </a:p>
          <a:p>
            <a:pPr algn="just"/>
            <a:r>
              <a:rPr lang="en-US" dirty="0" smtClean="0">
                <a:latin typeface="Times New Roman" panose="02020603050405020304" pitchFamily="18" charset="0"/>
                <a:cs typeface="Times New Roman" panose="02020603050405020304" pitchFamily="18" charset="0"/>
              </a:rPr>
              <a:t>In sever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(i.e. Oxygen requirement) continue systemic glucocorticoid without tapering. (low dose dexamethasone has a role in the management of sever </a:t>
            </a:r>
            <a:r>
              <a:rPr lang="en-US" sz="2600" dirty="0" smtClean="0">
                <a:latin typeface="Times New Roman" panose="02020603050405020304" pitchFamily="18" charset="0"/>
                <a:cs typeface="Times New Roman" panose="02020603050405020304" pitchFamily="18" charset="0"/>
              </a:rPr>
              <a:t>COVID-19</a:t>
            </a:r>
          </a:p>
          <a:p>
            <a:pPr marL="514350" indent="-514350" algn="just">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24577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98490"/>
            <a:ext cx="10515600" cy="5378473"/>
          </a:xfrm>
        </p:spPr>
        <p:txBody>
          <a:bodyPr>
            <a:normAutofit/>
          </a:bodyPr>
          <a:lstStyle/>
          <a:p>
            <a:pPr marL="0" indent="0" algn="just">
              <a:buNone/>
            </a:pPr>
            <a:r>
              <a:rPr lang="en-US" dirty="0" smtClean="0">
                <a:solidFill>
                  <a:srgbClr val="FF0000"/>
                </a:solidFill>
                <a:latin typeface="Times New Roman" panose="02020603050405020304" pitchFamily="18" charset="0"/>
                <a:cs typeface="Times New Roman" panose="02020603050405020304" pitchFamily="18" charset="0"/>
              </a:rPr>
              <a:t>2. </a:t>
            </a:r>
            <a:r>
              <a:rPr lang="en-US" dirty="0" err="1" smtClean="0">
                <a:solidFill>
                  <a:srgbClr val="FF0000"/>
                </a:solidFill>
                <a:latin typeface="Times New Roman" panose="02020603050405020304" pitchFamily="18" charset="0"/>
                <a:cs typeface="Times New Roman" panose="02020603050405020304" pitchFamily="18" charset="0"/>
              </a:rPr>
              <a:t>Immunomodulators</a:t>
            </a:r>
            <a:r>
              <a:rPr lang="en-US" dirty="0" smtClean="0">
                <a:latin typeface="Times New Roman" panose="02020603050405020304" pitchFamily="18" charset="0"/>
                <a:cs typeface="Times New Roman" panose="02020603050405020304" pitchFamily="18" charset="0"/>
              </a:rPr>
              <a:t>:</a:t>
            </a:r>
          </a:p>
          <a:p>
            <a:pPr marL="0" indent="0" algn="just">
              <a:buNone/>
            </a:pPr>
            <a:r>
              <a:rPr lang="en-US" dirty="0" smtClean="0">
                <a:latin typeface="Times New Roman" panose="02020603050405020304" pitchFamily="18" charset="0"/>
                <a:cs typeface="Times New Roman" panose="02020603050405020304" pitchFamily="18" charset="0"/>
              </a:rPr>
              <a:t>Hold </a:t>
            </a:r>
            <a:r>
              <a:rPr lang="en-US" dirty="0" err="1" smtClean="0">
                <a:latin typeface="Times New Roman" panose="02020603050405020304" pitchFamily="18" charset="0"/>
                <a:cs typeface="Times New Roman" panose="02020603050405020304" pitchFamily="18" charset="0"/>
              </a:rPr>
              <a:t>thiopurines</a:t>
            </a:r>
            <a:r>
              <a:rPr lang="en-US" dirty="0" smtClean="0">
                <a:latin typeface="Times New Roman" panose="02020603050405020304" pitchFamily="18" charset="0"/>
                <a:cs typeface="Times New Roman" panose="02020603050405020304" pitchFamily="18" charset="0"/>
              </a:rPr>
              <a:t>, methotrexate for patients with active symptoms of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until symptoms resolve.</a:t>
            </a:r>
          </a:p>
          <a:p>
            <a:pPr marL="0" indent="0" algn="just">
              <a:buNone/>
            </a:pPr>
            <a:endParaRPr lang="en-US" dirty="0" smtClean="0">
              <a:latin typeface="Times New Roman" panose="02020603050405020304" pitchFamily="18" charset="0"/>
              <a:cs typeface="Times New Roman" panose="02020603050405020304" pitchFamily="18" charset="0"/>
            </a:endParaRPr>
          </a:p>
          <a:p>
            <a:pPr marL="0" indent="0" algn="just">
              <a:buNone/>
            </a:pPr>
            <a:r>
              <a:rPr lang="en-US" dirty="0" smtClean="0">
                <a:solidFill>
                  <a:srgbClr val="FF0000"/>
                </a:solidFill>
                <a:latin typeface="Times New Roman" panose="02020603050405020304" pitchFamily="18" charset="0"/>
                <a:cs typeface="Times New Roman" panose="02020603050405020304" pitchFamily="18" charset="0"/>
              </a:rPr>
              <a:t>3. </a:t>
            </a:r>
            <a:r>
              <a:rPr lang="en-US" dirty="0" err="1" smtClean="0">
                <a:solidFill>
                  <a:srgbClr val="FF0000"/>
                </a:solidFill>
                <a:latin typeface="Times New Roman" panose="02020603050405020304" pitchFamily="18" charset="0"/>
                <a:cs typeface="Times New Roman" panose="02020603050405020304" pitchFamily="18" charset="0"/>
              </a:rPr>
              <a:t>Tofacitinib</a:t>
            </a:r>
            <a:r>
              <a:rPr lang="en-US" dirty="0" smtClean="0">
                <a:latin typeface="Times New Roman" panose="02020603050405020304" pitchFamily="18" charset="0"/>
                <a:cs typeface="Times New Roman" panose="02020603050405020304" pitchFamily="18" charset="0"/>
              </a:rPr>
              <a:t>:</a:t>
            </a:r>
          </a:p>
          <a:p>
            <a:pPr marL="0" indent="0" algn="just">
              <a:buNone/>
            </a:pPr>
            <a:r>
              <a:rPr lang="en-US" dirty="0" smtClean="0">
                <a:latin typeface="Times New Roman" panose="02020603050405020304" pitchFamily="18" charset="0"/>
                <a:cs typeface="Times New Roman" panose="02020603050405020304" pitchFamily="18" charset="0"/>
              </a:rPr>
              <a:t>Holding or reducing dose of </a:t>
            </a:r>
            <a:r>
              <a:rPr lang="en-US" dirty="0" err="1" smtClean="0">
                <a:latin typeface="Times New Roman" panose="02020603050405020304" pitchFamily="18" charset="0"/>
                <a:cs typeface="Times New Roman" panose="02020603050405020304" pitchFamily="18" charset="0"/>
              </a:rPr>
              <a:t>tofaticinib</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5mg BD) for patients with active symptoms of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until symptoms resolve.</a:t>
            </a:r>
          </a:p>
          <a:p>
            <a:pPr marL="0" indent="0" algn="just">
              <a:buNone/>
            </a:pPr>
            <a:endParaRPr lang="en-US" dirty="0" smtClean="0">
              <a:latin typeface="Times New Roman" panose="02020603050405020304" pitchFamily="18" charset="0"/>
              <a:cs typeface="Times New Roman" panose="02020603050405020304" pitchFamily="18" charset="0"/>
            </a:endParaRPr>
          </a:p>
          <a:p>
            <a:pPr marL="0" indent="0" algn="just">
              <a:buNone/>
            </a:pPr>
            <a:r>
              <a:rPr lang="en-US" dirty="0" smtClean="0">
                <a:solidFill>
                  <a:srgbClr val="FF0000"/>
                </a:solidFill>
                <a:latin typeface="Times New Roman" panose="02020603050405020304" pitchFamily="18" charset="0"/>
                <a:cs typeface="Times New Roman" panose="02020603050405020304" pitchFamily="18" charset="0"/>
              </a:rPr>
              <a:t>4. Biologic agents: </a:t>
            </a:r>
            <a:r>
              <a:rPr lang="en-US" dirty="0" smtClean="0">
                <a:latin typeface="Times New Roman" panose="02020603050405020304" pitchFamily="18" charset="0"/>
                <a:cs typeface="Times New Roman" panose="02020603050405020304" pitchFamily="18" charset="0"/>
              </a:rPr>
              <a:t>delaying biologic therapy (anti TNF, </a:t>
            </a:r>
            <a:r>
              <a:rPr lang="en-US" dirty="0" err="1" smtClean="0">
                <a:latin typeface="Times New Roman" panose="02020603050405020304" pitchFamily="18" charset="0"/>
                <a:cs typeface="Times New Roman" panose="02020603050405020304" pitchFamily="18" charset="0"/>
              </a:rPr>
              <a:t>ustekinumab</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vedolizumab</a:t>
            </a:r>
            <a:r>
              <a:rPr lang="en-US" dirty="0" smtClean="0">
                <a:latin typeface="Times New Roman" panose="02020603050405020304" pitchFamily="18" charset="0"/>
                <a:cs typeface="Times New Roman" panose="02020603050405020304" pitchFamily="18" charset="0"/>
              </a:rPr>
              <a:t>) for patients with active symptoms of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until symptoms resolve.</a:t>
            </a:r>
          </a:p>
          <a:p>
            <a:pPr marL="514350" indent="-514350" algn="just">
              <a:buFont typeface="+mj-lt"/>
              <a:buAutoNum type="arabicPeriod"/>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38965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1">
                    <a:lumMod val="75000"/>
                  </a:schemeClr>
                </a:solidFill>
                <a:latin typeface="Times New Roman" panose="02020603050405020304" pitchFamily="18" charset="0"/>
                <a:cs typeface="Times New Roman" panose="02020603050405020304" pitchFamily="18" charset="0"/>
              </a:rPr>
              <a:t>GI symptoms, disease flare or </a:t>
            </a:r>
            <a:r>
              <a:rPr lang="en-US" sz="4200"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en-US"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98500" y="1825624"/>
            <a:ext cx="10655300" cy="4816475"/>
          </a:xfrm>
        </p:spPr>
        <p:txBody>
          <a:bodyPr/>
          <a:lstStyle/>
          <a:p>
            <a:pPr algn="just"/>
            <a:r>
              <a:rPr lang="en-US" dirty="0" smtClean="0">
                <a:latin typeface="Times New Roman" panose="02020603050405020304" pitchFamily="18" charset="0"/>
                <a:cs typeface="Times New Roman" panose="02020603050405020304" pitchFamily="18" charset="0"/>
              </a:rPr>
              <a:t>GI symptoms in </a:t>
            </a:r>
            <a:r>
              <a:rPr lang="en-US" sz="2600" dirty="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are Diarrhea, nausea, vomiting, abdominal pain, anorexia, these symptoms are uncommon (1-10%)(more in some types </a:t>
            </a:r>
            <a:r>
              <a:rPr lang="en-US" dirty="0">
                <a:latin typeface="Times New Roman" panose="02020603050405020304" pitchFamily="18" charset="0"/>
                <a:cs typeface="Times New Roman" panose="02020603050405020304" pitchFamily="18" charset="0"/>
              </a:rPr>
              <a:t>of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a:t>
            </a:r>
          </a:p>
          <a:p>
            <a:pPr algn="just"/>
            <a:r>
              <a:rPr lang="en-US" dirty="0" smtClean="0">
                <a:latin typeface="Times New Roman" panose="02020603050405020304" pitchFamily="18" charset="0"/>
                <a:cs typeface="Times New Roman" panose="02020603050405020304" pitchFamily="18" charset="0"/>
              </a:rPr>
              <a:t>GI symptoms  without respiratory symptoms : Rare (3% and 10 % in two case series), more in </a:t>
            </a:r>
            <a:r>
              <a:rPr lang="en-US" dirty="0">
                <a:latin typeface="Times New Roman" panose="02020603050405020304" pitchFamily="18" charset="0"/>
                <a:cs typeface="Times New Roman" panose="02020603050405020304" pitchFamily="18" charset="0"/>
              </a:rPr>
              <a:t>some types </a:t>
            </a:r>
            <a:r>
              <a:rPr lang="en-US" dirty="0" smtClean="0">
                <a:latin typeface="Times New Roman" panose="02020603050405020304" pitchFamily="18" charset="0"/>
                <a:cs typeface="Times New Roman" panose="02020603050405020304" pitchFamily="18" charset="0"/>
              </a:rPr>
              <a:t>of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a:t>
            </a:r>
          </a:p>
          <a:p>
            <a:pPr algn="just"/>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The clinical presentation of several GI diseases (</a:t>
            </a:r>
            <a:r>
              <a:rPr lang="en-US" dirty="0" err="1" smtClean="0">
                <a:latin typeface="Times New Roman" panose="02020603050405020304" pitchFamily="18" charset="0"/>
                <a:cs typeface="Times New Roman" panose="02020603050405020304" pitchFamily="18" charset="0"/>
              </a:rPr>
              <a:t>eg</a:t>
            </a:r>
            <a:r>
              <a:rPr lang="en-US" dirty="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IBD) can mimic </a:t>
            </a:r>
            <a:r>
              <a:rPr lang="en-US" sz="2600" dirty="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infection. Examples include diseases that manifest with diarrhea, nausea, vomiting and anorexia. Thus in GI disease we need to assess whether symptoms are related to a disease flare or </a:t>
            </a:r>
            <a:r>
              <a:rPr lang="en-US" sz="2600" dirty="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algn="just"/>
            <a:endParaRPr lang="en-US" dirty="0" smtClean="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838626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srcRect l="9536" t="27092" r="10722" b="5664"/>
          <a:stretch/>
        </p:blipFill>
        <p:spPr>
          <a:xfrm>
            <a:off x="0" y="254001"/>
            <a:ext cx="12192000" cy="6379482"/>
          </a:xfrm>
          <a:prstGeom prst="rect">
            <a:avLst/>
          </a:prstGeom>
        </p:spPr>
      </p:pic>
    </p:spTree>
    <p:extLst>
      <p:ext uri="{BB962C8B-B14F-4D97-AF65-F5344CB8AC3E}">
        <p14:creationId xmlns:p14="http://schemas.microsoft.com/office/powerpoint/2010/main" xmlns="" val="2620361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782300" cy="1325563"/>
          </a:xfrm>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Resumption of IBD therapy after </a:t>
            </a:r>
            <a:r>
              <a:rPr lang="en-US" sz="4100" b="1" dirty="0">
                <a:solidFill>
                  <a:schemeClr val="accent1">
                    <a:lumMod val="75000"/>
                  </a:schemeClr>
                </a:solidFill>
                <a:latin typeface="Times New Roman" panose="02020603050405020304" pitchFamily="18" charset="0"/>
                <a:cs typeface="Times New Roman" panose="02020603050405020304" pitchFamily="18" charset="0"/>
              </a:rPr>
              <a:t>COVID-19</a:t>
            </a:r>
          </a:p>
        </p:txBody>
      </p:sp>
      <p:sp>
        <p:nvSpPr>
          <p:cNvPr id="3" name="Content Placeholder 2"/>
          <p:cNvSpPr>
            <a:spLocks noGrp="1"/>
          </p:cNvSpPr>
          <p:nvPr>
            <p:ph idx="1"/>
          </p:nvPr>
        </p:nvSpPr>
        <p:spPr>
          <a:xfrm>
            <a:off x="635000" y="1825625"/>
            <a:ext cx="10718800" cy="4351338"/>
          </a:xfrm>
        </p:spPr>
        <p:txBody>
          <a:bodyPr>
            <a:normAutofit fontScale="92500" lnSpcReduction="10000"/>
          </a:bodyPr>
          <a:lstStyle/>
          <a:p>
            <a:pPr algn="just"/>
            <a:r>
              <a:rPr lang="en-US" dirty="0" smtClean="0">
                <a:latin typeface="Times New Roman" panose="02020603050405020304" pitchFamily="18" charset="0"/>
                <a:cs typeface="Times New Roman" panose="02020603050405020304" pitchFamily="18" charset="0"/>
              </a:rPr>
              <a:t>The optimal time to resume immunosuppressive medication after COVID-19 is uncertain, while expert consensus has stated that medications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Biologic therapy) that were held during symptomatic infection can be resumed </a:t>
            </a:r>
            <a:r>
              <a:rPr lang="en-US" dirty="0" smtClean="0">
                <a:solidFill>
                  <a:srgbClr val="FF0000"/>
                </a:solidFill>
                <a:latin typeface="Times New Roman" panose="02020603050405020304" pitchFamily="18" charset="0"/>
                <a:cs typeface="Times New Roman" panose="02020603050405020304" pitchFamily="18" charset="0"/>
              </a:rPr>
              <a:t>after resolution</a:t>
            </a:r>
            <a:r>
              <a:rPr lang="en-US" dirty="0" smtClean="0">
                <a:latin typeface="Times New Roman" panose="02020603050405020304" pitchFamily="18" charset="0"/>
                <a:cs typeface="Times New Roman" panose="02020603050405020304" pitchFamily="18" charset="0"/>
              </a:rPr>
              <a:t> of symptoms.</a:t>
            </a:r>
          </a:p>
          <a:p>
            <a:pPr algn="just"/>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We recommended a “symptom-based” strategy for decision making rather than reliance on “test-based” strategy to determine timing of medication recommencement.</a:t>
            </a:r>
          </a:p>
          <a:p>
            <a:pPr algn="just"/>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iming of recommencement</a:t>
            </a: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should take into consideration patients IBD and COVID-19 severity.</a:t>
            </a:r>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00822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srcRect l="10097" t="23161" r="20044" b="10693"/>
          <a:stretch/>
        </p:blipFill>
        <p:spPr>
          <a:xfrm>
            <a:off x="406400" y="212666"/>
            <a:ext cx="11229383" cy="6645334"/>
          </a:xfrm>
          <a:prstGeom prst="rect">
            <a:avLst/>
          </a:prstGeom>
        </p:spPr>
      </p:pic>
    </p:spTree>
    <p:extLst>
      <p:ext uri="{BB962C8B-B14F-4D97-AF65-F5344CB8AC3E}">
        <p14:creationId xmlns:p14="http://schemas.microsoft.com/office/powerpoint/2010/main" xmlns="" val="3524799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798490"/>
            <a:ext cx="11506200" cy="892198"/>
          </a:xfrm>
        </p:spPr>
        <p:txBody>
          <a:bodyPr>
            <a:noAutofit/>
          </a:bodyPr>
          <a:lstStyle/>
          <a:p>
            <a:r>
              <a:rPr lang="en-US" b="1" dirty="0" smtClean="0">
                <a:solidFill>
                  <a:schemeClr val="accent1">
                    <a:lumMod val="75000"/>
                  </a:schemeClr>
                </a:solidFill>
                <a:latin typeface="Times New Roman" panose="02020603050405020304" pitchFamily="18" charset="0"/>
                <a:cs typeface="Times New Roman" panose="02020603050405020304" pitchFamily="18" charset="0"/>
              </a:rPr>
              <a:t>IBD </a:t>
            </a:r>
            <a:r>
              <a:rPr lang="en-US" b="1" dirty="0">
                <a:solidFill>
                  <a:schemeClr val="accent1">
                    <a:lumMod val="75000"/>
                  </a:schemeClr>
                </a:solidFill>
                <a:latin typeface="Times New Roman" panose="02020603050405020304" pitchFamily="18" charset="0"/>
                <a:cs typeface="Times New Roman" panose="02020603050405020304" pitchFamily="18" charset="0"/>
              </a:rPr>
              <a:t>patients</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b="1" dirty="0">
                <a:solidFill>
                  <a:schemeClr val="accent1">
                    <a:lumMod val="75000"/>
                  </a:schemeClr>
                </a:solidFill>
                <a:latin typeface="Times New Roman" panose="02020603050405020304" pitchFamily="18" charset="0"/>
                <a:cs typeface="Times New Roman" panose="02020603050405020304" pitchFamily="18" charset="0"/>
              </a:rPr>
              <a:t>with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non-symptomatic </a:t>
            </a:r>
            <a:r>
              <a:rPr lang="en-US" sz="4200"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b="1" dirty="0">
                <a:solidFill>
                  <a:schemeClr val="accent1">
                    <a:lumMod val="75000"/>
                  </a:schemeClr>
                </a:solidFill>
                <a:latin typeface="Times New Roman" panose="02020603050405020304" pitchFamily="18" charset="0"/>
                <a:cs typeface="Times New Roman" panose="02020603050405020304" pitchFamily="18" charset="0"/>
              </a:rPr>
              <a:t/>
            </a:r>
            <a:br>
              <a:rPr lang="en-US" b="1" dirty="0">
                <a:solidFill>
                  <a:schemeClr val="accent1">
                    <a:lumMod val="75000"/>
                  </a:schemeClr>
                </a:solidFill>
                <a:latin typeface="Times New Roman" panose="02020603050405020304" pitchFamily="18" charset="0"/>
                <a:cs typeface="Times New Roman" panose="02020603050405020304" pitchFamily="18" charset="0"/>
              </a:rPr>
            </a:br>
            <a:endParaRPr lang="en-US"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977095" y="3181618"/>
            <a:ext cx="10250510" cy="2408350"/>
          </a:xfrm>
          <a:solidFill>
            <a:schemeClr val="accent1">
              <a:lumMod val="60000"/>
              <a:lumOff val="40000"/>
            </a:schemeClr>
          </a:solidFill>
          <a:ln w="15875">
            <a:solidFill>
              <a:schemeClr val="tx1"/>
            </a:solidFill>
          </a:ln>
        </p:spPr>
        <p:txBody>
          <a:bodyPr/>
          <a:lstStyle/>
          <a:p>
            <a:pPr marL="0" indent="0" algn="ctr">
              <a:buNone/>
            </a:pPr>
            <a:r>
              <a:rPr lang="en-US" b="1" dirty="0" smtClean="0"/>
              <a:t>When to restart IBD therapy</a:t>
            </a:r>
          </a:p>
          <a:p>
            <a:pPr algn="just"/>
            <a:r>
              <a:rPr lang="en-US" dirty="0" smtClean="0"/>
              <a:t>At least 10 days have passed since date of first positive COVID-19 diagnostic test assuming they have not subsequently developed symptoms since positive test.</a:t>
            </a:r>
          </a:p>
          <a:p>
            <a:pPr algn="just"/>
            <a:endParaRPr lang="en-US" dirty="0" smtClean="0"/>
          </a:p>
          <a:p>
            <a:pPr algn="just"/>
            <a:endParaRPr lang="en-US" dirty="0"/>
          </a:p>
        </p:txBody>
      </p:sp>
    </p:spTree>
    <p:extLst>
      <p:ext uri="{BB962C8B-B14F-4D97-AF65-F5344CB8AC3E}">
        <p14:creationId xmlns:p14="http://schemas.microsoft.com/office/powerpoint/2010/main" xmlns="" val="1015263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srcRect l="54095" t="67482" r="10722" b="5664"/>
          <a:stretch/>
        </p:blipFill>
        <p:spPr>
          <a:xfrm>
            <a:off x="255523" y="1880314"/>
            <a:ext cx="11324535" cy="4477205"/>
          </a:xfrm>
          <a:prstGeom prst="rect">
            <a:avLst/>
          </a:prstGeom>
        </p:spPr>
      </p:pic>
      <p:sp>
        <p:nvSpPr>
          <p:cNvPr id="6" name="Content Placeholder 2"/>
          <p:cNvSpPr txBox="1">
            <a:spLocks/>
          </p:cNvSpPr>
          <p:nvPr/>
        </p:nvSpPr>
        <p:spPr>
          <a:xfrm>
            <a:off x="760927" y="615011"/>
            <a:ext cx="10515600" cy="85318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None/>
            </a:pPr>
            <a:r>
              <a:rPr lang="en-US" sz="4400" b="1" dirty="0" smtClean="0">
                <a:solidFill>
                  <a:schemeClr val="accent1">
                    <a:lumMod val="75000"/>
                  </a:schemeClr>
                </a:solidFill>
                <a:latin typeface="Times New Roman" panose="02020603050405020304" pitchFamily="18" charset="0"/>
                <a:ea typeface="+mj-ea"/>
                <a:cs typeface="Times New Roman" panose="02020603050405020304" pitchFamily="18" charset="0"/>
              </a:rPr>
              <a:t>IBD patients </a:t>
            </a:r>
            <a:r>
              <a:rPr lang="en-US" sz="4400" b="1" dirty="0">
                <a:solidFill>
                  <a:schemeClr val="accent1">
                    <a:lumMod val="75000"/>
                  </a:schemeClr>
                </a:solidFill>
                <a:latin typeface="Times New Roman" panose="02020603050405020304" pitchFamily="18" charset="0"/>
                <a:ea typeface="+mj-ea"/>
                <a:cs typeface="Times New Roman" panose="02020603050405020304" pitchFamily="18" charset="0"/>
              </a:rPr>
              <a:t>with symptomatic </a:t>
            </a:r>
            <a:r>
              <a:rPr lang="en-US" sz="4200" b="1" dirty="0" smtClean="0">
                <a:solidFill>
                  <a:schemeClr val="accent1">
                    <a:lumMod val="75000"/>
                  </a:schemeClr>
                </a:solidFill>
                <a:latin typeface="Times New Roman" panose="02020603050405020304" pitchFamily="18" charset="0"/>
                <a:ea typeface="+mj-ea"/>
                <a:cs typeface="Times New Roman" panose="02020603050405020304" pitchFamily="18" charset="0"/>
              </a:rPr>
              <a:t>COVID-19</a:t>
            </a:r>
            <a:endParaRPr lang="en-US" sz="4200" b="1" dirty="0">
              <a:solidFill>
                <a:schemeClr val="accent1">
                  <a:lumMod val="75000"/>
                </a:schemeClr>
              </a:solidFill>
              <a:latin typeface="Times New Roman" panose="02020603050405020304" pitchFamily="18" charset="0"/>
              <a:ea typeface="+mj-ea"/>
              <a:cs typeface="Times New Roman" panose="02020603050405020304" pitchFamily="18" charset="0"/>
            </a:endParaRPr>
          </a:p>
          <a:p>
            <a:endParaRPr lang="en-US" dirty="0" smtClean="0"/>
          </a:p>
          <a:p>
            <a:endParaRPr lang="en-US" dirty="0" smtClean="0"/>
          </a:p>
        </p:txBody>
      </p:sp>
    </p:spTree>
    <p:extLst>
      <p:ext uri="{BB962C8B-B14F-4D97-AF65-F5344CB8AC3E}">
        <p14:creationId xmlns:p14="http://schemas.microsoft.com/office/powerpoint/2010/main" xmlns="" val="37701674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sz="4000" b="1" dirty="0">
                <a:solidFill>
                  <a:schemeClr val="accent1">
                    <a:lumMod val="75000"/>
                  </a:schemeClr>
                </a:solidFill>
                <a:latin typeface="Times New Roman" panose="02020603050405020304" pitchFamily="18" charset="0"/>
                <a:cs typeface="Times New Roman" panose="02020603050405020304" pitchFamily="18" charset="0"/>
              </a:rPr>
              <a:t>Criteria for admission sever IBD in pandemic</a:t>
            </a:r>
          </a:p>
        </p:txBody>
      </p:sp>
      <p:sp>
        <p:nvSpPr>
          <p:cNvPr id="3" name="Content Placeholder 2"/>
          <p:cNvSpPr>
            <a:spLocks noGrp="1"/>
          </p:cNvSpPr>
          <p:nvPr>
            <p:ph idx="1"/>
          </p:nvPr>
        </p:nvSpPr>
        <p:spPr/>
        <p:txBody>
          <a:bodyPr>
            <a:normAutofit/>
          </a:bodyPr>
          <a:lstStyle/>
          <a:p>
            <a:pPr algn="just"/>
            <a:r>
              <a:rPr lang="en-US" dirty="0" smtClean="0">
                <a:latin typeface="Times New Roman" panose="02020603050405020304" pitchFamily="18" charset="0"/>
                <a:cs typeface="Times New Roman" panose="02020603050405020304" pitchFamily="18" charset="0"/>
              </a:rPr>
              <a:t>Patient with </a:t>
            </a:r>
            <a:r>
              <a:rPr lang="en-US" dirty="0" smtClean="0">
                <a:solidFill>
                  <a:srgbClr val="FF0000"/>
                </a:solidFill>
                <a:latin typeface="Times New Roman" panose="02020603050405020304" pitchFamily="18" charset="0"/>
                <a:cs typeface="Times New Roman" panose="02020603050405020304" pitchFamily="18" charset="0"/>
              </a:rPr>
              <a:t>sever, complicated or progressive </a:t>
            </a:r>
            <a:r>
              <a:rPr lang="en-US" dirty="0" smtClean="0">
                <a:latin typeface="Times New Roman" panose="02020603050405020304" pitchFamily="18" charset="0"/>
                <a:cs typeface="Times New Roman" panose="02020603050405020304" pitchFamily="18" charset="0"/>
              </a:rPr>
              <a:t>disease should be evaluated and admitted as prior to the pandemic. Patients who are less active but who would under usual circumstances be admitted for medically resistant disease should not be electively admitted at this time.</a:t>
            </a:r>
          </a:p>
          <a:p>
            <a:pPr algn="just"/>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If available, rapid access outpatient evaluation and outpatient treatment escalation is preferable. When appropriate and available, telemedicine options should be utilized.</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27097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dirty="0" smtClean="0">
                <a:latin typeface="Times New Roman" panose="02020603050405020304" pitchFamily="18" charset="0"/>
                <a:cs typeface="Times New Roman" panose="02020603050405020304" pitchFamily="18" charset="0"/>
              </a:rPr>
              <a:t>Patients with IBD and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should be admitted based on consideration of the severity of the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and </a:t>
            </a:r>
            <a:r>
              <a:rPr lang="en-US" dirty="0" smtClean="0">
                <a:latin typeface="Times New Roman" panose="02020603050405020304" pitchFamily="18" charset="0"/>
                <a:cs typeface="Times New Roman" panose="02020603050405020304" pitchFamily="18" charset="0"/>
              </a:rPr>
              <a:t>the severity of the IBD.</a:t>
            </a:r>
          </a:p>
          <a:p>
            <a:pPr marL="0" indent="0" algn="just">
              <a:buNone/>
            </a:pPr>
            <a:endParaRPr lang="en-US"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Bypassing the emergency room with direct admission to the hospital ward is preferable.</a:t>
            </a:r>
          </a:p>
          <a:p>
            <a:pPr marL="0" indent="0" algn="just">
              <a:buNone/>
            </a:pPr>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When possible and after appropriate </a:t>
            </a:r>
            <a:r>
              <a:rPr lang="en-US" dirty="0" smtClean="0">
                <a:latin typeface="Times New Roman" panose="02020603050405020304" pitchFamily="18" charset="0"/>
                <a:cs typeface="Times New Roman" panose="02020603050405020304" pitchFamily="18" charset="0"/>
              </a:rPr>
              <a:t>testing, </a:t>
            </a:r>
            <a:r>
              <a:rPr lang="en-US" dirty="0">
                <a:latin typeface="Times New Roman" panose="02020603050405020304" pitchFamily="18" charset="0"/>
                <a:cs typeface="Times New Roman" panose="02020603050405020304" pitchFamily="18" charset="0"/>
              </a:rPr>
              <a:t>admission to a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free unit should </a:t>
            </a:r>
            <a:r>
              <a:rPr lang="en-US" dirty="0" smtClean="0">
                <a:latin typeface="Times New Roman" panose="02020603050405020304" pitchFamily="18" charset="0"/>
                <a:cs typeface="Times New Roman" panose="02020603050405020304" pitchFamily="18" charset="0"/>
              </a:rPr>
              <a:t>be done.</a:t>
            </a:r>
            <a:endParaRPr lang="en-US" dirty="0">
              <a:latin typeface="Times New Roman" panose="02020603050405020304" pitchFamily="18" charset="0"/>
              <a:cs typeface="Times New Roman" panose="02020603050405020304" pitchFamily="18" charset="0"/>
            </a:endParaRPr>
          </a:p>
          <a:p>
            <a:pPr marL="0" indent="0" algn="just">
              <a:buNone/>
            </a:pPr>
            <a:endParaRPr lang="en-US" dirty="0" smtClean="0">
              <a:latin typeface="Times New Roman" panose="02020603050405020304" pitchFamily="18" charset="0"/>
              <a:cs typeface="Times New Roman" panose="02020603050405020304" pitchFamily="18" charset="0"/>
            </a:endParaRPr>
          </a:p>
          <a:p>
            <a:pPr marL="0" indent="0" algn="just">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106749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smtClean="0">
                <a:latin typeface="Times New Roman" panose="02020603050405020304" pitchFamily="18" charset="0"/>
                <a:cs typeface="Times New Roman" panose="02020603050405020304" pitchFamily="18" charset="0"/>
              </a:rPr>
              <a:t>Depending on institutional policy and availability, testing for </a:t>
            </a:r>
            <a:r>
              <a:rPr lang="en-US" dirty="0">
                <a:latin typeface="Times New Roman" panose="02020603050405020304" pitchFamily="18" charset="0"/>
                <a:cs typeface="Times New Roman" panose="02020603050405020304" pitchFamily="18" charset="0"/>
              </a:rPr>
              <a:t>COVID-19 </a:t>
            </a:r>
            <a:r>
              <a:rPr lang="en-US" dirty="0" smtClean="0">
                <a:latin typeface="Times New Roman" panose="02020603050405020304" pitchFamily="18" charset="0"/>
                <a:cs typeface="Times New Roman" panose="02020603050405020304" pitchFamily="18" charset="0"/>
              </a:rPr>
              <a:t>may be require prior to needed inpatient endoscopic, radiologic or surgical procedures, as even asymptomatic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patients may be at risk for post operative ICU care and mortality.</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583231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Diagnostic consideration</a:t>
            </a:r>
          </a:p>
        </p:txBody>
      </p:sp>
      <p:sp>
        <p:nvSpPr>
          <p:cNvPr id="3" name="Content Placeholder 2"/>
          <p:cNvSpPr>
            <a:spLocks noGrp="1"/>
          </p:cNvSpPr>
          <p:nvPr>
            <p:ph idx="1"/>
          </p:nvPr>
        </p:nvSpPr>
        <p:spPr/>
        <p:txBody>
          <a:bodyPr>
            <a:normAutofit/>
          </a:bodyPr>
          <a:lstStyle/>
          <a:p>
            <a:pPr algn="just"/>
            <a:r>
              <a:rPr lang="en-US" dirty="0" smtClean="0">
                <a:latin typeface="Times New Roman" panose="02020603050405020304" pitchFamily="18" charset="0"/>
                <a:cs typeface="Times New Roman" panose="02020603050405020304" pitchFamily="18" charset="0"/>
              </a:rPr>
              <a:t>Lab investigation should be chosen and utilized to minimize need for intervention.</a:t>
            </a:r>
          </a:p>
          <a:p>
            <a:pPr algn="just"/>
            <a:r>
              <a:rPr lang="en-US" dirty="0" smtClean="0">
                <a:latin typeface="Times New Roman" panose="02020603050405020304" pitchFamily="18" charset="0"/>
                <a:cs typeface="Times New Roman" panose="02020603050405020304" pitchFamily="18" charset="0"/>
              </a:rPr>
              <a:t>The usual approach to active IBD should be performed, including evaluation for enteric infections other than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a:t>
            </a:r>
          </a:p>
          <a:p>
            <a:pPr algn="just"/>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Radiologic procedures should be limited to those that are urgently needed or will directly influence management. AXR, CT or MRI to evaluate for abscess or obstruction. CT may be preferred over MR due to faster acquisition time and easier deep cleaning or equipment. </a:t>
            </a:r>
          </a:p>
          <a:p>
            <a:pPr algn="just"/>
            <a:endParaRPr lang="en-US" dirty="0" smtClean="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52567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IBDs and </a:t>
            </a:r>
            <a:r>
              <a:rPr lang="en-US" sz="4200"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 </a:t>
            </a:r>
            <a:r>
              <a:rPr lang="en-US" b="1" dirty="0">
                <a:solidFill>
                  <a:schemeClr val="accent1">
                    <a:lumMod val="75000"/>
                  </a:schemeClr>
                </a:solidFill>
                <a:latin typeface="Times New Roman" panose="02020603050405020304" pitchFamily="18" charset="0"/>
                <a:cs typeface="Times New Roman" panose="02020603050405020304" pitchFamily="18" charset="0"/>
              </a:rPr>
              <a:t>vaccination</a:t>
            </a:r>
          </a:p>
        </p:txBody>
      </p:sp>
      <p:pic>
        <p:nvPicPr>
          <p:cNvPr id="6148" name="Picture 4" descr="Biologics Don&amp;#39;t Interfere with COVID-19 Vaccine in Inflammatory Bowel  Disease Patients"/>
          <p:cNvPicPr>
            <a:picLocks noGrp="1" noChangeAspect="1" noChangeArrowheads="1"/>
          </p:cNvPicPr>
          <p:nvPr>
            <p:ph idx="1"/>
          </p:nvPr>
        </p:nvPicPr>
        <p:blipFill rotWithShape="1">
          <a:blip r:embed="rId2" cstate="print">
            <a:extLst>
              <a:ext uri="{28A0092B-C50C-407E-A947-70E740481C1C}">
                <a14:useLocalDpi xmlns:a14="http://schemas.microsoft.com/office/drawing/2010/main" xmlns="" val="0"/>
              </a:ext>
            </a:extLst>
          </a:blip>
          <a:srcRect t="12208" b="19958"/>
          <a:stretch/>
        </p:blipFill>
        <p:spPr bwMode="auto">
          <a:xfrm>
            <a:off x="2369254" y="2115691"/>
            <a:ext cx="7453491" cy="33707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75857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68399"/>
            <a:ext cx="10807700" cy="5008563"/>
          </a:xfrm>
        </p:spPr>
        <p:txBody>
          <a:bodyPr>
            <a:normAutofit/>
          </a:bodyPr>
          <a:lstStyle/>
          <a:p>
            <a:pPr algn="just">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GI risk factors which associated with increase the </a:t>
            </a:r>
            <a:r>
              <a:rPr lang="en-US" u="sng" dirty="0" smtClean="0">
                <a:solidFill>
                  <a:srgbClr val="FF0000"/>
                </a:solidFill>
                <a:latin typeface="Times New Roman" panose="02020603050405020304" pitchFamily="18" charset="0"/>
                <a:cs typeface="Times New Roman" panose="02020603050405020304" pitchFamily="18" charset="0"/>
              </a:rPr>
              <a:t>risk </a:t>
            </a:r>
            <a:r>
              <a:rPr lang="en-US" dirty="0">
                <a:latin typeface="Times New Roman" panose="02020603050405020304" pitchFamily="18" charset="0"/>
                <a:cs typeface="Times New Roman" panose="02020603050405020304" pitchFamily="18" charset="0"/>
              </a:rPr>
              <a:t>of </a:t>
            </a:r>
            <a:r>
              <a:rPr lang="en-US" sz="2600" dirty="0" smtClean="0">
                <a:latin typeface="Times New Roman" panose="02020603050405020304" pitchFamily="18" charset="0"/>
                <a:cs typeface="Times New Roman" panose="02020603050405020304" pitchFamily="18" charset="0"/>
              </a:rPr>
              <a:t>COVID-19:</a:t>
            </a:r>
            <a:endParaRPr lang="en-US" dirty="0" smtClean="0">
              <a:latin typeface="Times New Roman" panose="02020603050405020304" pitchFamily="18" charset="0"/>
              <a:cs typeface="Times New Roman" panose="02020603050405020304" pitchFamily="18" charset="0"/>
            </a:endParaRPr>
          </a:p>
          <a:p>
            <a:pPr marL="0" indent="0" algn="just">
              <a:buNone/>
            </a:pPr>
            <a:r>
              <a:rPr lang="en-US" dirty="0" smtClean="0">
                <a:latin typeface="Times New Roman" panose="02020603050405020304" pitchFamily="18" charset="0"/>
                <a:cs typeface="Times New Roman" panose="02020603050405020304" pitchFamily="18" charset="0"/>
              </a:rPr>
              <a:t>using PPI (</a:t>
            </a:r>
            <a:r>
              <a:rPr lang="en-US" dirty="0">
                <a:latin typeface="Times New Roman" panose="02020603050405020304" pitchFamily="18" charset="0"/>
                <a:cs typeface="Times New Roman" panose="02020603050405020304" pitchFamily="18" charset="0"/>
              </a:rPr>
              <a:t>not H2B</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marL="0" indent="0" algn="just">
              <a:buNone/>
            </a:pPr>
            <a:r>
              <a:rPr lang="en-US" dirty="0" smtClean="0">
                <a:latin typeface="Times New Roman" panose="02020603050405020304" pitchFamily="18" charset="0"/>
                <a:cs typeface="Times New Roman" panose="02020603050405020304" pitchFamily="18" charset="0"/>
              </a:rPr>
              <a:t>widely expressed ACE 2 receptors in the intestine which is receptor for </a:t>
            </a:r>
            <a:r>
              <a:rPr lang="en-US" sz="2600" dirty="0" smtClean="0">
                <a:latin typeface="Times New Roman" panose="02020603050405020304" pitchFamily="18" charset="0"/>
                <a:cs typeface="Times New Roman" panose="02020603050405020304" pitchFamily="18" charset="0"/>
              </a:rPr>
              <a:t>COVID-19</a:t>
            </a:r>
          </a:p>
          <a:p>
            <a:pPr algn="just"/>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GI risk factors </a:t>
            </a:r>
            <a:r>
              <a:rPr lang="en-US" dirty="0" smtClean="0">
                <a:latin typeface="Times New Roman" panose="02020603050405020304" pitchFamily="18" charset="0"/>
                <a:cs typeface="Times New Roman" panose="02020603050405020304" pitchFamily="18" charset="0"/>
              </a:rPr>
              <a:t>which associated with increase the </a:t>
            </a:r>
            <a:r>
              <a:rPr lang="en-US" u="sng" dirty="0" smtClean="0">
                <a:solidFill>
                  <a:srgbClr val="FF0000"/>
                </a:solidFill>
                <a:latin typeface="Times New Roman" panose="02020603050405020304" pitchFamily="18" charset="0"/>
                <a:cs typeface="Times New Roman" panose="02020603050405020304" pitchFamily="18" charset="0"/>
              </a:rPr>
              <a:t>risk of sever </a:t>
            </a:r>
            <a:r>
              <a:rPr lang="en-US" sz="2600" dirty="0" smtClean="0">
                <a:latin typeface="Times New Roman" panose="02020603050405020304" pitchFamily="18" charset="0"/>
                <a:cs typeface="Times New Roman" panose="02020603050405020304" pitchFamily="18" charset="0"/>
              </a:rPr>
              <a:t>COVID-19</a:t>
            </a:r>
            <a:r>
              <a:rPr lang="en-US" u="sng"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chronic GI diseases</a:t>
            </a:r>
            <a:r>
              <a:rPr lang="en-US" u="sng" dirty="0">
                <a:latin typeface="Times New Roman" panose="02020603050405020304" pitchFamily="18" charset="0"/>
                <a:cs typeface="Times New Roman" panose="02020603050405020304" pitchFamily="18" charset="0"/>
              </a:rPr>
              <a:t>:</a:t>
            </a:r>
          </a:p>
          <a:p>
            <a:pPr marL="0" indent="0" algn="just">
              <a:buNone/>
            </a:pPr>
            <a:r>
              <a:rPr lang="en-US" dirty="0" smtClean="0">
                <a:latin typeface="Times New Roman" panose="02020603050405020304" pitchFamily="18" charset="0"/>
                <a:cs typeface="Times New Roman" panose="02020603050405020304" pitchFamily="18" charset="0"/>
              </a:rPr>
              <a:t>IBDs which use glucocorticoid but not anti-TNF</a:t>
            </a:r>
            <a:endParaRPr lang="en-US"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Ø"/>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518624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76300"/>
            <a:ext cx="10515600" cy="5300663"/>
          </a:xfrm>
        </p:spPr>
        <p:txBody>
          <a:bodyPr>
            <a:normAutofit/>
          </a:bodyPr>
          <a:lstStyle/>
          <a:p>
            <a:pPr algn="just"/>
            <a:r>
              <a:rPr lang="en-US" dirty="0">
                <a:latin typeface="Times New Roman" panose="02020603050405020304" pitchFamily="18" charset="0"/>
                <a:cs typeface="Times New Roman" panose="02020603050405020304" pitchFamily="18" charset="0"/>
              </a:rPr>
              <a:t>The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vaccine is low risk, and is the best way to protect yourself and others against coronavirus. It's important to consider getting the vaccine when it is offered to you, especially if you are at increased risk of complications from the virus</a:t>
            </a:r>
            <a:r>
              <a:rPr lang="en-US" dirty="0" smtClean="0">
                <a:latin typeface="Times New Roman" panose="02020603050405020304" pitchFamily="18" charset="0"/>
                <a:cs typeface="Times New Roman" panose="02020603050405020304" pitchFamily="18" charset="0"/>
              </a:rPr>
              <a:t>.</a:t>
            </a:r>
          </a:p>
          <a:p>
            <a:pPr marL="0" indent="0" algn="just">
              <a:buNone/>
            </a:pPr>
            <a:endParaRPr lang="en-US"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Patients with IBD </a:t>
            </a:r>
            <a:r>
              <a:rPr lang="en-US" dirty="0">
                <a:solidFill>
                  <a:srgbClr val="FF0000"/>
                </a:solidFill>
                <a:latin typeface="Times New Roman" panose="02020603050405020304" pitchFamily="18" charset="0"/>
                <a:cs typeface="Times New Roman" panose="02020603050405020304" pitchFamily="18" charset="0"/>
              </a:rPr>
              <a:t>should</a:t>
            </a:r>
            <a:r>
              <a:rPr lang="en-US" dirty="0">
                <a:latin typeface="Times New Roman" panose="02020603050405020304" pitchFamily="18" charset="0"/>
                <a:cs typeface="Times New Roman" panose="02020603050405020304" pitchFamily="18" charset="0"/>
              </a:rPr>
              <a:t> be vaccinated against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a:t>
            </a:r>
          </a:p>
          <a:p>
            <a:pPr marL="0" indent="0" algn="just">
              <a:buNone/>
            </a:pPr>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best time to administer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vaccination in patients with IBD is at the </a:t>
            </a:r>
            <a:r>
              <a:rPr lang="en-US" dirty="0">
                <a:solidFill>
                  <a:srgbClr val="FF0000"/>
                </a:solidFill>
                <a:latin typeface="Times New Roman" panose="02020603050405020304" pitchFamily="18" charset="0"/>
                <a:cs typeface="Times New Roman" panose="02020603050405020304" pitchFamily="18" charset="0"/>
              </a:rPr>
              <a:t>earliest opportunity </a:t>
            </a:r>
            <a:r>
              <a:rPr lang="en-US" dirty="0">
                <a:latin typeface="Times New Roman" panose="02020603050405020304" pitchFamily="18" charset="0"/>
                <a:cs typeface="Times New Roman" panose="02020603050405020304" pitchFamily="18" charset="0"/>
              </a:rPr>
              <a:t>to do so.</a:t>
            </a: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82978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r>
            <a:br>
              <a:rPr lang="en-US" dirty="0"/>
            </a:br>
            <a:endParaRPr lang="en-US" dirty="0"/>
          </a:p>
        </p:txBody>
      </p:sp>
      <p:sp>
        <p:nvSpPr>
          <p:cNvPr id="3" name="Content Placeholder 2"/>
          <p:cNvSpPr>
            <a:spLocks noGrp="1"/>
          </p:cNvSpPr>
          <p:nvPr>
            <p:ph idx="1"/>
          </p:nvPr>
        </p:nvSpPr>
        <p:spPr>
          <a:xfrm>
            <a:off x="640521" y="1027906"/>
            <a:ext cx="10910957" cy="5607671"/>
          </a:xfrm>
        </p:spPr>
        <p:txBody>
          <a:bodyPr>
            <a:normAutofit/>
          </a:bodyPr>
          <a:lstStyle/>
          <a:p>
            <a:pPr algn="just"/>
            <a:r>
              <a:rPr lang="en-US" dirty="0" smtClean="0">
                <a:solidFill>
                  <a:srgbClr val="FF0000"/>
                </a:solidFill>
                <a:latin typeface="Times New Roman" panose="02020603050405020304" pitchFamily="18" charset="0"/>
                <a:cs typeface="Times New Roman" panose="02020603050405020304" pitchFamily="18" charset="0"/>
              </a:rPr>
              <a:t>All</a:t>
            </a:r>
            <a:r>
              <a:rPr lang="en-US" dirty="0" smtClean="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of</a:t>
            </a:r>
            <a:r>
              <a:rPr lang="en-US" dirty="0">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the available coronavirus vaccines </a:t>
            </a:r>
            <a:r>
              <a:rPr lang="en-US" dirty="0" smtClean="0">
                <a:latin typeface="Times New Roman" panose="02020603050405020304" pitchFamily="18" charset="0"/>
                <a:cs typeface="Times New Roman" panose="02020603050405020304" pitchFamily="18" charset="0"/>
              </a:rPr>
              <a:t>including </a:t>
            </a:r>
            <a:r>
              <a:rPr lang="en-US" dirty="0">
                <a:latin typeface="Times New Roman" panose="02020603050405020304" pitchFamily="18" charset="0"/>
                <a:cs typeface="Times New Roman" panose="02020603050405020304" pitchFamily="18" charset="0"/>
              </a:rPr>
              <a:t>messenger RNA vaccines, replication-incompetent vector vaccines, inactivated vaccines and recombinant vaccines are safe to administer to patients with IBD, as they are not live vaccines. You should have whichever vaccine you are offered</a:t>
            </a:r>
            <a:r>
              <a:rPr lang="en-US" dirty="0" smtClean="0">
                <a:latin typeface="Times New Roman" panose="02020603050405020304" pitchFamily="18" charset="0"/>
                <a:cs typeface="Times New Roman" panose="02020603050405020304" pitchFamily="18" charset="0"/>
              </a:rPr>
              <a:t>.</a:t>
            </a:r>
          </a:p>
          <a:p>
            <a:pPr marL="0" indent="0" algn="just">
              <a:buNone/>
            </a:pPr>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All </a:t>
            </a:r>
            <a:r>
              <a:rPr lang="en-US" dirty="0">
                <a:latin typeface="Times New Roman" panose="02020603050405020304" pitchFamily="18" charset="0"/>
                <a:cs typeface="Times New Roman" panose="02020603050405020304" pitchFamily="18" charset="0"/>
              </a:rPr>
              <a:t>of the available vaccines are suitable for people taking biologics, steroids or </a:t>
            </a:r>
            <a:r>
              <a:rPr lang="en-US" dirty="0" err="1" smtClean="0">
                <a:latin typeface="Times New Roman" panose="02020603050405020304" pitchFamily="18" charset="0"/>
                <a:cs typeface="Times New Roman" panose="02020603050405020304" pitchFamily="18" charset="0"/>
              </a:rPr>
              <a:t>immunosuppressants</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as well as people who have a stoma or </a:t>
            </a:r>
            <a:r>
              <a:rPr lang="en-US" dirty="0" smtClean="0">
                <a:latin typeface="Times New Roman" panose="02020603050405020304" pitchFamily="18" charset="0"/>
                <a:cs typeface="Times New Roman" panose="02020603050405020304" pitchFamily="18" charset="0"/>
              </a:rPr>
              <a:t>J-pouch.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02513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6600" y="987424"/>
            <a:ext cx="10515600" cy="5133975"/>
          </a:xfrm>
        </p:spPr>
        <p:txBody>
          <a:bodyPr>
            <a:normAutofit/>
          </a:bodyPr>
          <a:lstStyle/>
          <a:p>
            <a:pPr algn="just"/>
            <a:r>
              <a:rPr lang="en-US" sz="2600" dirty="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vaccination should not be deferred because a patient with IBD is receiving immune-modifying therapies</a:t>
            </a:r>
            <a:r>
              <a:rPr lang="en-US" dirty="0" smtClean="0">
                <a:latin typeface="Times New Roman" panose="02020603050405020304" pitchFamily="18" charset="0"/>
                <a:cs typeface="Times New Roman" panose="02020603050405020304" pitchFamily="18" charset="0"/>
              </a:rPr>
              <a:t>.</a:t>
            </a:r>
          </a:p>
          <a:p>
            <a:pPr marL="0" indent="0" algn="just">
              <a:buNone/>
            </a:pPr>
            <a:endParaRPr lang="en-US" dirty="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rPr>
              <a:t>You </a:t>
            </a:r>
            <a:r>
              <a:rPr lang="en-US" dirty="0">
                <a:latin typeface="Times New Roman" panose="02020603050405020304" pitchFamily="18" charset="0"/>
                <a:cs typeface="Times New Roman" panose="02020603050405020304" pitchFamily="18" charset="0"/>
              </a:rPr>
              <a:t>don't need to leave a gap between your vaccine and when you take your biologic medicine - they can both be taken on the same day if needed. Your vaccine will still be just as safe and just as effective if taken at the same time as your biologic medicine</a:t>
            </a:r>
            <a:r>
              <a:rPr lang="en-US" dirty="0" smtClean="0">
                <a:latin typeface="Times New Roman" panose="02020603050405020304" pitchFamily="18" charset="0"/>
                <a:cs typeface="Times New Roman" panose="02020603050405020304" pitchFamily="18" charset="0"/>
              </a:rPr>
              <a:t>.</a:t>
            </a:r>
          </a:p>
          <a:p>
            <a:pPr marL="0" indent="0" algn="just">
              <a:buNone/>
            </a:pPr>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Patients with IBD vaccinated with </a:t>
            </a:r>
            <a:r>
              <a:rPr lang="en-US" sz="2600" dirty="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should be counselled that vaccine efficacy may be decreased when receiving systemic corticosteroids.</a:t>
            </a:r>
          </a:p>
          <a:p>
            <a:pPr algn="just"/>
            <a:endParaRPr lang="en-US" dirty="0">
              <a:latin typeface="Times New Roman" panose="02020603050405020304" pitchFamily="18" charset="0"/>
              <a:cs typeface="Times New Roman" panose="02020603050405020304" pitchFamily="18" charset="0"/>
            </a:endParaRPr>
          </a:p>
          <a:p>
            <a:pPr marL="0" indent="0" algn="just">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265432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10772775" cy="1242770"/>
          </a:xfrm>
        </p:spPr>
        <p:txBody>
          <a:bodyPr>
            <a:normAutofit fontScale="90000"/>
          </a:bodyPr>
          <a:lstStyle/>
          <a:p>
            <a:pPr lvl="0" algn="ctr"/>
            <a:r>
              <a:rPr lang="en-US" b="1" kern="0" dirty="0">
                <a:solidFill>
                  <a:srgbClr val="00B0F0"/>
                </a:solidFill>
                <a:latin typeface="Calibri" panose="020F0502020204030204" pitchFamily="34" charset="0"/>
              </a:rPr>
              <a:t>Thank You for </a:t>
            </a:r>
            <a:r>
              <a:rPr lang="en-US" b="1" kern="0" dirty="0" smtClean="0">
                <a:solidFill>
                  <a:srgbClr val="00B0F0"/>
                </a:solidFill>
                <a:latin typeface="Calibri" panose="020F0502020204030204" pitchFamily="34" charset="0"/>
              </a:rPr>
              <a:t>your </a:t>
            </a:r>
            <a:r>
              <a:rPr lang="en-US" b="1" kern="0" dirty="0">
                <a:solidFill>
                  <a:srgbClr val="00B0F0"/>
                </a:solidFill>
                <a:latin typeface="Calibri" panose="020F0502020204030204" pitchFamily="34" charset="0"/>
              </a:rPr>
              <a:t>attention</a:t>
            </a:r>
            <a:r>
              <a:rPr lang="en-US" sz="2800" dirty="0">
                <a:solidFill>
                  <a:srgbClr val="00B0F0"/>
                </a:solidFill>
              </a:rPr>
              <a:t/>
            </a:r>
            <a:br>
              <a:rPr lang="en-US" sz="2800" dirty="0">
                <a:solidFill>
                  <a:srgbClr val="00B0F0"/>
                </a:solidFill>
              </a:rPr>
            </a:br>
            <a:endParaRPr lang="en-US" dirty="0">
              <a:solidFill>
                <a:srgbClr val="00B0F0"/>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3700" t="48948" r="6643" b="6770"/>
          <a:stretch/>
        </p:blipFill>
        <p:spPr>
          <a:xfrm>
            <a:off x="1953525" y="1471057"/>
            <a:ext cx="8180172" cy="5386943"/>
          </a:xfrm>
        </p:spPr>
      </p:pic>
    </p:spTree>
    <p:extLst>
      <p:ext uri="{BB962C8B-B14F-4D97-AF65-F5344CB8AC3E}">
        <p14:creationId xmlns:p14="http://schemas.microsoft.com/office/powerpoint/2010/main" xmlns="" val="2102830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solidFill>
                  <a:schemeClr val="accent1">
                    <a:lumMod val="75000"/>
                  </a:schemeClr>
                </a:solidFill>
                <a:latin typeface="Times New Roman" panose="02020603050405020304" pitchFamily="18" charset="0"/>
                <a:cs typeface="Times New Roman" panose="02020603050405020304" pitchFamily="18" charset="0"/>
              </a:rPr>
              <a:t>When </a:t>
            </a:r>
            <a:r>
              <a:rPr lang="en-US" sz="4000" b="1" dirty="0" smtClean="0">
                <a:solidFill>
                  <a:schemeClr val="accent1">
                    <a:lumMod val="75000"/>
                  </a:schemeClr>
                </a:solidFill>
                <a:latin typeface="Times New Roman" panose="02020603050405020304" pitchFamily="18" charset="0"/>
                <a:cs typeface="Times New Roman" panose="02020603050405020304" pitchFamily="18" charset="0"/>
              </a:rPr>
              <a:t>to test for </a:t>
            </a:r>
            <a:r>
              <a:rPr lang="en-US" sz="3800" b="1" dirty="0" smtClean="0">
                <a:solidFill>
                  <a:schemeClr val="accent1">
                    <a:lumMod val="75000"/>
                  </a:schemeClr>
                </a:solidFill>
                <a:latin typeface="Times New Roman" panose="02020603050405020304" pitchFamily="18" charset="0"/>
                <a:cs typeface="Times New Roman" panose="02020603050405020304" pitchFamily="18" charset="0"/>
              </a:rPr>
              <a:t>COVID-19</a:t>
            </a:r>
            <a:r>
              <a:rPr lang="en-US" sz="4000" b="1" dirty="0" smtClean="0">
                <a:solidFill>
                  <a:schemeClr val="accent1">
                    <a:lumMod val="75000"/>
                  </a:schemeClr>
                </a:solidFill>
                <a:latin typeface="Times New Roman" panose="02020603050405020304" pitchFamily="18" charset="0"/>
                <a:cs typeface="Times New Roman" panose="02020603050405020304" pitchFamily="18" charset="0"/>
              </a:rPr>
              <a:t> in patients with GI symptoms </a:t>
            </a:r>
            <a:endParaRPr lang="en-US" sz="40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2295525"/>
            <a:ext cx="10515600" cy="4351338"/>
          </a:xfrm>
        </p:spPr>
        <p:txBody>
          <a:bodyPr/>
          <a:lstStyle/>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GI symptoms in </a:t>
            </a:r>
            <a:r>
              <a:rPr lang="en-US" dirty="0" smtClean="0">
                <a:solidFill>
                  <a:srgbClr val="FF0000"/>
                </a:solidFill>
                <a:latin typeface="Times New Roman" panose="02020603050405020304" pitchFamily="18" charset="0"/>
                <a:cs typeface="Times New Roman" panose="02020603050405020304" pitchFamily="18" charset="0"/>
              </a:rPr>
              <a:t>hospitalized</a:t>
            </a:r>
            <a:r>
              <a:rPr lang="en-US" dirty="0" smtClean="0">
                <a:latin typeface="Times New Roman" panose="02020603050405020304" pitchFamily="18" charset="0"/>
                <a:cs typeface="Times New Roman" panose="02020603050405020304" pitchFamily="18" charset="0"/>
              </a:rPr>
              <a:t> patients</a:t>
            </a:r>
          </a:p>
          <a:p>
            <a:pPr marL="514350" indent="-514350">
              <a:buFont typeface="+mj-lt"/>
              <a:buAutoNum type="arabicPeriod"/>
            </a:pPr>
            <a:r>
              <a:rPr lang="en-US" dirty="0" smtClean="0">
                <a:latin typeface="Times New Roman" panose="02020603050405020304" pitchFamily="18" charset="0"/>
                <a:cs typeface="Times New Roman" panose="02020603050405020304" pitchFamily="18" charset="0"/>
              </a:rPr>
              <a:t>GI symptoms in non-hospitalized patients for </a:t>
            </a:r>
            <a:r>
              <a:rPr lang="en-US" dirty="0" smtClean="0">
                <a:solidFill>
                  <a:srgbClr val="FF0000"/>
                </a:solidFill>
                <a:latin typeface="Times New Roman" panose="02020603050405020304" pitchFamily="18" charset="0"/>
                <a:cs typeface="Times New Roman" panose="02020603050405020304" pitchFamily="18" charset="0"/>
              </a:rPr>
              <a:t>more than 48 hours</a:t>
            </a:r>
          </a:p>
          <a:p>
            <a:pPr marL="514350" indent="-514350">
              <a:buFont typeface="+mj-lt"/>
              <a:buAutoNum type="arabicPeriod"/>
            </a:pPr>
            <a:r>
              <a:rPr lang="en-US" dirty="0" smtClean="0">
                <a:solidFill>
                  <a:srgbClr val="FF0000"/>
                </a:solidFill>
                <a:latin typeface="Times New Roman" panose="02020603050405020304" pitchFamily="18" charset="0"/>
                <a:cs typeface="Times New Roman" panose="02020603050405020304" pitchFamily="18" charset="0"/>
              </a:rPr>
              <a:t>Flare like symptoms </a:t>
            </a:r>
            <a:r>
              <a:rPr lang="en-US" dirty="0" smtClean="0">
                <a:latin typeface="Times New Roman" panose="02020603050405020304" pitchFamily="18" charset="0"/>
                <a:cs typeface="Times New Roman" panose="02020603050405020304" pitchFamily="18" charset="0"/>
              </a:rPr>
              <a:t>(vomiting, diarrhea) in patients with chronic GI diseases( Crohn's disease)</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93151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Endoscopy during </a:t>
            </a:r>
            <a:r>
              <a:rPr lang="en-US" sz="4200" b="1" dirty="0">
                <a:solidFill>
                  <a:schemeClr val="accent1">
                    <a:lumMod val="75000"/>
                  </a:schemeClr>
                </a:solidFill>
                <a:latin typeface="Times New Roman" panose="02020603050405020304" pitchFamily="18" charset="0"/>
                <a:cs typeface="Times New Roman" panose="02020603050405020304" pitchFamily="18" charset="0"/>
              </a:rPr>
              <a:t>COVID-19</a:t>
            </a:r>
            <a:r>
              <a:rPr lang="en-US" b="1" dirty="0">
                <a:solidFill>
                  <a:schemeClr val="accent1">
                    <a:lumMod val="75000"/>
                  </a:schemeClr>
                </a:solidFill>
                <a:latin typeface="Times New Roman" panose="02020603050405020304" pitchFamily="18" charset="0"/>
                <a:cs typeface="Times New Roman" panose="02020603050405020304" pitchFamily="18" charset="0"/>
              </a:rPr>
              <a:t> pandemic</a:t>
            </a:r>
          </a:p>
        </p:txBody>
      </p:sp>
      <p:sp>
        <p:nvSpPr>
          <p:cNvPr id="3" name="Content Placeholder 2"/>
          <p:cNvSpPr>
            <a:spLocks noGrp="1"/>
          </p:cNvSpPr>
          <p:nvPr>
            <p:ph idx="1"/>
          </p:nvPr>
        </p:nvSpPr>
        <p:spPr/>
        <p:txBody>
          <a:bodyPr/>
          <a:lstStyle/>
          <a:p>
            <a:pPr marL="0" indent="0">
              <a:buNone/>
            </a:pPr>
            <a:r>
              <a:rPr lang="en-US" dirty="0" smtClean="0">
                <a:latin typeface="Times New Roman" panose="02020603050405020304" pitchFamily="18" charset="0"/>
                <a:cs typeface="Times New Roman" panose="02020603050405020304" pitchFamily="18" charset="0"/>
              </a:rPr>
              <a:t>Endoscopy is a high risk procedure:</a:t>
            </a:r>
          </a:p>
          <a:p>
            <a:r>
              <a:rPr lang="en-US" dirty="0" smtClean="0">
                <a:latin typeface="Times New Roman" panose="02020603050405020304" pitchFamily="18" charset="0"/>
                <a:cs typeface="Times New Roman" panose="02020603050405020304" pitchFamily="18" charset="0"/>
              </a:rPr>
              <a:t>Aerosol generating procedure</a:t>
            </a:r>
          </a:p>
          <a:p>
            <a:r>
              <a:rPr lang="en-US" dirty="0" smtClean="0">
                <a:latin typeface="Times New Roman" panose="02020603050405020304" pitchFamily="18" charset="0"/>
                <a:cs typeface="Times New Roman" panose="02020603050405020304" pitchFamily="18" charset="0"/>
              </a:rPr>
              <a:t>Fecal shedding of viral particles </a:t>
            </a:r>
          </a:p>
          <a:p>
            <a:endParaRPr lang="en-US" dirty="0">
              <a:latin typeface="Times New Roman" panose="02020603050405020304" pitchFamily="18" charset="0"/>
              <a:cs typeface="Times New Roman" panose="02020603050405020304" pitchFamily="18" charset="0"/>
            </a:endParaRPr>
          </a:p>
          <a:p>
            <a:pPr marL="0" indent="0">
              <a:buNone/>
            </a:pPr>
            <a:r>
              <a:rPr lang="en-US" dirty="0" smtClean="0">
                <a:latin typeface="Times New Roman" panose="02020603050405020304" pitchFamily="18" charset="0"/>
                <a:cs typeface="Times New Roman" panose="02020603050405020304" pitchFamily="18" charset="0"/>
              </a:rPr>
              <a:t>Only urgent endoscopic evaluation:  patients in whom the results will change management,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acute GIB, and in IBD if….</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86666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b="1" dirty="0">
                <a:solidFill>
                  <a:schemeClr val="accent1">
                    <a:lumMod val="75000"/>
                  </a:schemeClr>
                </a:solidFill>
                <a:latin typeface="Times New Roman" panose="02020603050405020304" pitchFamily="18" charset="0"/>
                <a:cs typeface="Times New Roman" panose="02020603050405020304" pitchFamily="18" charset="0"/>
              </a:rPr>
              <a:t>E</a:t>
            </a:r>
            <a:r>
              <a:rPr lang="en-US" sz="3800" b="1" dirty="0" smtClean="0">
                <a:solidFill>
                  <a:schemeClr val="accent1">
                    <a:lumMod val="75000"/>
                  </a:schemeClr>
                </a:solidFill>
                <a:latin typeface="Times New Roman" panose="02020603050405020304" pitchFamily="18" charset="0"/>
                <a:cs typeface="Times New Roman" panose="02020603050405020304" pitchFamily="18" charset="0"/>
              </a:rPr>
              <a:t>mergency endoscopy in IBDs during </a:t>
            </a:r>
            <a:r>
              <a:rPr lang="en-US" sz="3800" b="1" dirty="0">
                <a:solidFill>
                  <a:schemeClr val="accent1">
                    <a:lumMod val="75000"/>
                  </a:schemeClr>
                </a:solidFill>
                <a:latin typeface="Times New Roman" panose="02020603050405020304" pitchFamily="18" charset="0"/>
                <a:cs typeface="Times New Roman" panose="02020603050405020304" pitchFamily="18" charset="0"/>
              </a:rPr>
              <a:t>pandemic</a:t>
            </a:r>
          </a:p>
        </p:txBody>
      </p:sp>
      <p:sp>
        <p:nvSpPr>
          <p:cNvPr id="3" name="Content Placeholder 2"/>
          <p:cNvSpPr>
            <a:spLocks noGrp="1"/>
          </p:cNvSpPr>
          <p:nvPr>
            <p:ph idx="1"/>
          </p:nvPr>
        </p:nvSpPr>
        <p:spPr/>
        <p:txBody>
          <a:bodyPr>
            <a:normAutofit/>
          </a:bodyPr>
          <a:lstStyle/>
          <a:p>
            <a:pPr marL="514350" indent="-514350" algn="just">
              <a:buFont typeface="+mj-lt"/>
              <a:buAutoNum type="arabicPeriod"/>
            </a:pPr>
            <a:r>
              <a:rPr lang="en-US" dirty="0" smtClean="0">
                <a:latin typeface="Times New Roman" panose="02020603050405020304" pitchFamily="18" charset="0"/>
                <a:cs typeface="Times New Roman" panose="02020603050405020304" pitchFamily="18" charset="0"/>
              </a:rPr>
              <a:t>confirmation of a </a:t>
            </a:r>
            <a:r>
              <a:rPr lang="en-US" dirty="0" smtClean="0">
                <a:solidFill>
                  <a:srgbClr val="FF0000"/>
                </a:solidFill>
                <a:latin typeface="Times New Roman" panose="02020603050405020304" pitchFamily="18" charset="0"/>
                <a:cs typeface="Times New Roman" panose="02020603050405020304" pitchFamily="18" charset="0"/>
              </a:rPr>
              <a:t>new diagnosis in a moderate-sever </a:t>
            </a:r>
            <a:r>
              <a:rPr lang="en-US" dirty="0" smtClean="0">
                <a:latin typeface="Times New Roman" panose="02020603050405020304" pitchFamily="18" charset="0"/>
                <a:cs typeface="Times New Roman" panose="02020603050405020304" pitchFamily="18" charset="0"/>
              </a:rPr>
              <a:t>IBD since biological therapy/ immunosuppressant may be chosen as an early treatment.</a:t>
            </a:r>
          </a:p>
          <a:p>
            <a:pPr marL="514350" indent="-514350" algn="just">
              <a:buFont typeface="+mj-lt"/>
              <a:buAutoNum type="arabicPeriod"/>
            </a:pPr>
            <a:r>
              <a:rPr lang="en-US" dirty="0" smtClean="0">
                <a:solidFill>
                  <a:srgbClr val="FF0000"/>
                </a:solidFill>
                <a:latin typeface="Times New Roman" panose="02020603050405020304" pitchFamily="18" charset="0"/>
                <a:cs typeface="Times New Roman" panose="02020603050405020304" pitchFamily="18" charset="0"/>
              </a:rPr>
              <a:t>Severe acute flare up </a:t>
            </a:r>
            <a:r>
              <a:rPr lang="en-US" dirty="0" smtClean="0">
                <a:latin typeface="Times New Roman" panose="02020603050405020304" pitchFamily="18" charset="0"/>
                <a:cs typeface="Times New Roman" panose="02020603050405020304" pitchFamily="18" charset="0"/>
              </a:rPr>
              <a:t>in UC patients</a:t>
            </a:r>
          </a:p>
          <a:p>
            <a:pPr marL="514350" indent="-514350" algn="just">
              <a:buFont typeface="+mj-lt"/>
              <a:buAutoNum type="arabicPeriod"/>
            </a:pPr>
            <a:r>
              <a:rPr lang="en-US" dirty="0" smtClean="0">
                <a:solidFill>
                  <a:srgbClr val="FF0000"/>
                </a:solidFill>
                <a:latin typeface="Times New Roman" panose="02020603050405020304" pitchFamily="18" charset="0"/>
                <a:cs typeface="Times New Roman" panose="02020603050405020304" pitchFamily="18" charset="0"/>
              </a:rPr>
              <a:t>partial/ subacute bowel obstruction </a:t>
            </a:r>
            <a:r>
              <a:rPr lang="en-US" dirty="0" smtClean="0">
                <a:latin typeface="Times New Roman" panose="02020603050405020304" pitchFamily="18" charset="0"/>
                <a:cs typeface="Times New Roman" panose="02020603050405020304" pitchFamily="18" charset="0"/>
              </a:rPr>
              <a:t>in IBD patients which could be secondary to colonic neoplasia in UC patients or </a:t>
            </a:r>
            <a:r>
              <a:rPr lang="en-US" dirty="0" err="1" smtClean="0">
                <a:latin typeface="Times New Roman" panose="02020603050405020304" pitchFamily="18" charset="0"/>
                <a:cs typeface="Times New Roman" panose="02020603050405020304" pitchFamily="18" charset="0"/>
              </a:rPr>
              <a:t>ileocolonic</a:t>
            </a:r>
            <a:r>
              <a:rPr lang="en-US" dirty="0" smtClean="0">
                <a:latin typeface="Times New Roman" panose="02020603050405020304" pitchFamily="18" charset="0"/>
                <a:cs typeface="Times New Roman" panose="02020603050405020304" pitchFamily="18" charset="0"/>
              </a:rPr>
              <a:t> anastomotic stricture (or programmed dilatation in CD)</a:t>
            </a:r>
          </a:p>
          <a:p>
            <a:pPr marL="514350" indent="-514350" algn="just">
              <a:buFont typeface="+mj-lt"/>
              <a:buAutoNum type="arabicPeriod"/>
            </a:pPr>
            <a:r>
              <a:rPr lang="en-US" dirty="0" smtClean="0">
                <a:solidFill>
                  <a:srgbClr val="FF0000"/>
                </a:solidFill>
                <a:latin typeface="Times New Roman" panose="02020603050405020304" pitchFamily="18" charset="0"/>
                <a:cs typeface="Times New Roman" panose="02020603050405020304" pitchFamily="18" charset="0"/>
              </a:rPr>
              <a:t>Cholangitis and jaundice </a:t>
            </a:r>
            <a:r>
              <a:rPr lang="en-US" dirty="0" smtClean="0">
                <a:latin typeface="Times New Roman" panose="02020603050405020304" pitchFamily="18" charset="0"/>
                <a:cs typeface="Times New Roman" panose="02020603050405020304" pitchFamily="18" charset="0"/>
              </a:rPr>
              <a:t>in patients with known PSC with dominant bile duct stricture-ERCP and intervention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72785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srcRect l="9536" t="22288" r="10722" b="5363"/>
          <a:stretch/>
        </p:blipFill>
        <p:spPr>
          <a:xfrm>
            <a:off x="0" y="-55582"/>
            <a:ext cx="12192000" cy="6913582"/>
          </a:xfrm>
          <a:prstGeom prst="rect">
            <a:avLst/>
          </a:prstGeom>
        </p:spPr>
      </p:pic>
      <p:sp>
        <p:nvSpPr>
          <p:cNvPr id="3" name="Rounded Rectangle 2"/>
          <p:cNvSpPr/>
          <p:nvPr/>
        </p:nvSpPr>
        <p:spPr>
          <a:xfrm>
            <a:off x="2044362" y="3992451"/>
            <a:ext cx="7556838" cy="618186"/>
          </a:xfrm>
          <a:prstGeom prst="roundRect">
            <a:avLst/>
          </a:prstGeom>
          <a:noFill/>
          <a:ln w="508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044362" y="4685983"/>
            <a:ext cx="9995238" cy="1110968"/>
          </a:xfrm>
          <a:prstGeom prst="roundRect">
            <a:avLst/>
          </a:prstGeom>
          <a:noFill/>
          <a:ln w="508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847638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018" y="-100681"/>
            <a:ext cx="11603865" cy="1658198"/>
          </a:xfrm>
        </p:spPr>
        <p:txBody>
          <a:bodyPr>
            <a:normAutofit/>
          </a:bodyPr>
          <a:lstStyle/>
          <a:p>
            <a:r>
              <a:rPr lang="en-US" sz="3200" b="1" dirty="0">
                <a:solidFill>
                  <a:schemeClr val="accent1">
                    <a:lumMod val="75000"/>
                  </a:schemeClr>
                </a:solidFill>
                <a:latin typeface="Times New Roman" panose="02020603050405020304" pitchFamily="18" charset="0"/>
                <a:cs typeface="Times New Roman" panose="02020603050405020304" pitchFamily="18" charset="0"/>
              </a:rPr>
              <a:t>Experience in </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IBD management during </a:t>
            </a:r>
            <a:r>
              <a:rPr lang="en-US" sz="3200" b="1" dirty="0">
                <a:solidFill>
                  <a:schemeClr val="accent1">
                    <a:lumMod val="75000"/>
                  </a:schemeClr>
                </a:solidFill>
                <a:latin typeface="Times New Roman" panose="02020603050405020304" pitchFamily="18" charset="0"/>
                <a:cs typeface="Times New Roman" panose="02020603050405020304" pitchFamily="18" charset="0"/>
              </a:rPr>
              <a:t>the COVID-19 pandemic</a:t>
            </a:r>
          </a:p>
        </p:txBody>
      </p:sp>
      <p:sp>
        <p:nvSpPr>
          <p:cNvPr id="4" name="Rounded Rectangle 3"/>
          <p:cNvSpPr/>
          <p:nvPr/>
        </p:nvSpPr>
        <p:spPr>
          <a:xfrm>
            <a:off x="1847652" y="1685195"/>
            <a:ext cx="8563231" cy="109748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Most IBD patients were discharged, IBD clinics were closed, routine non-emergent medical care was shifted online.</a:t>
            </a:r>
          </a:p>
          <a:p>
            <a:pPr algn="ctr"/>
            <a:endParaRPr lang="en-US" dirty="0"/>
          </a:p>
        </p:txBody>
      </p:sp>
      <p:sp>
        <p:nvSpPr>
          <p:cNvPr id="5" name="Rounded Rectangle 4"/>
          <p:cNvSpPr/>
          <p:nvPr/>
        </p:nvSpPr>
        <p:spPr>
          <a:xfrm>
            <a:off x="1870333" y="3577982"/>
            <a:ext cx="8563231" cy="111544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Biologics and </a:t>
            </a:r>
            <a:r>
              <a:rPr lang="en-US" sz="2400" b="1" dirty="0" smtClean="0">
                <a:solidFill>
                  <a:schemeClr val="tx1"/>
                </a:solidFill>
              </a:rPr>
              <a:t>immunosuppressive </a:t>
            </a:r>
            <a:r>
              <a:rPr lang="en-US" sz="2400" b="1" dirty="0">
                <a:solidFill>
                  <a:schemeClr val="tx1"/>
                </a:solidFill>
              </a:rPr>
              <a:t>treatments were stopped for all IBD </a:t>
            </a:r>
            <a:r>
              <a:rPr lang="en-US" sz="2400" b="1" dirty="0" smtClean="0">
                <a:solidFill>
                  <a:schemeClr val="tx1"/>
                </a:solidFill>
              </a:rPr>
              <a:t>patients.</a:t>
            </a:r>
            <a:endParaRPr lang="en-US" sz="2400" dirty="0"/>
          </a:p>
          <a:p>
            <a:pPr algn="ctr"/>
            <a:endParaRPr lang="en-US" dirty="0"/>
          </a:p>
        </p:txBody>
      </p:sp>
      <p:sp>
        <p:nvSpPr>
          <p:cNvPr id="6" name="Rounded Rectangle 5"/>
          <p:cNvSpPr/>
          <p:nvPr/>
        </p:nvSpPr>
        <p:spPr>
          <a:xfrm>
            <a:off x="1870333" y="5526577"/>
            <a:ext cx="8563231" cy="102561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Patients </a:t>
            </a:r>
            <a:r>
              <a:rPr lang="en-US" sz="2400" b="1" dirty="0">
                <a:solidFill>
                  <a:schemeClr val="tx1"/>
                </a:solidFill>
              </a:rPr>
              <a:t>with IBD should continue IBD therapies and infusions, having IBD doesn’t appear to increase the risk of </a:t>
            </a:r>
            <a:r>
              <a:rPr lang="en-US" sz="2400" b="1" dirty="0" smtClean="0">
                <a:solidFill>
                  <a:schemeClr val="tx1"/>
                </a:solidFill>
              </a:rPr>
              <a:t>COVID-19.</a:t>
            </a:r>
            <a:endParaRPr lang="en-US" sz="2400" b="1" dirty="0">
              <a:solidFill>
                <a:schemeClr val="tx1"/>
              </a:solidFill>
            </a:endParaRPr>
          </a:p>
        </p:txBody>
      </p:sp>
      <p:sp>
        <p:nvSpPr>
          <p:cNvPr id="7" name="Right Arrow 6"/>
          <p:cNvSpPr/>
          <p:nvPr/>
        </p:nvSpPr>
        <p:spPr>
          <a:xfrm rot="5400000">
            <a:off x="5571499" y="2965355"/>
            <a:ext cx="613719" cy="5018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5400000">
            <a:off x="5594180" y="4859091"/>
            <a:ext cx="613719" cy="5018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587824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Which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types </a:t>
            </a:r>
            <a:r>
              <a:rPr lang="en-US" b="1" dirty="0">
                <a:solidFill>
                  <a:schemeClr val="accent1">
                    <a:lumMod val="75000"/>
                  </a:schemeClr>
                </a:solidFill>
                <a:latin typeface="Times New Roman" panose="02020603050405020304" pitchFamily="18" charset="0"/>
                <a:cs typeface="Times New Roman" panose="02020603050405020304" pitchFamily="18" charset="0"/>
              </a:rPr>
              <a:t>of </a:t>
            </a:r>
            <a:r>
              <a:rPr lang="en-US" b="1" dirty="0" smtClean="0">
                <a:solidFill>
                  <a:schemeClr val="accent1">
                    <a:lumMod val="75000"/>
                  </a:schemeClr>
                </a:solidFill>
                <a:latin typeface="Times New Roman" panose="02020603050405020304" pitchFamily="18" charset="0"/>
                <a:cs typeface="Times New Roman" panose="02020603050405020304" pitchFamily="18" charset="0"/>
              </a:rPr>
              <a:t>IBD patients?</a:t>
            </a:r>
            <a:endParaRPr lang="en-US"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r>
              <a:rPr lang="en-US" dirty="0">
                <a:latin typeface="Times New Roman" panose="02020603050405020304" pitchFamily="18" charset="0"/>
                <a:cs typeface="Times New Roman" panose="02020603050405020304" pitchFamily="18" charset="0"/>
              </a:rPr>
              <a:t>IBD in remission with negative </a:t>
            </a:r>
            <a:r>
              <a:rPr lang="en-US" sz="2600" dirty="0" smtClean="0">
                <a:latin typeface="Times New Roman" panose="02020603050405020304" pitchFamily="18" charset="0"/>
                <a:cs typeface="Times New Roman" panose="02020603050405020304" pitchFamily="18" charset="0"/>
              </a:rPr>
              <a:t>COVID-19</a:t>
            </a:r>
            <a:r>
              <a:rPr lang="en-US" dirty="0" smtClean="0">
                <a:latin typeface="Times New Roman" panose="02020603050405020304" pitchFamily="18" charset="0"/>
                <a:cs typeface="Times New Roman" panose="02020603050405020304" pitchFamily="18" charset="0"/>
              </a:rPr>
              <a:t> test</a:t>
            </a:r>
          </a:p>
          <a:p>
            <a:pPr marL="0" indent="0">
              <a:buNone/>
            </a:pP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Active IBD with negative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test</a:t>
            </a:r>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IBD in remission with Positive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test</a:t>
            </a:r>
            <a:endParaRPr lang="en-US" dirty="0" smtClean="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Active IBD with </a:t>
            </a:r>
            <a:r>
              <a:rPr lang="en-US" dirty="0" smtClean="0">
                <a:latin typeface="Times New Roman" panose="02020603050405020304" pitchFamily="18" charset="0"/>
                <a:cs typeface="Times New Roman" panose="02020603050405020304" pitchFamily="18" charset="0"/>
              </a:rPr>
              <a:t>Positive </a:t>
            </a:r>
            <a:r>
              <a:rPr lang="en-US" sz="2600" dirty="0">
                <a:latin typeface="Times New Roman" panose="02020603050405020304" pitchFamily="18" charset="0"/>
                <a:cs typeface="Times New Roman" panose="02020603050405020304" pitchFamily="18" charset="0"/>
              </a:rPr>
              <a:t>COVID-19</a:t>
            </a:r>
            <a:r>
              <a:rPr lang="en-US" dirty="0">
                <a:latin typeface="Times New Roman" panose="02020603050405020304" pitchFamily="18" charset="0"/>
                <a:cs typeface="Times New Roman" panose="02020603050405020304" pitchFamily="18" charset="0"/>
              </a:rPr>
              <a:t> test</a:t>
            </a: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62398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1166</TotalTime>
  <Words>1562</Words>
  <Application>Microsoft Office PowerPoint</Application>
  <PresentationFormat>Custom</PresentationFormat>
  <Paragraphs>138</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COVID-19 and   Inflammatory bowel diseases</vt:lpstr>
      <vt:lpstr>GI symptoms, disease flare or COVID-19?</vt:lpstr>
      <vt:lpstr>Slide 3</vt:lpstr>
      <vt:lpstr>When to test for COVID-19 in patients with GI symptoms </vt:lpstr>
      <vt:lpstr>Endoscopy during COVID-19 pandemic</vt:lpstr>
      <vt:lpstr>Emergency endoscopy in IBDs during pandemic</vt:lpstr>
      <vt:lpstr>Slide 7</vt:lpstr>
      <vt:lpstr>Experience in IBD management during the COVID-19 pandemic</vt:lpstr>
      <vt:lpstr>Which types of IBD patients?</vt:lpstr>
      <vt:lpstr>IBD with negative COVID-19 test </vt:lpstr>
      <vt:lpstr>IBD in remission with negative COVID-19</vt:lpstr>
      <vt:lpstr>IBD with active symptoms</vt:lpstr>
      <vt:lpstr>Slide 13</vt:lpstr>
      <vt:lpstr>Active IBD with negative COVID-19 test (Positive calprotectin, negative COVID PCR) </vt:lpstr>
      <vt:lpstr>IBD with positive COVID-19 test </vt:lpstr>
      <vt:lpstr>Slide 16</vt:lpstr>
      <vt:lpstr>Therapies that can be continued without interruption </vt:lpstr>
      <vt:lpstr>Therapies that may require temporary adjustment </vt:lpstr>
      <vt:lpstr>Slide 19</vt:lpstr>
      <vt:lpstr>Slide 20</vt:lpstr>
      <vt:lpstr>Resumption of IBD therapy after COVID-19</vt:lpstr>
      <vt:lpstr>Slide 22</vt:lpstr>
      <vt:lpstr>IBD patients with non-symptomatic COVID-19 </vt:lpstr>
      <vt:lpstr>Slide 24</vt:lpstr>
      <vt:lpstr>Criteria for admission sever IBD in pandemic</vt:lpstr>
      <vt:lpstr>Slide 26</vt:lpstr>
      <vt:lpstr>Slide 27</vt:lpstr>
      <vt:lpstr>Diagnostic consideration</vt:lpstr>
      <vt:lpstr>IBDs and COVID-19 vaccination</vt:lpstr>
      <vt:lpstr>Slide 30</vt:lpstr>
      <vt:lpstr> </vt:lpstr>
      <vt:lpstr>Slide 32</vt:lpstr>
      <vt:lpstr>Thank You for your attention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Covid-19 in IBD patients</dc:title>
  <dc:creator>leila</dc:creator>
  <cp:lastModifiedBy>MaryaM</cp:lastModifiedBy>
  <cp:revision>119</cp:revision>
  <dcterms:created xsi:type="dcterms:W3CDTF">2021-07-18T17:52:19Z</dcterms:created>
  <dcterms:modified xsi:type="dcterms:W3CDTF">2021-07-30T18:01:01Z</dcterms:modified>
</cp:coreProperties>
</file>