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2" r:id="rId2"/>
  </p:sldMasterIdLst>
  <p:notesMasterIdLst>
    <p:notesMasterId r:id="rId43"/>
  </p:notesMasterIdLst>
  <p:sldIdLst>
    <p:sldId id="257" r:id="rId3"/>
    <p:sldId id="281" r:id="rId4"/>
    <p:sldId id="258" r:id="rId5"/>
    <p:sldId id="259" r:id="rId6"/>
    <p:sldId id="260" r:id="rId7"/>
    <p:sldId id="283" r:id="rId8"/>
    <p:sldId id="284" r:id="rId9"/>
    <p:sldId id="295" r:id="rId10"/>
    <p:sldId id="302" r:id="rId11"/>
    <p:sldId id="285" r:id="rId12"/>
    <p:sldId id="293" r:id="rId13"/>
    <p:sldId id="289" r:id="rId14"/>
    <p:sldId id="288" r:id="rId15"/>
    <p:sldId id="261" r:id="rId16"/>
    <p:sldId id="262" r:id="rId17"/>
    <p:sldId id="297" r:id="rId18"/>
    <p:sldId id="299" r:id="rId19"/>
    <p:sldId id="300" r:id="rId20"/>
    <p:sldId id="264" r:id="rId21"/>
    <p:sldId id="301" r:id="rId22"/>
    <p:sldId id="265" r:id="rId23"/>
    <p:sldId id="266" r:id="rId24"/>
    <p:sldId id="303" r:id="rId25"/>
    <p:sldId id="267" r:id="rId26"/>
    <p:sldId id="273" r:id="rId27"/>
    <p:sldId id="268" r:id="rId28"/>
    <p:sldId id="269" r:id="rId29"/>
    <p:sldId id="270" r:id="rId30"/>
    <p:sldId id="304" r:id="rId31"/>
    <p:sldId id="272" r:id="rId32"/>
    <p:sldId id="275" r:id="rId33"/>
    <p:sldId id="276" r:id="rId34"/>
    <p:sldId id="277" r:id="rId35"/>
    <p:sldId id="278" r:id="rId36"/>
    <p:sldId id="279" r:id="rId37"/>
    <p:sldId id="305" r:id="rId38"/>
    <p:sldId id="280" r:id="rId39"/>
    <p:sldId id="292" r:id="rId40"/>
    <p:sldId id="307" r:id="rId41"/>
    <p:sldId id="30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0FD13-1D7C-4378-8CD5-21FAD9347A88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CA791-8327-4D2D-9A3F-A0A483FA88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67681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72F01-6714-4A31-8C22-8E0F1B091B56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704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CA791-8327-4D2D-9A3F-A0A483FA886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1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0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930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310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8"/>
            <a:ext cx="5800725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3408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073205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03724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40625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xmlns="" id="{09F7A6A2-DA56-4DBC-9B9E-4360FFB93F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947097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83756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65668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7813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35180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20191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08761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926" y="6479931"/>
            <a:ext cx="7519403" cy="376990"/>
          </a:xfrm>
        </p:spPr>
        <p:txBody>
          <a:bodyPr lIns="144000" tIns="72000" rIns="144000" bIns="72000" anchor="b">
            <a:noAutofit/>
          </a:bodyPr>
          <a:lstStyle>
            <a:lvl1pPr marL="0" indent="0">
              <a:spcBef>
                <a:spcPts val="0"/>
              </a:spcBef>
              <a:buNone/>
              <a:defRPr sz="1000" baseline="0"/>
            </a:lvl1pPr>
          </a:lstStyle>
          <a:p>
            <a:pPr lvl="0"/>
            <a:endParaRPr lang="en-GB" dirty="0"/>
          </a:p>
          <a:p>
            <a:pPr lvl="0"/>
            <a:r>
              <a:rPr lang="en-GB" dirty="0"/>
              <a:t>References to go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657FAC6-2395-4983-BCEC-E661BAE01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9314" y="1340768"/>
            <a:ext cx="8506800" cy="4622400"/>
          </a:xfrm>
        </p:spPr>
        <p:txBody>
          <a:bodyPr>
            <a:normAutofit/>
          </a:bodyPr>
          <a:lstStyle>
            <a:lvl1pPr>
              <a:buClr>
                <a:schemeClr val="tx2"/>
              </a:buClr>
              <a:defRPr sz="2000"/>
            </a:lvl1pPr>
            <a:lvl2pPr>
              <a:buClr>
                <a:schemeClr val="tx2"/>
              </a:buClr>
              <a:defRPr sz="1800"/>
            </a:lvl2pPr>
            <a:lvl3pPr marL="1143000" indent="-228600">
              <a:buClr>
                <a:schemeClr val="tx2"/>
              </a:buClr>
              <a:buFont typeface="Arial" panose="020B0604020202020204" pitchFamily="34" charset="0"/>
              <a:buChar char="•"/>
              <a:defRPr sz="1600"/>
            </a:lvl3pPr>
            <a:lvl4pPr>
              <a:buClr>
                <a:schemeClr val="tx2"/>
              </a:buClr>
              <a:defRPr sz="1400"/>
            </a:lvl4pPr>
            <a:lvl5pPr>
              <a:buClr>
                <a:schemeClr val="tx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59126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83CCB706-44F2-4A5E-B3BE-140F35F897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92757" y="3666226"/>
            <a:ext cx="4557713" cy="320040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041651"/>
            <a:ext cx="38862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9144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0718" y="1620838"/>
            <a:ext cx="916067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0718" y="3662363"/>
            <a:ext cx="916067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9144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0718" y="1620838"/>
            <a:ext cx="916067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" name="Rectangle 55">
            <a:extLst>
              <a:ext uri="{FF2B5EF4-FFF2-40B4-BE49-F238E27FC236}">
                <a16:creationId xmlns=""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457200" y="1600200"/>
            <a:ext cx="8448676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0718" y="3662363"/>
            <a:ext cx="9160674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7" name="Picture 4">
            <a:extLst>
              <a:ext uri="{FF2B5EF4-FFF2-40B4-BE49-F238E27FC236}">
                <a16:creationId xmlns="" xmlns:a16="http://schemas.microsoft.com/office/drawing/2014/main" id="{43FAD239-D662-4B4E-8770-A5911E26D9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6461367" y="365081"/>
            <a:ext cx="2370535" cy="81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215105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19" y="238128"/>
            <a:ext cx="8154333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507" y="1513047"/>
            <a:ext cx="8158147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2117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5764" y="330201"/>
            <a:ext cx="8433112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9144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2726F51A-8110-4C42-AABD-5C85D760AE16}"/>
              </a:ext>
            </a:extLst>
          </p:cNvPr>
          <p:cNvCxnSpPr/>
          <p:nvPr userDrawn="1"/>
        </p:nvCxnSpPr>
        <p:spPr>
          <a:xfrm>
            <a:off x="1" y="6589713"/>
            <a:ext cx="9144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8">
            <a:extLst>
              <a:ext uri="{FF2B5EF4-FFF2-40B4-BE49-F238E27FC236}">
                <a16:creationId xmlns="" xmlns:a16="http://schemas.microsoft.com/office/drawing/2014/main" id="{A3C74ABD-22DC-4512-BB9D-4EDDEF3A9A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9122" y="5357813"/>
            <a:ext cx="2832497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6542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20" y="238128"/>
            <a:ext cx="815433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1365" y="1510730"/>
            <a:ext cx="3981959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9475" y="1510730"/>
            <a:ext cx="3922178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738954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689475" y="1510730"/>
            <a:ext cx="3922178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319" y="238128"/>
            <a:ext cx="8154333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451365" y="1510730"/>
            <a:ext cx="3981959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341241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20" y="238128"/>
            <a:ext cx="8355791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45514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050941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385763" y="4856675"/>
            <a:ext cx="8462963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chemeClr val="accent3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863" y="239716"/>
            <a:ext cx="8433012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57319" y="1895478"/>
            <a:ext cx="8154333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17">
            <a:extLst>
              <a:ext uri="{FF2B5EF4-FFF2-40B4-BE49-F238E27FC236}">
                <a16:creationId xmlns="" xmlns:a16="http://schemas.microsoft.com/office/drawing/2014/main" id="{5E719239-4789-4513-97F6-C5AAC2B7BD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98419" y="3414242"/>
            <a:ext cx="27432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C4B364F-76F3-46FC-9B42-31DB5B948825}"/>
              </a:ext>
            </a:extLst>
          </p:cNvPr>
          <p:cNvCxnSpPr/>
          <p:nvPr userDrawn="1"/>
        </p:nvCxnSpPr>
        <p:spPr bwMode="auto">
          <a:xfrm>
            <a:off x="-16673" y="4605619"/>
            <a:ext cx="9160673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5" name="Picture 4">
            <a:extLst>
              <a:ext uri="{FF2B5EF4-FFF2-40B4-BE49-F238E27FC236}">
                <a16:creationId xmlns="" xmlns:a16="http://schemas.microsoft.com/office/drawing/2014/main" id="{DCF97225-67B2-4AE3-BACE-C9A3A6B219A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11479" y="6261246"/>
            <a:ext cx="2764631" cy="26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41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21572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65DCC5-4D88-4DC1-9076-825CF836E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397BA01-F722-4ADD-8A33-3D28727607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Arial" panose="020B0604020202020204" pitchFamily="34" charset="0"/>
              <a:buChar char="–"/>
              <a:defRPr/>
            </a:lvl2pPr>
            <a:lvl3pPr marL="1143000" indent="-228600">
              <a:buFont typeface="Arial" panose="020B0604020202020204" pitchFamily="34" charset="0"/>
              <a:buChar char="–"/>
              <a:defRPr/>
            </a:lvl3pPr>
            <a:lvl4pPr marL="1600200" indent="-228600">
              <a:buFont typeface="Arial" panose="020B0604020202020204" pitchFamily="34" charset="0"/>
              <a:buChar char="–"/>
              <a:defRPr/>
            </a:lvl4pPr>
            <a:lvl5pPr marL="2057400" indent="-228600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BBB43E-2948-43C5-AEEA-62BE6CC14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algn="r">
              <a:defRPr/>
            </a:pPr>
            <a:fld id="{678D78B9-0FCA-402F-BF10-B3533EF5EF52}" type="slidenum">
              <a:rPr lang="en-GB" sz="1200" smtClean="0">
                <a:solidFill>
                  <a:srgbClr val="A5A5A5"/>
                </a:solidFill>
                <a:latin typeface="Calibri" panose="020F0502020204030204"/>
              </a:rPr>
              <a:pPr algn="r">
                <a:defRPr/>
              </a:pPr>
              <a:t>‹#›</a:t>
            </a:fld>
            <a:endParaRPr lang="en-GB" sz="1200" dirty="0">
              <a:solidFill>
                <a:srgbClr val="A5A5A5"/>
              </a:solidFill>
              <a:latin typeface="Calibri" panose="020F0502020204030204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59D4090A-D0B9-42DC-9461-8E0E43051D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237" y="6227067"/>
            <a:ext cx="7577463" cy="438354"/>
          </a:xfrm>
        </p:spPr>
        <p:txBody>
          <a:bodyPr anchor="b">
            <a:normAutofit/>
          </a:bodyPr>
          <a:lstStyle>
            <a:lvl1pPr marL="0" indent="0">
              <a:buNone/>
              <a:defRPr sz="9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Reference text runs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947219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0973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2402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7921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33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63705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F864DC-F832-49BC-BC99-E4C975A6A00D}" type="slidenum">
              <a:rPr lang="en-US" smtClean="0">
                <a:solidFill>
                  <a:srgbClr val="637052"/>
                </a:solidFill>
              </a:rPr>
              <a:pPr/>
              <a:t>‹#›</a:t>
            </a:fld>
            <a:endParaRPr lang="en-US">
              <a:solidFill>
                <a:srgbClr val="637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151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4948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3"/>
            <a:ext cx="7584948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C3B2-8909-4A20-9D50-BCE5AA807B6D}" type="datetimeFigureOut">
              <a:rPr lang="en-US" smtClean="0"/>
              <a:pPr/>
              <a:t>7/30/2021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64DC-F832-49BC-BC99-E4C975A6A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484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5734"/>
            <a:ext cx="75438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433C3B2-8909-4A20-9D50-BCE5AA807B6D}" type="datetimeFigureOut">
              <a:rPr lang="en-US" smtClean="0">
                <a:cs typeface="Arial" panose="020B0604020202020204" pitchFamily="34" charset="0"/>
              </a:rPr>
              <a:pPr/>
              <a:t>7/30/2021</a:t>
            </a:fld>
            <a:endParaRPr lang="en-US"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8F864DC-F832-49BC-BC99-E4C975A6A00D}" type="slidenum">
              <a:rPr lang="en-US" smtClean="0">
                <a:cs typeface="Arial" panose="020B0604020202020204" pitchFamily="34" charset="0"/>
              </a:rPr>
              <a:pPr/>
              <a:t>‹#›</a:t>
            </a:fld>
            <a:endParaRPr lang="en-US">
              <a:cs typeface="Arial" panose="020B0604020202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7169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=""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319" y="238125"/>
            <a:ext cx="8154333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=""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0173" y="1517650"/>
            <a:ext cx="8161479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2"/>
            <a:ext cx="9144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2"/>
            <a:ext cx="9144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rgbClr val="FFFFFF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DA6020DE-CD89-41EA-9F44-47CAFB54DEDC}"/>
              </a:ext>
            </a:extLst>
          </p:cNvPr>
          <p:cNvCxnSpPr/>
          <p:nvPr userDrawn="1"/>
        </p:nvCxnSpPr>
        <p:spPr>
          <a:xfrm>
            <a:off x="1" y="6745288"/>
            <a:ext cx="9144000" cy="0"/>
          </a:xfrm>
          <a:prstGeom prst="line">
            <a:avLst/>
          </a:prstGeom>
          <a:ln w="19050">
            <a:solidFill>
              <a:srgbClr val="F47D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027342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977" y="1981200"/>
            <a:ext cx="6111623" cy="1908731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Liver 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Disorders in Inflammatory Bowel Disease</a:t>
            </a:r>
            <a:endParaRPr lang="en-US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A Banoo Thin" panose="020B0800040000020004" pitchFamily="34" charset="-78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7591" y="5291052"/>
            <a:ext cx="4693536" cy="860366"/>
          </a:xfrm>
        </p:spPr>
        <p:txBody>
          <a:bodyPr>
            <a:normAutofit/>
          </a:bodyPr>
          <a:lstStyle/>
          <a:p>
            <a:pPr algn="ctr"/>
            <a:r>
              <a:rPr lang="en-US" sz="2000" b="1" i="1" dirty="0">
                <a:solidFill>
                  <a:schemeClr val="bg1"/>
                </a:solidFill>
                <a:latin typeface="Calibri" panose="020F0502020204030204" pitchFamily="34" charset="0"/>
              </a:rPr>
              <a:t>Dr. </a:t>
            </a:r>
            <a:r>
              <a:rPr lang="en-US" sz="2000" b="1" i="1" dirty="0" err="1">
                <a:solidFill>
                  <a:schemeClr val="bg1"/>
                </a:solidFill>
                <a:latin typeface="Calibri" panose="020F0502020204030204" pitchFamily="34" charset="0"/>
              </a:rPr>
              <a:t>Behzad</a:t>
            </a:r>
            <a:r>
              <a:rPr lang="en-US" sz="2000" b="1" i="1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lang="en-US" sz="2000" b="1" i="1" dirty="0" err="1">
                <a:solidFill>
                  <a:schemeClr val="bg1"/>
                </a:solidFill>
                <a:latin typeface="Calibri" panose="020F0502020204030204" pitchFamily="34" charset="0"/>
              </a:rPr>
              <a:t>Hatami</a:t>
            </a:r>
            <a:endParaRPr lang="en-US" sz="2000" b="1" i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en-US" altLang="en-US" sz="1800" i="1" dirty="0">
                <a:cs typeface="Calibri" panose="020F0502020204030204" pitchFamily="34" charset="0"/>
              </a:rPr>
              <a:t>Division of Gastroenterology and </a:t>
            </a:r>
            <a:r>
              <a:rPr lang="en-US" altLang="en-US" sz="1800" i="1" dirty="0" err="1">
                <a:cs typeface="Calibri" panose="020F0502020204030204" pitchFamily="34" charset="0"/>
              </a:rPr>
              <a:t>Hepatology</a:t>
            </a:r>
            <a:r>
              <a:rPr lang="en-US" altLang="en-US" sz="1800" i="1" dirty="0">
                <a:cs typeface="Calibri" panose="020F0502020204030204" pitchFamily="34" charset="0"/>
              </a:rPr>
              <a:t/>
            </a:r>
            <a:br>
              <a:rPr lang="en-US" altLang="en-US" sz="1800" i="1" dirty="0">
                <a:cs typeface="Calibri" panose="020F0502020204030204" pitchFamily="34" charset="0"/>
              </a:rPr>
            </a:br>
            <a:r>
              <a:rPr lang="en-US" altLang="en-US" sz="1800" i="1" dirty="0" err="1" smtClean="0">
                <a:cs typeface="Calibri" panose="020F0502020204030204" pitchFamily="34" charset="0"/>
              </a:rPr>
              <a:t>Shahid</a:t>
            </a:r>
            <a:r>
              <a:rPr lang="en-US" altLang="en-US" sz="1800" i="1" dirty="0" smtClean="0">
                <a:cs typeface="Calibri" panose="020F0502020204030204" pitchFamily="34" charset="0"/>
              </a:rPr>
              <a:t> </a:t>
            </a:r>
            <a:r>
              <a:rPr lang="en-US" altLang="en-US" sz="1800" i="1" dirty="0" err="1" smtClean="0">
                <a:cs typeface="Calibri" panose="020F0502020204030204" pitchFamily="34" charset="0"/>
              </a:rPr>
              <a:t>Beheshti</a:t>
            </a:r>
            <a:r>
              <a:rPr lang="en-US" altLang="en-US" sz="1800" i="1" dirty="0" smtClean="0">
                <a:cs typeface="Calibri" panose="020F0502020204030204" pitchFamily="34" charset="0"/>
              </a:rPr>
              <a:t> </a:t>
            </a:r>
            <a:r>
              <a:rPr lang="en-US" sz="1800" i="1" dirty="0" smtClean="0">
                <a:cs typeface="Calibri" panose="020F0502020204030204" pitchFamily="34" charset="0"/>
              </a:rPr>
              <a:t>University </a:t>
            </a:r>
            <a:r>
              <a:rPr lang="en-US" sz="1800" i="1" dirty="0">
                <a:cs typeface="Calibri" panose="020F0502020204030204" pitchFamily="34" charset="0"/>
              </a:rPr>
              <a:t>of </a:t>
            </a:r>
            <a:r>
              <a:rPr lang="en-US" sz="1800" i="1" dirty="0" smtClean="0">
                <a:cs typeface="Calibri" panose="020F0502020204030204" pitchFamily="34" charset="0"/>
              </a:rPr>
              <a:t>Medical Sciences</a:t>
            </a:r>
            <a:endParaRPr lang="en-US" sz="1800" i="1" dirty="0">
              <a:cs typeface="Calibri" panose="020F0502020204030204" pitchFamily="34" charset="0"/>
            </a:endParaRPr>
          </a:p>
        </p:txBody>
      </p:sp>
      <p:pic>
        <p:nvPicPr>
          <p:cNvPr id="9" name="Picture 2" descr="داده آوران - صفحه نخست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946" y="163486"/>
            <a:ext cx="1066031" cy="15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پژوهشکده بیماری‌های گوارش و کبد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58" y="110547"/>
            <a:ext cx="1137380" cy="161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059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Small-duct PSC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0" y="1752600"/>
            <a:ext cx="7543800" cy="4023360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A form of </a:t>
            </a:r>
            <a:r>
              <a:rPr lang="en-US" sz="2400" dirty="0">
                <a:solidFill>
                  <a:schemeClr val="tx1"/>
                </a:solidFill>
              </a:rPr>
              <a:t>liver disease that is seen in patients with </a:t>
            </a:r>
            <a:r>
              <a:rPr lang="en-US" sz="2400" dirty="0" smtClean="0">
                <a:solidFill>
                  <a:schemeClr val="tx1"/>
                </a:solidFill>
              </a:rPr>
              <a:t>IBD.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Previously </a:t>
            </a:r>
            <a:r>
              <a:rPr lang="en-US" sz="2400" dirty="0">
                <a:solidFill>
                  <a:schemeClr val="tx1"/>
                </a:solidFill>
              </a:rPr>
              <a:t>termed as </a:t>
            </a:r>
            <a:r>
              <a:rPr lang="en-US" sz="2400" dirty="0" err="1">
                <a:solidFill>
                  <a:schemeClr val="tx1"/>
                </a:solidFill>
              </a:rPr>
              <a:t>pericholangitis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The </a:t>
            </a:r>
            <a:r>
              <a:rPr lang="en-US" sz="2400" dirty="0">
                <a:solidFill>
                  <a:schemeClr val="tx1"/>
                </a:solidFill>
              </a:rPr>
              <a:t>presence </a:t>
            </a:r>
            <a:r>
              <a:rPr lang="en-US" sz="2400" dirty="0" smtClean="0">
                <a:solidFill>
                  <a:schemeClr val="tx1"/>
                </a:solidFill>
              </a:rPr>
              <a:t>of IBD </a:t>
            </a:r>
            <a:r>
              <a:rPr lang="en-US" sz="2400" dirty="0">
                <a:solidFill>
                  <a:schemeClr val="tx1"/>
                </a:solidFill>
              </a:rPr>
              <a:t>has been specified by some authors as a </a:t>
            </a:r>
            <a:r>
              <a:rPr lang="en-US" sz="2400" dirty="0" smtClean="0">
                <a:solidFill>
                  <a:schemeClr val="tx1"/>
                </a:solidFill>
              </a:rPr>
              <a:t>prerequisite for </a:t>
            </a:r>
            <a:r>
              <a:rPr lang="en-US" sz="2400" dirty="0">
                <a:solidFill>
                  <a:schemeClr val="tx1"/>
                </a:solidFill>
              </a:rPr>
              <a:t>the diagnosis of small-duct </a:t>
            </a:r>
            <a:r>
              <a:rPr lang="en-US" sz="2400" dirty="0" smtClean="0">
                <a:solidFill>
                  <a:schemeClr val="tx1"/>
                </a:solidFill>
              </a:rPr>
              <a:t>PSC.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They typically present </a:t>
            </a:r>
            <a:r>
              <a:rPr lang="en-US" sz="2400" dirty="0">
                <a:solidFill>
                  <a:schemeClr val="tx1"/>
                </a:solidFill>
              </a:rPr>
              <a:t>with features consistent with PSC </a:t>
            </a:r>
            <a:r>
              <a:rPr lang="en-US" sz="2400" dirty="0" smtClean="0">
                <a:solidFill>
                  <a:schemeClr val="tx1"/>
                </a:solidFill>
              </a:rPr>
              <a:t>but have </a:t>
            </a:r>
            <a:r>
              <a:rPr lang="en-US" sz="2400" dirty="0">
                <a:solidFill>
                  <a:schemeClr val="tx1"/>
                </a:solidFill>
              </a:rPr>
              <a:t>a </a:t>
            </a:r>
            <a:r>
              <a:rPr lang="en-US" sz="2400" dirty="0" smtClean="0">
                <a:solidFill>
                  <a:schemeClr val="tx1"/>
                </a:solidFill>
              </a:rPr>
              <a:t>normal </a:t>
            </a:r>
            <a:r>
              <a:rPr lang="en-US" sz="2400" dirty="0" err="1" smtClean="0">
                <a:solidFill>
                  <a:schemeClr val="tx1"/>
                </a:solidFill>
              </a:rPr>
              <a:t>cholangiogram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diagnosis of small duct PSC is best achieved with the aid of a </a:t>
            </a:r>
            <a:r>
              <a:rPr lang="en-US" sz="2400" dirty="0">
                <a:solidFill>
                  <a:srgbClr val="FF0000"/>
                </a:solidFill>
              </a:rPr>
              <a:t>liver biopsy</a:t>
            </a:r>
            <a:r>
              <a:rPr lang="en-US" sz="2400" dirty="0">
                <a:solidFill>
                  <a:schemeClr val="tx1"/>
                </a:solidFill>
              </a:rPr>
              <a:t>, as these patients characteristically have a normal </a:t>
            </a:r>
            <a:r>
              <a:rPr lang="en-US" sz="2400" dirty="0" err="1">
                <a:solidFill>
                  <a:schemeClr val="tx1"/>
                </a:solidFill>
              </a:rPr>
              <a:t>cholangiographic</a:t>
            </a:r>
            <a:r>
              <a:rPr lang="en-US" sz="2400" dirty="0">
                <a:solidFill>
                  <a:schemeClr val="tx1"/>
                </a:solidFill>
              </a:rPr>
              <a:t> examination despite the </a:t>
            </a:r>
            <a:r>
              <a:rPr lang="en-US" sz="2400" dirty="0" err="1">
                <a:solidFill>
                  <a:schemeClr val="tx1"/>
                </a:solidFill>
              </a:rPr>
              <a:t>cholestatic</a:t>
            </a:r>
            <a:r>
              <a:rPr lang="en-US" sz="2400" dirty="0">
                <a:solidFill>
                  <a:schemeClr val="tx1"/>
                </a:solidFill>
              </a:rPr>
              <a:t> clinical picture.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3645" y="110836"/>
            <a:ext cx="2580637" cy="158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181600"/>
            <a:ext cx="2551082" cy="163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9766" y="5181600"/>
            <a:ext cx="2313879" cy="1635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037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Small-duct PSC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80</a:t>
            </a:r>
            <a:r>
              <a:rPr lang="en-US" sz="2400" dirty="0">
                <a:solidFill>
                  <a:schemeClr val="tx1"/>
                </a:solidFill>
              </a:rPr>
              <a:t>% </a:t>
            </a:r>
            <a:r>
              <a:rPr lang="en-US" sz="2400" dirty="0" smtClean="0">
                <a:solidFill>
                  <a:schemeClr val="tx1"/>
                </a:solidFill>
              </a:rPr>
              <a:t>of patients </a:t>
            </a:r>
            <a:r>
              <a:rPr lang="en-US" sz="2400" dirty="0">
                <a:solidFill>
                  <a:schemeClr val="tx1"/>
                </a:solidFill>
              </a:rPr>
              <a:t>with small-duct PSC had IBD diagnosed at </a:t>
            </a:r>
            <a:r>
              <a:rPr lang="en-US" sz="2400" dirty="0" smtClean="0">
                <a:solidFill>
                  <a:schemeClr val="tx1"/>
                </a:solidFill>
              </a:rPr>
              <a:t>follow up or </a:t>
            </a:r>
            <a:r>
              <a:rPr lang="en-US" sz="2400" dirty="0">
                <a:solidFill>
                  <a:schemeClr val="tx1"/>
                </a:solidFill>
              </a:rPr>
              <a:t>at the time of the diagnosis of liver disease. 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78</a:t>
            </a:r>
            <a:r>
              <a:rPr lang="en-US" sz="2400" dirty="0">
                <a:solidFill>
                  <a:schemeClr val="tx1"/>
                </a:solidFill>
              </a:rPr>
              <a:t>% of </a:t>
            </a:r>
            <a:r>
              <a:rPr lang="en-US" sz="2400" dirty="0" smtClean="0">
                <a:solidFill>
                  <a:schemeClr val="tx1"/>
                </a:solidFill>
              </a:rPr>
              <a:t>these patients </a:t>
            </a:r>
            <a:r>
              <a:rPr lang="en-US" sz="2400" dirty="0">
                <a:solidFill>
                  <a:schemeClr val="tx1"/>
                </a:solidFill>
              </a:rPr>
              <a:t>had Ulcerative colitis (UC) while 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>
              <a:buClr>
                <a:srgbClr val="FF0000"/>
              </a:buClr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  21</a:t>
            </a:r>
            <a:r>
              <a:rPr lang="en-US" sz="2400" dirty="0">
                <a:solidFill>
                  <a:schemeClr val="tx1"/>
                </a:solidFill>
              </a:rPr>
              <a:t>% had </a:t>
            </a:r>
            <a:r>
              <a:rPr lang="en-US" sz="2400" dirty="0" err="1" smtClean="0">
                <a:solidFill>
                  <a:schemeClr val="tx1"/>
                </a:solidFill>
              </a:rPr>
              <a:t>Crohn’s</a:t>
            </a:r>
            <a:r>
              <a:rPr lang="en-US" sz="2400" dirty="0" smtClean="0">
                <a:solidFill>
                  <a:schemeClr val="tx1"/>
                </a:solidFill>
              </a:rPr>
              <a:t> Colitis.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Progression </a:t>
            </a:r>
            <a:r>
              <a:rPr lang="en-US" sz="2400" dirty="0">
                <a:solidFill>
                  <a:schemeClr val="tx1"/>
                </a:solidFill>
              </a:rPr>
              <a:t>of small duct PSC to PSC can </a:t>
            </a:r>
            <a:r>
              <a:rPr lang="en-US" sz="2400" dirty="0" smtClean="0">
                <a:solidFill>
                  <a:schemeClr val="tx1"/>
                </a:solidFill>
              </a:rPr>
              <a:t>occur in </a:t>
            </a:r>
            <a:r>
              <a:rPr lang="en-US" sz="2400" dirty="0">
                <a:solidFill>
                  <a:schemeClr val="tx1"/>
                </a:solidFill>
              </a:rPr>
              <a:t>up to 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>
              <a:buClr>
                <a:srgbClr val="FF0000"/>
              </a:buClr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 12- 23</a:t>
            </a:r>
            <a:r>
              <a:rPr lang="en-US" sz="2400" dirty="0">
                <a:solidFill>
                  <a:schemeClr val="tx1"/>
                </a:solidFill>
              </a:rPr>
              <a:t>% of </a:t>
            </a:r>
            <a:r>
              <a:rPr lang="en-US" sz="2400" dirty="0" smtClean="0">
                <a:solidFill>
                  <a:schemeClr val="tx1"/>
                </a:solidFill>
              </a:rPr>
              <a:t>patients.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No reports of </a:t>
            </a:r>
            <a:r>
              <a:rPr lang="en-US" sz="2400" dirty="0" err="1">
                <a:solidFill>
                  <a:schemeClr val="tx1"/>
                </a:solidFill>
              </a:rPr>
              <a:t>cholangiocarcinoma</a:t>
            </a:r>
            <a:r>
              <a:rPr lang="en-US" sz="2400" dirty="0">
                <a:solidFill>
                  <a:schemeClr val="tx1"/>
                </a:solidFill>
              </a:rPr>
              <a:t> in this group of patients unless </a:t>
            </a:r>
            <a:r>
              <a:rPr lang="en-US" sz="2400" dirty="0" smtClean="0">
                <a:solidFill>
                  <a:schemeClr val="tx1"/>
                </a:solidFill>
              </a:rPr>
              <a:t>in the </a:t>
            </a:r>
            <a:r>
              <a:rPr lang="en-US" sz="2400" dirty="0">
                <a:solidFill>
                  <a:schemeClr val="tx1"/>
                </a:solidFill>
              </a:rPr>
              <a:t>setting of disease progression to PSC (large duct</a:t>
            </a:r>
            <a:r>
              <a:rPr lang="en-US" sz="2400" dirty="0" smtClean="0">
                <a:solidFill>
                  <a:schemeClr val="tx1"/>
                </a:solidFill>
              </a:rPr>
              <a:t>).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4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000000"/>
                </a:solidFill>
                <a:latin typeface="Gotham Medium"/>
              </a:rPr>
              <a:t/>
            </a:r>
            <a:br>
              <a:rPr lang="en-US" sz="4400" dirty="0">
                <a:solidFill>
                  <a:srgbClr val="000000"/>
                </a:solidFill>
                <a:latin typeface="Gotham Medium"/>
              </a:rPr>
            </a:br>
            <a:r>
              <a:rPr lang="en-US" sz="3200" b="1" dirty="0">
                <a:solidFill>
                  <a:srgbClr val="FF0000"/>
                </a:solidFill>
              </a:rPr>
              <a:t>Autoimmune Hepatitis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2600"/>
            <a:ext cx="7543800" cy="3659294"/>
          </a:xfrm>
        </p:spPr>
        <p:txBody>
          <a:bodyPr/>
          <a:lstStyle/>
          <a:p>
            <a:pPr marL="0" indent="0" algn="just">
              <a:buClr>
                <a:srgbClr val="FF0000"/>
              </a:buClr>
              <a:buNone/>
            </a:pPr>
            <a:r>
              <a:rPr lang="en-US" dirty="0" smtClean="0">
                <a:latin typeface="Gotham Book"/>
              </a:rPr>
              <a:t> 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The </a:t>
            </a:r>
            <a:r>
              <a:rPr lang="en-US" sz="2400" dirty="0">
                <a:solidFill>
                  <a:schemeClr val="tx1"/>
                </a:solidFill>
              </a:rPr>
              <a:t>prevalence in patients with IBD is low. 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Reported </a:t>
            </a:r>
            <a:r>
              <a:rPr lang="en-US" sz="2400" dirty="0">
                <a:solidFill>
                  <a:schemeClr val="tx1"/>
                </a:solidFill>
              </a:rPr>
              <a:t>mainly in children with UC reaching up to 0.77%. 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In </a:t>
            </a:r>
            <a:r>
              <a:rPr lang="en-US" sz="2400" dirty="0">
                <a:solidFill>
                  <a:schemeClr val="tx1"/>
                </a:solidFill>
              </a:rPr>
              <a:t>patients with PSC, the prevalence is higher, where the overlap of AIH was observed in 10% of </a:t>
            </a:r>
            <a:r>
              <a:rPr lang="en-US" sz="2400" dirty="0" smtClean="0">
                <a:solidFill>
                  <a:schemeClr val="tx1"/>
                </a:solidFill>
              </a:rPr>
              <a:t>cases.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The </a:t>
            </a:r>
            <a:r>
              <a:rPr lang="en-US" sz="2400" dirty="0">
                <a:solidFill>
                  <a:schemeClr val="tx1"/>
                </a:solidFill>
              </a:rPr>
              <a:t>response to the treatment of AIH is not affected by the presence of IBD.</a:t>
            </a:r>
          </a:p>
        </p:txBody>
      </p:sp>
    </p:spTree>
    <p:extLst>
      <p:ext uri="{BB962C8B-B14F-4D97-AF65-F5344CB8AC3E}">
        <p14:creationId xmlns:p14="http://schemas.microsoft.com/office/powerpoint/2010/main" xmlns="" val="381477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Primary </a:t>
            </a:r>
            <a:r>
              <a:rPr lang="en-US" sz="3600" b="1" dirty="0" err="1">
                <a:solidFill>
                  <a:srgbClr val="FF0000"/>
                </a:solidFill>
              </a:rPr>
              <a:t>Sclerosing</a:t>
            </a:r>
            <a:r>
              <a:rPr lang="en-US" sz="3600" b="1" dirty="0">
                <a:solidFill>
                  <a:srgbClr val="FF0000"/>
                </a:solidFill>
              </a:rPr>
              <a:t> Cholangitis/Autoimmune</a:t>
            </a:r>
            <a:br>
              <a:rPr lang="en-US" sz="3600" b="1" dirty="0">
                <a:solidFill>
                  <a:srgbClr val="FF0000"/>
                </a:solidFill>
              </a:rPr>
            </a:br>
            <a:r>
              <a:rPr lang="en-US" sz="3600" b="1" dirty="0">
                <a:solidFill>
                  <a:srgbClr val="FF0000"/>
                </a:solidFill>
              </a:rPr>
              <a:t>Hepatitis (PSC/AIH) Overlap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05000"/>
            <a:ext cx="7772400" cy="4478866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well </a:t>
            </a:r>
            <a:r>
              <a:rPr lang="en-US" sz="2400" dirty="0">
                <a:solidFill>
                  <a:schemeClr val="tx1"/>
                </a:solidFill>
              </a:rPr>
              <a:t>described in patients with </a:t>
            </a:r>
            <a:r>
              <a:rPr lang="en-US" sz="2400" dirty="0" smtClean="0">
                <a:solidFill>
                  <a:schemeClr val="tx1"/>
                </a:solidFill>
              </a:rPr>
              <a:t>IBD especially UC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There is published data that shows patients with </a:t>
            </a:r>
            <a:r>
              <a:rPr lang="en-US" sz="2400" dirty="0">
                <a:solidFill>
                  <a:schemeClr val="tx1"/>
                </a:solidFill>
              </a:rPr>
              <a:t>IBD and AIH who subsequently go on to </a:t>
            </a:r>
            <a:r>
              <a:rPr lang="en-US" sz="2400" dirty="0" smtClean="0">
                <a:solidFill>
                  <a:schemeClr val="tx1"/>
                </a:solidFill>
              </a:rPr>
              <a:t>develop PSC.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significance of this relationship </a:t>
            </a:r>
            <a:r>
              <a:rPr lang="en-US" sz="2400" dirty="0" smtClean="0">
                <a:solidFill>
                  <a:schemeClr val="tx1"/>
                </a:solidFill>
              </a:rPr>
              <a:t>with IBD </a:t>
            </a:r>
            <a:r>
              <a:rPr lang="en-US" sz="2400" dirty="0">
                <a:solidFill>
                  <a:schemeClr val="tx1"/>
                </a:solidFill>
              </a:rPr>
              <a:t>is still </a:t>
            </a:r>
            <a:r>
              <a:rPr lang="en-US" sz="2400" dirty="0" smtClean="0">
                <a:solidFill>
                  <a:schemeClr val="tx1"/>
                </a:solidFill>
              </a:rPr>
              <a:t>unclear.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onset of disease can </a:t>
            </a:r>
            <a:r>
              <a:rPr lang="en-US" sz="2400" dirty="0" smtClean="0">
                <a:solidFill>
                  <a:schemeClr val="tx1"/>
                </a:solidFill>
              </a:rPr>
              <a:t>occur at </a:t>
            </a:r>
            <a:r>
              <a:rPr lang="en-US" sz="2400" dirty="0">
                <a:solidFill>
                  <a:schemeClr val="tx1"/>
                </a:solidFill>
              </a:rPr>
              <a:t>anytime before or after the diagnosis of IBD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Patients with </a:t>
            </a:r>
            <a:r>
              <a:rPr lang="en-US" sz="2400" dirty="0">
                <a:solidFill>
                  <a:schemeClr val="tx1"/>
                </a:solidFill>
              </a:rPr>
              <a:t>PSC/AIH </a:t>
            </a:r>
            <a:r>
              <a:rPr lang="en-US" sz="2400" dirty="0" smtClean="0">
                <a:solidFill>
                  <a:schemeClr val="tx1"/>
                </a:solidFill>
              </a:rPr>
              <a:t> benefit </a:t>
            </a:r>
            <a:r>
              <a:rPr lang="en-US" sz="2400" dirty="0">
                <a:solidFill>
                  <a:schemeClr val="tx1"/>
                </a:solidFill>
              </a:rPr>
              <a:t>from </a:t>
            </a:r>
            <a:r>
              <a:rPr lang="en-US" sz="2400" dirty="0" smtClean="0">
                <a:solidFill>
                  <a:schemeClr val="tx1"/>
                </a:solidFill>
              </a:rPr>
              <a:t>treatment with </a:t>
            </a:r>
            <a:r>
              <a:rPr lang="en-US" sz="2400" dirty="0">
                <a:solidFill>
                  <a:schemeClr val="tx1"/>
                </a:solidFill>
              </a:rPr>
              <a:t>immunosuppressive </a:t>
            </a:r>
            <a:r>
              <a:rPr lang="en-US" sz="2400" dirty="0" smtClean="0">
                <a:solidFill>
                  <a:schemeClr val="tx1"/>
                </a:solidFill>
              </a:rPr>
              <a:t>medications.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Better prognosis </a:t>
            </a:r>
            <a:r>
              <a:rPr lang="en-US" sz="2400" dirty="0">
                <a:solidFill>
                  <a:schemeClr val="tx1"/>
                </a:solidFill>
              </a:rPr>
              <a:t>as compared to patients with isolated </a:t>
            </a:r>
            <a:r>
              <a:rPr lang="en-US" sz="2400" dirty="0" smtClean="0">
                <a:solidFill>
                  <a:schemeClr val="tx1"/>
                </a:solidFill>
              </a:rPr>
              <a:t>PSC.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20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IgG4-associated </a:t>
            </a:r>
            <a:r>
              <a:rPr lang="en-US" sz="3200" b="1" dirty="0" err="1">
                <a:solidFill>
                  <a:srgbClr val="FF0000"/>
                </a:solidFill>
              </a:rPr>
              <a:t>cholangiopathy</a:t>
            </a:r>
            <a:r>
              <a:rPr lang="en-US" sz="3200" b="1" dirty="0">
                <a:solidFill>
                  <a:srgbClr val="FF0000"/>
                </a:solidFill>
              </a:rPr>
              <a:t> (IAC)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981200"/>
            <a:ext cx="7543800" cy="3887894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Pro-Regular"/>
              </a:rPr>
              <a:t>  </a:t>
            </a:r>
            <a:r>
              <a:rPr lang="en-US" sz="2400" dirty="0" smtClean="0"/>
              <a:t>IAC </a:t>
            </a:r>
            <a:r>
              <a:rPr lang="en-US" sz="2400" dirty="0"/>
              <a:t>has </a:t>
            </a:r>
            <a:r>
              <a:rPr lang="en-US" sz="2400" dirty="0" smtClean="0"/>
              <a:t>been described </a:t>
            </a:r>
            <a:r>
              <a:rPr lang="en-US" sz="2400" dirty="0"/>
              <a:t>in patients with </a:t>
            </a:r>
            <a:r>
              <a:rPr lang="en-US" sz="2400" dirty="0" smtClean="0"/>
              <a:t>UC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  IgG4-related systemic disease causing </a:t>
            </a:r>
            <a:r>
              <a:rPr lang="en-US" sz="2400" dirty="0"/>
              <a:t>biliary </a:t>
            </a:r>
            <a:r>
              <a:rPr lang="en-US" sz="2400" dirty="0" smtClean="0"/>
              <a:t>destruction similar </a:t>
            </a:r>
            <a:r>
              <a:rPr lang="en-US" sz="2400" dirty="0"/>
              <a:t>to PSC </a:t>
            </a:r>
            <a:endParaRPr lang="en-US" sz="2400" dirty="0" smtClean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  Although </a:t>
            </a:r>
            <a:r>
              <a:rPr lang="en-US" sz="2400" dirty="0"/>
              <a:t>9% to 36% </a:t>
            </a:r>
            <a:r>
              <a:rPr lang="en-US" sz="2400" dirty="0" smtClean="0"/>
              <a:t>of patients </a:t>
            </a:r>
            <a:r>
              <a:rPr lang="en-US" sz="2400" dirty="0"/>
              <a:t>with PSC may have </a:t>
            </a:r>
            <a:r>
              <a:rPr lang="en-US" sz="2400" dirty="0" smtClean="0"/>
              <a:t>elevated IgG4</a:t>
            </a:r>
            <a:r>
              <a:rPr lang="en-US" sz="2400" dirty="0"/>
              <a:t>; these levels are lower than </a:t>
            </a:r>
            <a:r>
              <a:rPr lang="en-US" sz="2400" dirty="0" smtClean="0"/>
              <a:t>in patients </a:t>
            </a:r>
            <a:r>
              <a:rPr lang="en-US" sz="2400" dirty="0"/>
              <a:t>with </a:t>
            </a:r>
            <a:r>
              <a:rPr lang="en-US" sz="2400" dirty="0" smtClean="0"/>
              <a:t>IAC.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/>
              <a:t>  The </a:t>
            </a:r>
            <a:r>
              <a:rPr lang="en-US" sz="2400" dirty="0"/>
              <a:t>tissue diagnosis of </a:t>
            </a:r>
            <a:r>
              <a:rPr lang="en-US" sz="2400" dirty="0" smtClean="0"/>
              <a:t>IgG4-plasma cell </a:t>
            </a:r>
            <a:r>
              <a:rPr lang="en-US" sz="2400" dirty="0"/>
              <a:t>infiltration in the bile duct has greater diagnostic </a:t>
            </a:r>
            <a:r>
              <a:rPr lang="en-US" sz="2400" dirty="0" smtClean="0"/>
              <a:t>utility.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94698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Primary biliary cholangitis (PBC)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81200"/>
            <a:ext cx="7543800" cy="402336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Several case reports of PBC in UC have been published.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The prevalence of PBC in UC patients have been reported to occur only by chance.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IBD patients with PBC: 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  Generally </a:t>
            </a:r>
            <a:r>
              <a:rPr lang="en-US" sz="2400" dirty="0">
                <a:solidFill>
                  <a:schemeClr val="tx1"/>
                </a:solidFill>
              </a:rPr>
              <a:t>young 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  Male </a:t>
            </a:r>
            <a:r>
              <a:rPr lang="en-US" sz="2400" dirty="0">
                <a:solidFill>
                  <a:schemeClr val="tx1"/>
                </a:solidFill>
              </a:rPr>
              <a:t>preponderance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The </a:t>
            </a:r>
            <a:r>
              <a:rPr lang="en-US" sz="2400" dirty="0">
                <a:solidFill>
                  <a:schemeClr val="tx1"/>
                </a:solidFill>
              </a:rPr>
              <a:t>UC </a:t>
            </a:r>
            <a:r>
              <a:rPr lang="en-US" sz="2400" dirty="0" smtClean="0">
                <a:solidFill>
                  <a:schemeClr val="tx1"/>
                </a:solidFill>
              </a:rPr>
              <a:t>is </a:t>
            </a:r>
            <a:r>
              <a:rPr lang="en-US" sz="2400" dirty="0">
                <a:solidFill>
                  <a:schemeClr val="tx1"/>
                </a:solidFill>
              </a:rPr>
              <a:t>mild with limited colitis</a:t>
            </a:r>
          </a:p>
        </p:txBody>
      </p:sp>
    </p:spTree>
    <p:extLst>
      <p:ext uri="{BB962C8B-B14F-4D97-AF65-F5344CB8AC3E}">
        <p14:creationId xmlns:p14="http://schemas.microsoft.com/office/powerpoint/2010/main" xmlns="" val="91454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DILI </a:t>
            </a:r>
            <a:r>
              <a:rPr lang="en-US" sz="3200" b="1" dirty="0" err="1" smtClean="0">
                <a:solidFill>
                  <a:srgbClr val="FF0000"/>
                </a:solidFill>
              </a:rPr>
              <a:t>in</a:t>
            </a:r>
            <a:r>
              <a:rPr lang="en-US" sz="3200" b="1" dirty="0" err="1">
                <a:solidFill>
                  <a:srgbClr val="FF0000"/>
                </a:solidFill>
              </a:rPr>
              <a:t>DILI</a:t>
            </a:r>
            <a:r>
              <a:rPr lang="en-US" sz="3200" b="1" dirty="0">
                <a:solidFill>
                  <a:srgbClr val="FF0000"/>
                </a:solidFill>
              </a:rPr>
              <a:t> in IBD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IBD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58" t="25588" r="49044" b="37206"/>
          <a:stretch/>
        </p:blipFill>
        <p:spPr bwMode="auto">
          <a:xfrm>
            <a:off x="795309" y="990600"/>
            <a:ext cx="760180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06195" y="228600"/>
            <a:ext cx="1765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spc="-50" dirty="0">
                <a:solidFill>
                  <a:srgbClr val="FF0000"/>
                </a:solidFill>
                <a:latin typeface="Calibri Light" panose="020F0302020204030204"/>
              </a:rPr>
              <a:t>DILI in IBD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2048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32000"/>
            <a:ext cx="7924800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79" y="1735229"/>
            <a:ext cx="7943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95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24" t="32294" r="6911" b="25706"/>
          <a:stretch/>
        </p:blipFill>
        <p:spPr bwMode="auto">
          <a:xfrm>
            <a:off x="381000" y="2209800"/>
            <a:ext cx="8316692" cy="2590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23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543800" cy="1450757"/>
          </a:xfrm>
        </p:spPr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Hepatitis B and IBD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Immunosuppressive agents used for the management of IBD can result in the cessation of viral suppression resulting in HBV reactivation.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The AASLD recommends screening of hepatitis B reactivation with </a:t>
            </a:r>
            <a:r>
              <a:rPr lang="en-US" sz="2400" dirty="0" err="1">
                <a:solidFill>
                  <a:srgbClr val="FF0000"/>
                </a:solidFill>
              </a:rPr>
              <a:t>HBsAg</a:t>
            </a:r>
            <a:r>
              <a:rPr lang="en-US" sz="2400" dirty="0">
                <a:solidFill>
                  <a:schemeClr val="tx1"/>
                </a:solidFill>
              </a:rPr>
              <a:t> and </a:t>
            </a:r>
            <a:r>
              <a:rPr lang="en-US" sz="2400" dirty="0" smtClean="0">
                <a:solidFill>
                  <a:srgbClr val="FF0000"/>
                </a:solidFill>
              </a:rPr>
              <a:t>anti-</a:t>
            </a:r>
            <a:r>
              <a:rPr lang="en-US" sz="2400" dirty="0" err="1" smtClean="0">
                <a:solidFill>
                  <a:srgbClr val="FF0000"/>
                </a:solidFill>
              </a:rPr>
              <a:t>HBc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91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78" t="39176" r="8566" b="21647"/>
          <a:stretch/>
        </p:blipFill>
        <p:spPr bwMode="auto">
          <a:xfrm>
            <a:off x="381000" y="2209800"/>
            <a:ext cx="8235778" cy="275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9160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543800" cy="108499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HBV reactivation </a:t>
            </a:r>
            <a:r>
              <a:rPr lang="en-US" sz="3200" dirty="0">
                <a:solidFill>
                  <a:srgbClr val="FF0000"/>
                </a:solidFill>
              </a:rPr>
              <a:t>associated </a:t>
            </a:r>
            <a:r>
              <a:rPr lang="en-US" sz="3200" dirty="0" smtClean="0">
                <a:solidFill>
                  <a:srgbClr val="FF0000"/>
                </a:solidFill>
              </a:rPr>
              <a:t>with </a:t>
            </a:r>
            <a:r>
              <a:rPr lang="en-US" sz="3200" dirty="0" err="1" smtClean="0">
                <a:solidFill>
                  <a:srgbClr val="FF0000"/>
                </a:solidFill>
              </a:rPr>
              <a:t>imunosuppressive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>
                <a:solidFill>
                  <a:srgbClr val="FF0000"/>
                </a:solidFill>
              </a:rPr>
              <a:t>therapy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8114442"/>
              </p:ext>
            </p:extLst>
          </p:nvPr>
        </p:nvGraphicFramePr>
        <p:xfrm>
          <a:off x="822325" y="1846263"/>
          <a:ext cx="754380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/>
                <a:gridCol w="2514600"/>
                <a:gridCol w="2514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Risk of Reactivation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HBsAg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- Positive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HBsAg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 -Negative  and  anti-</a:t>
                      </a:r>
                      <a:r>
                        <a:rPr lang="en-US" dirty="0" err="1" smtClean="0">
                          <a:solidFill>
                            <a:srgbClr val="FFFF00"/>
                          </a:solidFill>
                        </a:rPr>
                        <a:t>HBc</a:t>
                      </a:r>
                      <a:r>
                        <a:rPr lang="en-US" dirty="0" smtClean="0">
                          <a:solidFill>
                            <a:srgbClr val="FFFF00"/>
                          </a:solidFill>
                        </a:rPr>
                        <a:t>-Positive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High</a:t>
                      </a:r>
                      <a:r>
                        <a:rPr lang="en-US" dirty="0" smtClean="0"/>
                        <a:t> (11-20%)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High-dose  GCs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Moderate</a:t>
                      </a:r>
                      <a:r>
                        <a:rPr lang="en-US" dirty="0" smtClean="0"/>
                        <a:t> ( 1-10%)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Anti-TNF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Low</a:t>
                      </a:r>
                      <a:r>
                        <a:rPr lang="en-US" dirty="0" smtClean="0"/>
                        <a:t> (&lt; 1%)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MTX ,  AZA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High-dose  GCs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Very low </a:t>
                      </a:r>
                      <a:r>
                        <a:rPr lang="en-US" dirty="0" smtClean="0"/>
                        <a:t>( rare)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Anti-TNF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MTX ,  AZA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38200" y="5855732"/>
            <a:ext cx="5033942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" lvl="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29DD1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dirty="0"/>
              <a:t>High-dose  </a:t>
            </a:r>
            <a:r>
              <a:rPr lang="en-US" dirty="0" smtClean="0"/>
              <a:t>GCs : &gt;= </a:t>
            </a:r>
            <a:r>
              <a:rPr lang="en-US" dirty="0"/>
              <a:t>20 </a:t>
            </a:r>
            <a:r>
              <a:rPr lang="en-US" dirty="0" smtClean="0"/>
              <a:t>mg Prednisone,  &gt;= 4 weeks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0564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Hepatitis C and IBD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543800" cy="4478866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600" dirty="0" smtClean="0">
                <a:solidFill>
                  <a:schemeClr val="tx1"/>
                </a:solidFill>
              </a:rPr>
              <a:t>Corticosteroids </a:t>
            </a:r>
            <a:r>
              <a:rPr lang="en-US" sz="2600" dirty="0">
                <a:solidFill>
                  <a:schemeClr val="tx1"/>
                </a:solidFill>
              </a:rPr>
              <a:t>are </a:t>
            </a:r>
            <a:r>
              <a:rPr lang="en-US" sz="2600" dirty="0" smtClean="0">
                <a:solidFill>
                  <a:schemeClr val="tx1"/>
                </a:solidFill>
              </a:rPr>
              <a:t>considered to </a:t>
            </a:r>
            <a:r>
              <a:rPr lang="en-US" sz="2600" dirty="0">
                <a:solidFill>
                  <a:schemeClr val="tx1"/>
                </a:solidFill>
              </a:rPr>
              <a:t>flare hepatitis C viral replication especially after a liver </a:t>
            </a:r>
            <a:r>
              <a:rPr lang="en-US" sz="2600" dirty="0" smtClean="0">
                <a:solidFill>
                  <a:schemeClr val="tx1"/>
                </a:solidFill>
              </a:rPr>
              <a:t>transplant but </a:t>
            </a:r>
            <a:r>
              <a:rPr lang="en-US" sz="2600" dirty="0">
                <a:solidFill>
                  <a:schemeClr val="tx1"/>
                </a:solidFill>
              </a:rPr>
              <a:t>no prospective studies exists</a:t>
            </a:r>
            <a:r>
              <a:rPr lang="en-US" sz="2600" dirty="0" smtClean="0">
                <a:solidFill>
                  <a:schemeClr val="tx1"/>
                </a:solidFill>
              </a:rPr>
              <a:t>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Immunosuppressive </a:t>
            </a:r>
            <a:r>
              <a:rPr lang="en-US" sz="2600" dirty="0">
                <a:solidFill>
                  <a:schemeClr val="tx1"/>
                </a:solidFill>
              </a:rPr>
              <a:t>agents used in IBD </a:t>
            </a:r>
            <a:r>
              <a:rPr lang="en-US" sz="2600" dirty="0">
                <a:solidFill>
                  <a:srgbClr val="FF0000"/>
                </a:solidFill>
              </a:rPr>
              <a:t>do not result </a:t>
            </a:r>
            <a:r>
              <a:rPr lang="en-US" sz="2600" dirty="0" smtClean="0">
                <a:solidFill>
                  <a:srgbClr val="FF0000"/>
                </a:solidFill>
              </a:rPr>
              <a:t>in HCV </a:t>
            </a:r>
            <a:r>
              <a:rPr lang="en-US" sz="2600" dirty="0">
                <a:solidFill>
                  <a:srgbClr val="FF0000"/>
                </a:solidFill>
              </a:rPr>
              <a:t>reactivation</a:t>
            </a:r>
            <a:r>
              <a:rPr lang="en-US" sz="2600" dirty="0" smtClean="0">
                <a:solidFill>
                  <a:srgbClr val="FF0000"/>
                </a:solidFill>
              </a:rPr>
              <a:t>.</a:t>
            </a:r>
            <a:r>
              <a:rPr lang="en-US" sz="2600" dirty="0">
                <a:solidFill>
                  <a:srgbClr val="FF0000"/>
                </a:solidFill>
              </a:rPr>
              <a:t> </a:t>
            </a:r>
            <a:endParaRPr lang="en-US" sz="2600" dirty="0" smtClean="0">
              <a:solidFill>
                <a:srgbClr val="FF0000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Several </a:t>
            </a:r>
            <a:r>
              <a:rPr lang="en-US" sz="2600" dirty="0">
                <a:solidFill>
                  <a:schemeClr val="tx1"/>
                </a:solidFill>
              </a:rPr>
              <a:t>case </a:t>
            </a:r>
            <a:r>
              <a:rPr lang="en-US" sz="2600" dirty="0" smtClean="0">
                <a:solidFill>
                  <a:schemeClr val="tx1"/>
                </a:solidFill>
              </a:rPr>
              <a:t>reports of </a:t>
            </a:r>
            <a:r>
              <a:rPr lang="en-US" sz="2600" dirty="0">
                <a:solidFill>
                  <a:schemeClr val="tx1"/>
                </a:solidFill>
              </a:rPr>
              <a:t>use of interferon in patients with IBD and hepatitis C </a:t>
            </a:r>
            <a:r>
              <a:rPr lang="en-US" sz="2600" dirty="0" smtClean="0">
                <a:solidFill>
                  <a:schemeClr val="tx1"/>
                </a:solidFill>
              </a:rPr>
              <a:t>concluded interferon </a:t>
            </a:r>
            <a:r>
              <a:rPr lang="en-US" sz="2600" dirty="0">
                <a:solidFill>
                  <a:schemeClr val="tx1"/>
                </a:solidFill>
              </a:rPr>
              <a:t>not to adversely affect the IBD </a:t>
            </a:r>
            <a:r>
              <a:rPr lang="en-US" sz="2600" dirty="0" smtClean="0">
                <a:solidFill>
                  <a:schemeClr val="tx1"/>
                </a:solidFill>
              </a:rPr>
              <a:t>course.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</a:t>
            </a:r>
            <a:r>
              <a:rPr lang="en-US" sz="2600" b="1" dirty="0" smtClean="0">
                <a:solidFill>
                  <a:schemeClr val="tx1"/>
                </a:solidFill>
              </a:rPr>
              <a:t>Anti-TNF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agents are </a:t>
            </a:r>
            <a:r>
              <a:rPr lang="en-US" sz="2600" b="1" dirty="0">
                <a:solidFill>
                  <a:srgbClr val="00B050"/>
                </a:solidFill>
              </a:rPr>
              <a:t>safe</a:t>
            </a:r>
            <a:r>
              <a:rPr lang="en-US" sz="2600" dirty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to use </a:t>
            </a:r>
            <a:r>
              <a:rPr lang="en-US" sz="2600" dirty="0">
                <a:solidFill>
                  <a:schemeClr val="tx1"/>
                </a:solidFill>
              </a:rPr>
              <a:t>in IBD patients with hepatitis C </a:t>
            </a:r>
            <a:r>
              <a:rPr lang="en-US" sz="2600" dirty="0" smtClean="0">
                <a:solidFill>
                  <a:schemeClr val="tx1"/>
                </a:solidFill>
              </a:rPr>
              <a:t>infection.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Anti-</a:t>
            </a:r>
            <a:r>
              <a:rPr lang="en-US" sz="2600" dirty="0" err="1" smtClean="0">
                <a:solidFill>
                  <a:schemeClr val="tx1"/>
                </a:solidFill>
              </a:rPr>
              <a:t>virals</a:t>
            </a:r>
            <a:r>
              <a:rPr lang="en-US" sz="2600" dirty="0" smtClean="0">
                <a:solidFill>
                  <a:schemeClr val="tx1"/>
                </a:solidFill>
              </a:rPr>
              <a:t> for </a:t>
            </a:r>
            <a:r>
              <a:rPr lang="en-US" sz="2600" dirty="0">
                <a:solidFill>
                  <a:schemeClr val="tx1"/>
                </a:solidFill>
              </a:rPr>
              <a:t>hepatitis C does not have any adverse outcome on the IBD course.</a:t>
            </a:r>
          </a:p>
        </p:txBody>
      </p:sp>
    </p:spTree>
    <p:extLst>
      <p:ext uri="{BB962C8B-B14F-4D97-AF65-F5344CB8AC3E}">
        <p14:creationId xmlns:p14="http://schemas.microsoft.com/office/powerpoint/2010/main" xmlns="" val="311521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Granulomatous hepatitis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057400"/>
            <a:ext cx="7543800" cy="34290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Rare </a:t>
            </a:r>
            <a:r>
              <a:rPr lang="en-US" sz="2400" dirty="0">
                <a:solidFill>
                  <a:schemeClr val="tx1"/>
                </a:solidFill>
              </a:rPr>
              <a:t>complication </a:t>
            </a:r>
            <a:r>
              <a:rPr lang="en-US" sz="2400" dirty="0" smtClean="0">
                <a:solidFill>
                  <a:schemeClr val="tx1"/>
                </a:solidFill>
              </a:rPr>
              <a:t>of IBD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Prevalence </a:t>
            </a:r>
            <a:r>
              <a:rPr lang="en-US" sz="2400" dirty="0">
                <a:solidFill>
                  <a:schemeClr val="tx1"/>
                </a:solidFill>
              </a:rPr>
              <a:t>of less than 1</a:t>
            </a:r>
            <a:r>
              <a:rPr lang="en-US" sz="2400" dirty="0" smtClean="0">
                <a:solidFill>
                  <a:schemeClr val="tx1"/>
                </a:solidFill>
              </a:rPr>
              <a:t>% 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More </a:t>
            </a:r>
            <a:r>
              <a:rPr lang="en-US" sz="2400" dirty="0">
                <a:solidFill>
                  <a:schemeClr val="tx1"/>
                </a:solidFill>
              </a:rPr>
              <a:t>frequent </a:t>
            </a:r>
            <a:r>
              <a:rPr lang="en-US" sz="2400" dirty="0" smtClean="0">
                <a:solidFill>
                  <a:schemeClr val="tx1"/>
                </a:solidFill>
              </a:rPr>
              <a:t>with </a:t>
            </a:r>
            <a:r>
              <a:rPr lang="en-US" sz="2400" dirty="0" err="1" smtClean="0">
                <a:solidFill>
                  <a:schemeClr val="tx1"/>
                </a:solidFill>
              </a:rPr>
              <a:t>Crohn</a:t>
            </a:r>
            <a:r>
              <a:rPr lang="en-US" sz="2400" dirty="0" smtClean="0">
                <a:solidFill>
                  <a:schemeClr val="tx1"/>
                </a:solidFill>
              </a:rPr>
              <a:t> disease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Benign </a:t>
            </a:r>
            <a:r>
              <a:rPr lang="en-US" sz="2400" dirty="0">
                <a:solidFill>
                  <a:schemeClr val="tx1"/>
                </a:solidFill>
              </a:rPr>
              <a:t>and not </a:t>
            </a:r>
            <a:r>
              <a:rPr lang="en-US" sz="2400" dirty="0" smtClean="0">
                <a:solidFill>
                  <a:schemeClr val="tx1"/>
                </a:solidFill>
              </a:rPr>
              <a:t>progressive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Mostly asymptomatic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 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3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Granulomatous hepatitis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main laboratory abnormality is  an elevated alkaline phosphatase. Some have a mild degree of </a:t>
            </a:r>
            <a:r>
              <a:rPr lang="en-US" sz="2400" dirty="0" err="1" smtClean="0">
                <a:solidFill>
                  <a:schemeClr val="tx1"/>
                </a:solidFill>
              </a:rPr>
              <a:t>transaminitis</a:t>
            </a:r>
            <a:r>
              <a:rPr lang="en-US" sz="2400" dirty="0" smtClean="0">
                <a:solidFill>
                  <a:schemeClr val="tx1"/>
                </a:solidFill>
              </a:rPr>
              <a:t> while </a:t>
            </a:r>
            <a:r>
              <a:rPr lang="en-US" sz="2400" dirty="0" err="1" smtClean="0">
                <a:solidFill>
                  <a:schemeClr val="tx1"/>
                </a:solidFill>
              </a:rPr>
              <a:t>hyperbilirubinemia</a:t>
            </a:r>
            <a:r>
              <a:rPr lang="en-US" sz="2400" dirty="0" smtClean="0">
                <a:solidFill>
                  <a:schemeClr val="tx1"/>
                </a:solidFill>
              </a:rPr>
              <a:t> is rare. </a:t>
            </a:r>
            <a:endParaRPr lang="en-US" sz="2400" dirty="0">
              <a:solidFill>
                <a:schemeClr val="tx1"/>
              </a:solidFill>
            </a:endParaRP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Secondary to treatment with sulfasalazine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Ultrasound and CT scan is usually normal while lesions &gt; 5 mm are identified on an MRI.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A complete workup for any hepatic granuloma depends on the positive history and exam findings while a liver biopsy for its diagnosis is not indicated.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59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Granulomatous hepatitis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559040" cy="402336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When a biopsy is performed (for other indications)  </a:t>
            </a:r>
            <a:r>
              <a:rPr lang="en-US" sz="2400" dirty="0" smtClean="0">
                <a:solidFill>
                  <a:srgbClr val="FF0000"/>
                </a:solidFill>
              </a:rPr>
              <a:t>&gt;&gt;&gt;&gt;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non-</a:t>
            </a:r>
            <a:r>
              <a:rPr lang="en-US" sz="2400" dirty="0" err="1">
                <a:solidFill>
                  <a:schemeClr val="tx1"/>
                </a:solidFill>
              </a:rPr>
              <a:t>caseating</a:t>
            </a:r>
            <a:r>
              <a:rPr lang="en-US" sz="2400" dirty="0">
                <a:solidFill>
                  <a:schemeClr val="tx1"/>
                </a:solidFill>
              </a:rPr>
              <a:t> granuloma with </a:t>
            </a:r>
            <a:r>
              <a:rPr lang="en-US" sz="2400" dirty="0" err="1">
                <a:solidFill>
                  <a:schemeClr val="tx1"/>
                </a:solidFill>
              </a:rPr>
              <a:t>epithelioid</a:t>
            </a:r>
            <a:r>
              <a:rPr lang="en-US" sz="2400" dirty="0">
                <a:solidFill>
                  <a:schemeClr val="tx1"/>
                </a:solidFill>
              </a:rPr>
              <a:t> cells, giant cells and </a:t>
            </a:r>
            <a:r>
              <a:rPr lang="en-US" sz="2400" dirty="0" smtClean="0">
                <a:solidFill>
                  <a:schemeClr val="tx1"/>
                </a:solidFill>
              </a:rPr>
              <a:t>lymphocytes 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The presence of </a:t>
            </a:r>
            <a:r>
              <a:rPr lang="en-US" sz="2400" dirty="0">
                <a:solidFill>
                  <a:srgbClr val="FF0000"/>
                </a:solidFill>
              </a:rPr>
              <a:t>non-calcified granulomas </a:t>
            </a:r>
            <a:r>
              <a:rPr lang="en-US" sz="2400" dirty="0" err="1">
                <a:solidFill>
                  <a:schemeClr val="tx1"/>
                </a:solidFill>
              </a:rPr>
              <a:t>characterises</a:t>
            </a:r>
            <a:r>
              <a:rPr lang="en-US" sz="2400" dirty="0">
                <a:solidFill>
                  <a:schemeClr val="tx1"/>
                </a:solidFill>
              </a:rPr>
              <a:t> it, which are located both in the portal space and the lobules.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Granulomatous hepatitis secondary to IBD rarely requires treatment (which includes corticosteroids </a:t>
            </a:r>
            <a:r>
              <a:rPr lang="en-US" sz="2400" dirty="0" smtClean="0">
                <a:solidFill>
                  <a:schemeClr val="tx1"/>
                </a:solidFill>
              </a:rPr>
              <a:t>and immunosuppressive </a:t>
            </a:r>
            <a:r>
              <a:rPr lang="en-US" sz="2400" dirty="0">
                <a:solidFill>
                  <a:schemeClr val="tx1"/>
                </a:solidFill>
              </a:rPr>
              <a:t>drugs</a:t>
            </a:r>
            <a:r>
              <a:rPr lang="en-US" sz="2400" dirty="0" smtClean="0">
                <a:solidFill>
                  <a:schemeClr val="tx1"/>
                </a:solidFill>
              </a:rPr>
              <a:t>).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0690" y="152400"/>
            <a:ext cx="351091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780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09599"/>
            <a:ext cx="7543800" cy="990601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Medications associated with 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granulomatous </a:t>
            </a:r>
            <a:r>
              <a:rPr lang="en-US" sz="2800" dirty="0">
                <a:solidFill>
                  <a:srgbClr val="FF0000"/>
                </a:solidFill>
              </a:rPr>
              <a:t>liver lesions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38" t="28909" r="49405" b="54477"/>
          <a:stretch/>
        </p:blipFill>
        <p:spPr bwMode="auto">
          <a:xfrm>
            <a:off x="1066799" y="2514600"/>
            <a:ext cx="7107441" cy="182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0090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Secondary Amyloidosis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924800" cy="4114800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Secondary </a:t>
            </a:r>
            <a:r>
              <a:rPr lang="en-US" sz="2400" dirty="0">
                <a:solidFill>
                  <a:schemeClr val="tx1"/>
                </a:solidFill>
              </a:rPr>
              <a:t>or reactive amyloidosis in IBD is associated </a:t>
            </a:r>
            <a:r>
              <a:rPr lang="en-US" sz="2400" dirty="0" smtClean="0">
                <a:solidFill>
                  <a:schemeClr val="tx1"/>
                </a:solidFill>
              </a:rPr>
              <a:t>with chronic </a:t>
            </a:r>
            <a:r>
              <a:rPr lang="en-US" sz="2400" dirty="0">
                <a:solidFill>
                  <a:schemeClr val="tx1"/>
                </a:solidFill>
              </a:rPr>
              <a:t>inflammation of the gut leading to </a:t>
            </a:r>
            <a:r>
              <a:rPr lang="en-US" sz="2400" dirty="0" smtClean="0">
                <a:solidFill>
                  <a:schemeClr val="tx1"/>
                </a:solidFill>
              </a:rPr>
              <a:t>extracellular(vasculature and </a:t>
            </a:r>
            <a:r>
              <a:rPr lang="en-US" sz="2400" dirty="0">
                <a:solidFill>
                  <a:schemeClr val="tx1"/>
                </a:solidFill>
              </a:rPr>
              <a:t>sinusoids) amyloid deposition in the </a:t>
            </a:r>
            <a:r>
              <a:rPr lang="en-US" sz="2400" dirty="0" smtClean="0">
                <a:solidFill>
                  <a:schemeClr val="tx1"/>
                </a:solidFill>
              </a:rPr>
              <a:t>liver.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prevalence </a:t>
            </a:r>
            <a:r>
              <a:rPr lang="en-US" sz="2400" dirty="0" smtClean="0">
                <a:solidFill>
                  <a:schemeClr val="tx1"/>
                </a:solidFill>
              </a:rPr>
              <a:t>of amyloidosis </a:t>
            </a:r>
            <a:r>
              <a:rPr lang="en-US" sz="2400" dirty="0">
                <a:solidFill>
                  <a:schemeClr val="tx1"/>
                </a:solidFill>
              </a:rPr>
              <a:t>in IBD has been estimated to be around </a:t>
            </a:r>
            <a:r>
              <a:rPr lang="en-US" sz="2400" dirty="0" smtClean="0">
                <a:solidFill>
                  <a:schemeClr val="tx1"/>
                </a:solidFill>
              </a:rPr>
              <a:t>3%.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incidence </a:t>
            </a:r>
            <a:r>
              <a:rPr lang="en-US" sz="2400" dirty="0">
                <a:solidFill>
                  <a:schemeClr val="tx1"/>
                </a:solidFill>
              </a:rPr>
              <a:t>is higher in male individuals with colonic </a:t>
            </a:r>
            <a:r>
              <a:rPr lang="en-US" sz="2400" dirty="0" smtClean="0">
                <a:solidFill>
                  <a:schemeClr val="tx1"/>
                </a:solidFill>
              </a:rPr>
              <a:t>involvement and </a:t>
            </a:r>
            <a:r>
              <a:rPr lang="en-US" sz="2400" dirty="0">
                <a:solidFill>
                  <a:schemeClr val="tx1"/>
                </a:solidFill>
              </a:rPr>
              <a:t>more common in </a:t>
            </a:r>
            <a:r>
              <a:rPr lang="en-US" sz="2400" dirty="0" err="1">
                <a:solidFill>
                  <a:schemeClr val="tx1"/>
                </a:solidFill>
              </a:rPr>
              <a:t>Crohn’s</a:t>
            </a:r>
            <a:r>
              <a:rPr lang="en-US" sz="2400" dirty="0">
                <a:solidFill>
                  <a:schemeClr val="tx1"/>
                </a:solidFill>
              </a:rPr>
              <a:t> disease when compared to </a:t>
            </a:r>
            <a:r>
              <a:rPr lang="en-US" sz="2400" dirty="0" smtClean="0">
                <a:solidFill>
                  <a:schemeClr val="tx1"/>
                </a:solidFill>
              </a:rPr>
              <a:t>Ulcerative Colitis (CD:  0.90%, UC: 0.07%)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Present </a:t>
            </a:r>
            <a:r>
              <a:rPr lang="en-US" sz="2400" dirty="0">
                <a:solidFill>
                  <a:schemeClr val="tx1"/>
                </a:solidFill>
              </a:rPr>
              <a:t>with asymptomatic </a:t>
            </a:r>
            <a:r>
              <a:rPr lang="en-US" sz="2400" dirty="0" smtClean="0">
                <a:solidFill>
                  <a:schemeClr val="tx1"/>
                </a:solidFill>
              </a:rPr>
              <a:t>hepatomegaly</a:t>
            </a:r>
          </a:p>
          <a:p>
            <a:pPr marL="0" indent="0">
              <a:buClr>
                <a:srgbClr val="FF0000"/>
              </a:buClr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36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Secondary Amyloidosis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981200"/>
            <a:ext cx="7543800" cy="3887894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Pro-Regular"/>
              </a:rPr>
              <a:t>  </a:t>
            </a:r>
            <a:r>
              <a:rPr lang="en-US" sz="2400" dirty="0" smtClean="0">
                <a:solidFill>
                  <a:prstClr val="black"/>
                </a:solidFill>
              </a:rPr>
              <a:t>Rarely </a:t>
            </a:r>
            <a:r>
              <a:rPr lang="en-US" sz="2400" dirty="0">
                <a:solidFill>
                  <a:prstClr val="black"/>
                </a:solidFill>
              </a:rPr>
              <a:t>the diagnosis of hepatic amyloidosis precedes that of IBD.</a:t>
            </a:r>
            <a:r>
              <a:rPr lang="en-US" dirty="0" smtClean="0">
                <a:latin typeface="MinionPro-Regular"/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prstClr val="black"/>
                </a:solidFill>
              </a:rPr>
              <a:t>  Suppression </a:t>
            </a:r>
            <a:r>
              <a:rPr lang="en-US" sz="2400" dirty="0">
                <a:solidFill>
                  <a:prstClr val="black"/>
                </a:solidFill>
              </a:rPr>
              <a:t>of gut inflammation in </a:t>
            </a:r>
            <a:r>
              <a:rPr lang="en-US" sz="2400" dirty="0" err="1">
                <a:solidFill>
                  <a:prstClr val="black"/>
                </a:solidFill>
              </a:rPr>
              <a:t>Crohn’s</a:t>
            </a:r>
            <a:r>
              <a:rPr lang="en-US" sz="2400" dirty="0">
                <a:solidFill>
                  <a:prstClr val="black"/>
                </a:solidFill>
              </a:rPr>
              <a:t> disease reduces the oxidative burden thereby reducing precursors of amyloid fibrils and progression of hepatic amyloidosis.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/>
                </a:solidFill>
              </a:rPr>
              <a:t>  Though medical management has limited success; </a:t>
            </a:r>
            <a:r>
              <a:rPr lang="en-US" sz="2400" dirty="0">
                <a:solidFill>
                  <a:srgbClr val="00B0F0"/>
                </a:solidFill>
              </a:rPr>
              <a:t>colchicine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r>
              <a:rPr lang="en-US" sz="2400" dirty="0">
                <a:solidFill>
                  <a:srgbClr val="00B0F0"/>
                </a:solidFill>
              </a:rPr>
              <a:t>budesonide</a:t>
            </a:r>
            <a:r>
              <a:rPr lang="en-US" sz="2400" dirty="0">
                <a:solidFill>
                  <a:prstClr val="black"/>
                </a:solidFill>
              </a:rPr>
              <a:t> and </a:t>
            </a:r>
            <a:r>
              <a:rPr lang="en-US" sz="2400" dirty="0">
                <a:solidFill>
                  <a:srgbClr val="00B0F0"/>
                </a:solidFill>
              </a:rPr>
              <a:t>infliximab</a:t>
            </a:r>
            <a:r>
              <a:rPr lang="en-US" sz="2400" dirty="0">
                <a:solidFill>
                  <a:prstClr val="black"/>
                </a:solidFill>
              </a:rPr>
              <a:t> been tried with varied results.</a:t>
            </a:r>
          </a:p>
        </p:txBody>
      </p:sp>
    </p:spTree>
    <p:extLst>
      <p:ext uri="{BB962C8B-B14F-4D97-AF65-F5344CB8AC3E}">
        <p14:creationId xmlns:p14="http://schemas.microsoft.com/office/powerpoint/2010/main" xmlns="" val="421789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-19594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Cholelithiasis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33600"/>
            <a:ext cx="7635240" cy="35052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800" dirty="0" smtClean="0">
                <a:solidFill>
                  <a:schemeClr val="tx1"/>
                </a:solidFill>
              </a:rPr>
              <a:t>  </a:t>
            </a:r>
            <a:r>
              <a:rPr lang="en-US" sz="3100" dirty="0" smtClean="0">
                <a:solidFill>
                  <a:schemeClr val="tx1"/>
                </a:solidFill>
              </a:rPr>
              <a:t>Relatively </a:t>
            </a:r>
            <a:r>
              <a:rPr lang="en-US" sz="3100" dirty="0">
                <a:solidFill>
                  <a:schemeClr val="tx1"/>
                </a:solidFill>
              </a:rPr>
              <a:t>common in patients with </a:t>
            </a:r>
            <a:r>
              <a:rPr lang="en-US" sz="3100" dirty="0" smtClean="0">
                <a:solidFill>
                  <a:schemeClr val="tx1"/>
                </a:solidFill>
              </a:rPr>
              <a:t>IBD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smtClean="0">
                <a:solidFill>
                  <a:schemeClr val="tx1"/>
                </a:solidFill>
              </a:rPr>
              <a:t> More </a:t>
            </a:r>
            <a:r>
              <a:rPr lang="en-US" sz="3100" dirty="0">
                <a:solidFill>
                  <a:schemeClr val="tx1"/>
                </a:solidFill>
              </a:rPr>
              <a:t>prevalent </a:t>
            </a:r>
            <a:r>
              <a:rPr lang="en-US" sz="3100" dirty="0" smtClean="0">
                <a:solidFill>
                  <a:schemeClr val="tx1"/>
                </a:solidFill>
              </a:rPr>
              <a:t>CD&gt;UC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smtClean="0">
                <a:solidFill>
                  <a:schemeClr val="tx1"/>
                </a:solidFill>
              </a:rPr>
              <a:t> The </a:t>
            </a:r>
            <a:r>
              <a:rPr lang="en-US" sz="3100" dirty="0">
                <a:solidFill>
                  <a:schemeClr val="tx1"/>
                </a:solidFill>
              </a:rPr>
              <a:t>incidence of </a:t>
            </a:r>
            <a:r>
              <a:rPr lang="en-US" sz="3100" dirty="0" err="1">
                <a:solidFill>
                  <a:schemeClr val="tx1"/>
                </a:solidFill>
              </a:rPr>
              <a:t>cholelithiasis</a:t>
            </a:r>
            <a:r>
              <a:rPr lang="en-US" sz="3100" dirty="0">
                <a:solidFill>
                  <a:schemeClr val="tx1"/>
                </a:solidFill>
              </a:rPr>
              <a:t> in CD: between 13% and 34% (twice the risk of </a:t>
            </a:r>
            <a:r>
              <a:rPr lang="en-US" sz="3100" dirty="0" err="1">
                <a:solidFill>
                  <a:schemeClr val="tx1"/>
                </a:solidFill>
              </a:rPr>
              <a:t>cholelithiasis</a:t>
            </a:r>
            <a:r>
              <a:rPr lang="en-US" sz="3100" dirty="0">
                <a:solidFill>
                  <a:schemeClr val="tx1"/>
                </a:solidFill>
              </a:rPr>
              <a:t> as compared to IBD-free controls).</a:t>
            </a:r>
          </a:p>
          <a:p>
            <a:pPr>
              <a:lnSpc>
                <a:spcPct val="1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3100" dirty="0">
                <a:solidFill>
                  <a:schemeClr val="tx1"/>
                </a:solidFill>
              </a:rPr>
              <a:t>  UC (which does not involve the small bowel) is not considered a risk factor for </a:t>
            </a:r>
            <a:r>
              <a:rPr lang="en-US" sz="3100" dirty="0" err="1">
                <a:solidFill>
                  <a:schemeClr val="tx1"/>
                </a:solidFill>
              </a:rPr>
              <a:t>cholelithiasis</a:t>
            </a:r>
            <a:r>
              <a:rPr lang="en-US" sz="3100" dirty="0">
                <a:solidFill>
                  <a:schemeClr val="tx1"/>
                </a:solidFill>
              </a:rPr>
              <a:t>. </a:t>
            </a:r>
          </a:p>
          <a:p>
            <a:pPr marL="0" indent="0">
              <a:lnSpc>
                <a:spcPct val="100000"/>
              </a:lnSpc>
              <a:buClr>
                <a:srgbClr val="FF0000"/>
              </a:buClr>
              <a:buNone/>
            </a:pPr>
            <a:r>
              <a:rPr lang="en-US" sz="3100" dirty="0" smtClean="0">
                <a:solidFill>
                  <a:schemeClr val="tx1"/>
                </a:solidFill>
              </a:rPr>
              <a:t> </a:t>
            </a:r>
            <a:endParaRPr lang="en-US" sz="3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14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>
                <a:solidFill>
                  <a:srgbClr val="FF0000"/>
                </a:solidFill>
              </a:rPr>
              <a:t>Cholelithiasis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prstClr val="black"/>
                </a:solidFill>
              </a:rPr>
              <a:t>  </a:t>
            </a:r>
            <a:r>
              <a:rPr lang="en-US" sz="2400" dirty="0" err="1" smtClean="0">
                <a:solidFill>
                  <a:prstClr val="black"/>
                </a:solidFill>
              </a:rPr>
              <a:t>Ileal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involvement (either resection or inflammation) with decreased bile salt absorption leading to </a:t>
            </a:r>
            <a:r>
              <a:rPr lang="en-US" sz="2400" dirty="0" err="1">
                <a:solidFill>
                  <a:prstClr val="black"/>
                </a:solidFill>
              </a:rPr>
              <a:t>lithogenic</a:t>
            </a:r>
            <a:r>
              <a:rPr lang="en-US" sz="2400" dirty="0">
                <a:solidFill>
                  <a:prstClr val="black"/>
                </a:solidFill>
              </a:rPr>
              <a:t> super saturated bile is considered the main mechanism for the development of </a:t>
            </a:r>
            <a:r>
              <a:rPr lang="en-US" sz="2400" dirty="0" err="1">
                <a:solidFill>
                  <a:prstClr val="black"/>
                </a:solidFill>
              </a:rPr>
              <a:t>cholelithiasis</a:t>
            </a:r>
            <a:r>
              <a:rPr lang="en-US" sz="2400" dirty="0">
                <a:solidFill>
                  <a:prstClr val="black"/>
                </a:solidFill>
              </a:rPr>
              <a:t> in this sub-group patients.</a:t>
            </a:r>
          </a:p>
          <a:p>
            <a:pPr lvl="0">
              <a:lnSpc>
                <a:spcPct val="1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/>
                </a:solidFill>
              </a:rPr>
              <a:t>  Undergoing </a:t>
            </a:r>
            <a:r>
              <a:rPr lang="en-US" sz="2400" dirty="0" err="1">
                <a:solidFill>
                  <a:prstClr val="black"/>
                </a:solidFill>
              </a:rPr>
              <a:t>ileoanal</a:t>
            </a:r>
            <a:r>
              <a:rPr lang="en-US" sz="2400" dirty="0">
                <a:solidFill>
                  <a:prstClr val="black"/>
                </a:solidFill>
              </a:rPr>
              <a:t> anastomosis have been identified to have increased gallstone cholesterol concentration leading to </a:t>
            </a:r>
            <a:r>
              <a:rPr lang="en-US" sz="2400" dirty="0" err="1">
                <a:solidFill>
                  <a:prstClr val="black"/>
                </a:solidFill>
              </a:rPr>
              <a:t>cholelithiasis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pPr lvl="0">
              <a:lnSpc>
                <a:spcPct val="10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/>
                </a:solidFill>
              </a:rPr>
              <a:t>  Patients with CD  have reduced gallbladder motility which may also lead to the development of </a:t>
            </a:r>
            <a:r>
              <a:rPr lang="en-US" sz="2400" dirty="0" err="1">
                <a:solidFill>
                  <a:prstClr val="black"/>
                </a:solidFill>
              </a:rPr>
              <a:t>cholelithiasis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9917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Non-alcoholic Fatty Liver Disease (NAFLD)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21294"/>
          </a:xfrm>
        </p:spPr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The prevalence of </a:t>
            </a:r>
            <a:r>
              <a:rPr lang="en-US" sz="2400" dirty="0">
                <a:solidFill>
                  <a:schemeClr val="tx1"/>
                </a:solidFill>
              </a:rPr>
              <a:t>NAFLD in IBD </a:t>
            </a:r>
            <a:r>
              <a:rPr lang="en-US" sz="2400" dirty="0" smtClean="0">
                <a:solidFill>
                  <a:schemeClr val="tx1"/>
                </a:solidFill>
              </a:rPr>
              <a:t>ranges </a:t>
            </a:r>
            <a:r>
              <a:rPr lang="en-US" sz="2400" dirty="0">
                <a:solidFill>
                  <a:schemeClr val="tx1"/>
                </a:solidFill>
              </a:rPr>
              <a:t>from 6.2% to </a:t>
            </a:r>
            <a:r>
              <a:rPr lang="en-US" sz="2400" dirty="0" smtClean="0">
                <a:solidFill>
                  <a:schemeClr val="tx1"/>
                </a:solidFill>
              </a:rPr>
              <a:t>40%. (6</a:t>
            </a:r>
            <a:r>
              <a:rPr lang="en-US" sz="2400" dirty="0">
                <a:solidFill>
                  <a:schemeClr val="tx1"/>
                </a:solidFill>
              </a:rPr>
              <a:t>% to 67% 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obesity </a:t>
            </a:r>
            <a:r>
              <a:rPr lang="en-US" sz="2400" dirty="0" smtClean="0">
                <a:solidFill>
                  <a:schemeClr val="tx1"/>
                </a:solidFill>
              </a:rPr>
              <a:t>epidemic, coupled </a:t>
            </a:r>
            <a:r>
              <a:rPr lang="en-US" sz="2400" dirty="0">
                <a:solidFill>
                  <a:schemeClr val="tx1"/>
                </a:solidFill>
              </a:rPr>
              <a:t>with effective </a:t>
            </a:r>
            <a:r>
              <a:rPr lang="en-US" sz="2400" dirty="0" smtClean="0">
                <a:solidFill>
                  <a:schemeClr val="tx1"/>
                </a:solidFill>
              </a:rPr>
              <a:t>pharmacotherapy for </a:t>
            </a:r>
            <a:r>
              <a:rPr lang="en-US" sz="2400" dirty="0">
                <a:solidFill>
                  <a:schemeClr val="tx1"/>
                </a:solidFill>
              </a:rPr>
              <a:t>the management of </a:t>
            </a:r>
            <a:r>
              <a:rPr lang="en-US" sz="2400" dirty="0" smtClean="0">
                <a:solidFill>
                  <a:schemeClr val="tx1"/>
                </a:solidFill>
              </a:rPr>
              <a:t>IBD, has </a:t>
            </a:r>
            <a:r>
              <a:rPr lang="en-US" sz="2400" dirty="0">
                <a:solidFill>
                  <a:schemeClr val="tx1"/>
                </a:solidFill>
              </a:rPr>
              <a:t>altered the phenotype of a malnourished, under-weight </a:t>
            </a:r>
            <a:r>
              <a:rPr lang="en-US" sz="2400" dirty="0" smtClean="0">
                <a:solidFill>
                  <a:schemeClr val="tx1"/>
                </a:solidFill>
              </a:rPr>
              <a:t>IBD patient </a:t>
            </a:r>
            <a:r>
              <a:rPr lang="en-US" sz="2400" dirty="0">
                <a:solidFill>
                  <a:schemeClr val="tx1"/>
                </a:solidFill>
              </a:rPr>
              <a:t>to one identified as having </a:t>
            </a:r>
            <a:r>
              <a:rPr lang="en-US" sz="2400" dirty="0" smtClean="0">
                <a:solidFill>
                  <a:schemeClr val="tx1"/>
                </a:solidFill>
              </a:rPr>
              <a:t>NAFLD.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The </a:t>
            </a:r>
            <a:r>
              <a:rPr lang="en-US" sz="2400" dirty="0">
                <a:solidFill>
                  <a:schemeClr val="tx1"/>
                </a:solidFill>
              </a:rPr>
              <a:t>etiology of NAFLD in IBD is poorly </a:t>
            </a:r>
            <a:r>
              <a:rPr lang="en-US" sz="2400" dirty="0" smtClean="0">
                <a:solidFill>
                  <a:schemeClr val="tx1"/>
                </a:solidFill>
              </a:rPr>
              <a:t>understood.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Multi-factorial: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Age, gender, alcohol use, presence of metabolic syndrome (insulin resistance), IBD disease activity, duration of disease, gut </a:t>
            </a:r>
            <a:r>
              <a:rPr lang="en-US" sz="2400" dirty="0" err="1" smtClean="0">
                <a:solidFill>
                  <a:schemeClr val="tx1"/>
                </a:solidFill>
              </a:rPr>
              <a:t>dysbiosis</a:t>
            </a:r>
            <a:r>
              <a:rPr lang="en-US" sz="2400" dirty="0" smtClean="0">
                <a:solidFill>
                  <a:schemeClr val="tx1"/>
                </a:solidFill>
              </a:rPr>
              <a:t>, history of IBD related surgical intervention, medications used (corticosteroids, anti-TNF agents) and parenteral nutrition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89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7543800" cy="990601"/>
          </a:xfrm>
        </p:spPr>
        <p:txBody>
          <a:bodyPr>
            <a:normAutofit fontScale="90000"/>
          </a:bodyPr>
          <a:lstStyle/>
          <a:p>
            <a:pPr marL="91440" lvl="0" indent="-9144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</a:pP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3200" dirty="0" err="1" smtClean="0">
                <a:solidFill>
                  <a:srgbClr val="FF0000"/>
                </a:solidFill>
              </a:rPr>
              <a:t>Cholelithiasis</a:t>
            </a: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  <a:t>Risk factors:</a:t>
            </a:r>
            <a:br>
              <a:rPr lang="en-US" sz="2400" b="1" spc="0" dirty="0" smtClean="0">
                <a:solidFill>
                  <a:srgbClr val="FF0000"/>
                </a:solidFill>
                <a:latin typeface="Calibri" panose="020F0502020204030204"/>
              </a:rPr>
            </a:br>
            <a: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  <a:t/>
            </a:r>
            <a:br>
              <a:rPr lang="en-US" sz="2400" b="1" spc="0" dirty="0">
                <a:solidFill>
                  <a:srgbClr val="FF0000"/>
                </a:solidFill>
                <a:latin typeface="Calibri" panose="020F0502020204030204"/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2600"/>
            <a:ext cx="7543800" cy="4267200"/>
          </a:xfrm>
        </p:spPr>
        <p:txBody>
          <a:bodyPr>
            <a:noAutofit/>
          </a:bodyPr>
          <a:lstStyle/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Location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of CD disease at 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diagnosis: (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ileo</a:t>
            </a:r>
            <a:r>
              <a:rPr lang="en-US" sz="2400" dirty="0">
                <a:solidFill>
                  <a:schemeClr val="tx1"/>
                </a:solidFill>
              </a:rPr>
              <a:t>-colonic </a:t>
            </a:r>
            <a:r>
              <a:rPr lang="en-US" sz="2400" dirty="0" smtClean="0">
                <a:solidFill>
                  <a:schemeClr val="tx1"/>
                </a:solidFill>
              </a:rPr>
              <a:t>CD&gt; only </a:t>
            </a:r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dirty="0" err="1">
                <a:solidFill>
                  <a:schemeClr val="tx1"/>
                </a:solidFill>
              </a:rPr>
              <a:t>ileal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involvement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en-US" sz="2400" dirty="0">
              <a:solidFill>
                <a:schemeClr val="tx1"/>
              </a:solidFill>
            </a:endParaRP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Past </a:t>
            </a:r>
            <a:r>
              <a:rPr lang="en-US" sz="2400" dirty="0">
                <a:solidFill>
                  <a:schemeClr val="tx1"/>
                </a:solidFill>
              </a:rPr>
              <a:t>history of </a:t>
            </a:r>
            <a:r>
              <a:rPr lang="en-US" sz="2400" dirty="0" err="1" smtClean="0">
                <a:solidFill>
                  <a:schemeClr val="tx1"/>
                </a:solidFill>
              </a:rPr>
              <a:t>ileal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resections  </a:t>
            </a:r>
            <a:r>
              <a:rPr lang="en-US" sz="2400" dirty="0" smtClean="0">
                <a:solidFill>
                  <a:schemeClr val="tx1"/>
                </a:solidFill>
              </a:rPr>
              <a:t>(the </a:t>
            </a:r>
            <a:r>
              <a:rPr lang="en-US" sz="2400" dirty="0"/>
              <a:t>extent </a:t>
            </a:r>
            <a:r>
              <a:rPr lang="en-US" sz="2400" dirty="0" smtClean="0"/>
              <a:t>and </a:t>
            </a:r>
            <a:r>
              <a:rPr lang="en-US" sz="2400" dirty="0" smtClean="0">
                <a:solidFill>
                  <a:schemeClr val="tx1"/>
                </a:solidFill>
              </a:rPr>
              <a:t>number </a:t>
            </a:r>
            <a:r>
              <a:rPr lang="en-US" sz="2400" dirty="0">
                <a:solidFill>
                  <a:schemeClr val="tx1"/>
                </a:solidFill>
              </a:rPr>
              <a:t>of </a:t>
            </a:r>
            <a:r>
              <a:rPr lang="en-US" sz="2400" dirty="0" smtClean="0">
                <a:solidFill>
                  <a:schemeClr val="tx1"/>
                </a:solidFill>
              </a:rPr>
              <a:t>resections)</a:t>
            </a:r>
            <a:endParaRPr lang="en-US" sz="2400" dirty="0">
              <a:solidFill>
                <a:schemeClr val="tx1"/>
              </a:solidFill>
            </a:endParaRP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Ileoanal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anastomosis 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 smtClean="0"/>
              <a:t> Age </a:t>
            </a:r>
            <a:r>
              <a:rPr lang="en-US" sz="2400" dirty="0"/>
              <a:t>of the patient (uncommon in children</a:t>
            </a:r>
            <a:r>
              <a:rPr lang="en-US" sz="2400" dirty="0" smtClean="0"/>
              <a:t>) </a:t>
            </a: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 smtClean="0"/>
              <a:t>Frequency of </a:t>
            </a:r>
            <a:r>
              <a:rPr lang="en-US" sz="2400" dirty="0"/>
              <a:t>clinical </a:t>
            </a:r>
            <a:r>
              <a:rPr lang="en-US" sz="2400" dirty="0" smtClean="0"/>
              <a:t>recurrences</a:t>
            </a: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 smtClean="0"/>
              <a:t> Length </a:t>
            </a:r>
            <a:r>
              <a:rPr lang="en-US" sz="2400" dirty="0"/>
              <a:t>of hospital </a:t>
            </a:r>
            <a:r>
              <a:rPr lang="en-US" sz="2400" dirty="0" smtClean="0"/>
              <a:t>stay</a:t>
            </a:r>
          </a:p>
          <a:p>
            <a:pPr marL="400050" lvl="0" indent="-400050">
              <a:buClr>
                <a:srgbClr val="FF0000"/>
              </a:buClr>
              <a:buFont typeface="+mj-lt"/>
              <a:buAutoNum type="romanUcPeriod"/>
            </a:pPr>
            <a:r>
              <a:rPr lang="en-US" sz="2400" dirty="0"/>
              <a:t> </a:t>
            </a:r>
            <a:r>
              <a:rPr lang="en-US" sz="2400" dirty="0" smtClean="0"/>
              <a:t>Use of </a:t>
            </a:r>
            <a:r>
              <a:rPr lang="en-US" sz="2400" dirty="0"/>
              <a:t>total parenteral nutrition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7518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Portal vein </a:t>
            </a:r>
            <a:r>
              <a:rPr lang="en-US" sz="3200" b="1" dirty="0" smtClean="0">
                <a:solidFill>
                  <a:srgbClr val="FF0000"/>
                </a:solidFill>
              </a:rPr>
              <a:t>thrombosis(PVT)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Relatively </a:t>
            </a:r>
            <a:r>
              <a:rPr lang="en-US" sz="2400" dirty="0">
                <a:solidFill>
                  <a:schemeClr val="tx1"/>
                </a:solidFill>
              </a:rPr>
              <a:t>rare </a:t>
            </a:r>
            <a:r>
              <a:rPr lang="en-US" sz="2400" dirty="0" smtClean="0">
                <a:solidFill>
                  <a:schemeClr val="tx1"/>
                </a:solidFill>
              </a:rPr>
              <a:t>but significant thromboembolic complication of IBD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1</a:t>
            </a:r>
            <a:r>
              <a:rPr lang="en-US" sz="2400" dirty="0">
                <a:solidFill>
                  <a:schemeClr val="tx1"/>
                </a:solidFill>
              </a:rPr>
              <a:t>% to 2% of patients with </a:t>
            </a:r>
            <a:r>
              <a:rPr lang="en-US" sz="2400" dirty="0" smtClean="0">
                <a:solidFill>
                  <a:schemeClr val="tx1"/>
                </a:solidFill>
              </a:rPr>
              <a:t>IBD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IBD </a:t>
            </a:r>
            <a:r>
              <a:rPr lang="en-US" sz="2400" dirty="0">
                <a:solidFill>
                  <a:schemeClr val="tx1"/>
                </a:solidFill>
              </a:rPr>
              <a:t>patients are </a:t>
            </a:r>
            <a:r>
              <a:rPr lang="en-US" sz="2400" dirty="0" err="1">
                <a:solidFill>
                  <a:schemeClr val="tx1"/>
                </a:solidFill>
              </a:rPr>
              <a:t>hypercoagulable</a:t>
            </a:r>
            <a:r>
              <a:rPr lang="en-US" sz="2400" dirty="0">
                <a:solidFill>
                  <a:schemeClr val="tx1"/>
                </a:solidFill>
              </a:rPr>
              <a:t> with elevated </a:t>
            </a:r>
            <a:r>
              <a:rPr lang="en-US" sz="2400" dirty="0" smtClean="0">
                <a:solidFill>
                  <a:schemeClr val="tx1"/>
                </a:solidFill>
              </a:rPr>
              <a:t>platelets, fibrinogen</a:t>
            </a:r>
            <a:r>
              <a:rPr lang="en-US" sz="2400" dirty="0">
                <a:solidFill>
                  <a:schemeClr val="tx1"/>
                </a:solidFill>
              </a:rPr>
              <a:t>, factor V and VIII levels and reduced </a:t>
            </a:r>
            <a:r>
              <a:rPr lang="en-US" sz="2400" dirty="0" smtClean="0">
                <a:solidFill>
                  <a:schemeClr val="tx1"/>
                </a:solidFill>
              </a:rPr>
              <a:t>anti-thrombin III levels.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Most </a:t>
            </a:r>
            <a:r>
              <a:rPr lang="en-US" sz="2400" dirty="0">
                <a:solidFill>
                  <a:schemeClr val="tx1"/>
                </a:solidFill>
              </a:rPr>
              <a:t>likely </a:t>
            </a:r>
            <a:r>
              <a:rPr lang="en-US" sz="2400" dirty="0" smtClean="0">
                <a:solidFill>
                  <a:schemeClr val="tx1"/>
                </a:solidFill>
              </a:rPr>
              <a:t>occurs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in </a:t>
            </a:r>
            <a:r>
              <a:rPr lang="en-US" sz="2400" dirty="0">
                <a:solidFill>
                  <a:schemeClr val="tx1"/>
                </a:solidFill>
              </a:rPr>
              <a:t>patients with UC in the postoperative </a:t>
            </a:r>
            <a:r>
              <a:rPr lang="en-US" sz="2400" dirty="0" smtClean="0">
                <a:solidFill>
                  <a:schemeClr val="tx1"/>
                </a:solidFill>
              </a:rPr>
              <a:t>setting, after </a:t>
            </a:r>
            <a:r>
              <a:rPr lang="en-US" sz="2400" dirty="0">
                <a:solidFill>
                  <a:schemeClr val="tx1"/>
                </a:solidFill>
              </a:rPr>
              <a:t>restorative </a:t>
            </a:r>
            <a:r>
              <a:rPr lang="en-US" sz="2400" dirty="0" err="1" smtClean="0">
                <a:solidFill>
                  <a:schemeClr val="tx1"/>
                </a:solidFill>
              </a:rPr>
              <a:t>proctocolectomy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>
                <a:solidFill>
                  <a:schemeClr val="tx1"/>
                </a:solidFill>
              </a:rPr>
              <a:t>or </a:t>
            </a:r>
            <a:r>
              <a:rPr lang="en-US" sz="2400" dirty="0" smtClean="0">
                <a:solidFill>
                  <a:schemeClr val="tx1"/>
                </a:solidFill>
              </a:rPr>
              <a:t>during exacerbations</a:t>
            </a:r>
            <a:r>
              <a:rPr lang="en-US" sz="2400" dirty="0" smtClean="0"/>
              <a:t>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195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PVT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Patients with IBD do not have a higher incidence of genetic clotting abnormalities but may develop acquired </a:t>
            </a:r>
            <a:r>
              <a:rPr lang="en-US" sz="2400" dirty="0" err="1">
                <a:solidFill>
                  <a:schemeClr val="tx1"/>
                </a:solidFill>
              </a:rPr>
              <a:t>prothrombotic</a:t>
            </a:r>
            <a:r>
              <a:rPr lang="en-US" sz="2400" dirty="0">
                <a:solidFill>
                  <a:schemeClr val="tx1"/>
                </a:solidFill>
              </a:rPr>
              <a:t> disorder secondary to disease activity.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The </a:t>
            </a:r>
            <a:r>
              <a:rPr lang="en-US" sz="2400" b="1" dirty="0">
                <a:solidFill>
                  <a:srgbClr val="00B0F0"/>
                </a:solidFill>
              </a:rPr>
              <a:t>ECCO guidelines </a:t>
            </a:r>
            <a:r>
              <a:rPr lang="en-US" sz="2400" dirty="0">
                <a:solidFill>
                  <a:schemeClr val="tx1"/>
                </a:solidFill>
              </a:rPr>
              <a:t>recommend an appropriate evaluation for both the underlying acquired </a:t>
            </a:r>
            <a:r>
              <a:rPr lang="en-US" sz="2400" dirty="0" err="1">
                <a:solidFill>
                  <a:schemeClr val="tx1"/>
                </a:solidFill>
              </a:rPr>
              <a:t>prothrombotic</a:t>
            </a:r>
            <a:r>
              <a:rPr lang="en-US" sz="2400" dirty="0">
                <a:solidFill>
                  <a:schemeClr val="tx1"/>
                </a:solidFill>
              </a:rPr>
              <a:t> conditions (related to IBD) and for hereditary thrombophilia.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chemeClr val="tx1"/>
                </a:solidFill>
              </a:rPr>
              <a:t>  Treatment</a:t>
            </a:r>
            <a:r>
              <a:rPr lang="en-US" sz="2400" dirty="0">
                <a:solidFill>
                  <a:schemeClr val="tx1"/>
                </a:solidFill>
              </a:rPr>
              <a:t>: a six month course of anticoagulation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Lifelong systemic anticoagulation is indicated in known congenital </a:t>
            </a:r>
            <a:r>
              <a:rPr lang="en-US" sz="2400" dirty="0" err="1">
                <a:solidFill>
                  <a:schemeClr val="tx1"/>
                </a:solidFill>
              </a:rPr>
              <a:t>hypercoagulable</a:t>
            </a:r>
            <a:r>
              <a:rPr lang="en-US" sz="2400" dirty="0">
                <a:solidFill>
                  <a:schemeClr val="tx1"/>
                </a:solidFill>
              </a:rPr>
              <a:t> states. </a:t>
            </a:r>
          </a:p>
        </p:txBody>
      </p:sp>
    </p:spTree>
    <p:extLst>
      <p:ext uri="{BB962C8B-B14F-4D97-AF65-F5344CB8AC3E}">
        <p14:creationId xmlns:p14="http://schemas.microsoft.com/office/powerpoint/2010/main" xmlns="" val="394614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Budd </a:t>
            </a:r>
            <a:r>
              <a:rPr lang="en-US" sz="3200" b="1" dirty="0" err="1">
                <a:solidFill>
                  <a:srgbClr val="FF0000"/>
                </a:solidFill>
              </a:rPr>
              <a:t>Chiari</a:t>
            </a:r>
            <a:r>
              <a:rPr lang="en-US" sz="3200" b="1" dirty="0">
                <a:solidFill>
                  <a:srgbClr val="FF0000"/>
                </a:solidFill>
              </a:rPr>
              <a:t>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57400"/>
            <a:ext cx="7696200" cy="3870477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Several case reports of IBD patients with Budd </a:t>
            </a:r>
            <a:r>
              <a:rPr lang="en-US" sz="2400" dirty="0" err="1">
                <a:solidFill>
                  <a:schemeClr val="tx1"/>
                </a:solidFill>
              </a:rPr>
              <a:t>Chiari</a:t>
            </a:r>
            <a:r>
              <a:rPr lang="en-US" sz="2400" dirty="0">
                <a:solidFill>
                  <a:schemeClr val="tx1"/>
                </a:solidFill>
              </a:rPr>
              <a:t> syndrome has been published.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The risk is eight times higher during an acute flare.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Patients during any perioperative period are </a:t>
            </a:r>
            <a:r>
              <a:rPr lang="en-US" sz="2400" dirty="0" smtClean="0">
                <a:solidFill>
                  <a:schemeClr val="tx1"/>
                </a:solidFill>
              </a:rPr>
              <a:t>considered to </a:t>
            </a:r>
            <a:r>
              <a:rPr lang="en-US" sz="2400" dirty="0">
                <a:solidFill>
                  <a:schemeClr val="tx1"/>
                </a:solidFill>
              </a:rPr>
              <a:t>be at increased risk for the development of thromboembolism.</a:t>
            </a:r>
          </a:p>
        </p:txBody>
      </p:sp>
    </p:spTree>
    <p:extLst>
      <p:ext uri="{BB962C8B-B14F-4D97-AF65-F5344CB8AC3E}">
        <p14:creationId xmlns:p14="http://schemas.microsoft.com/office/powerpoint/2010/main" xmlns="" val="40308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Pancreatitis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Rare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Due to </a:t>
            </a:r>
            <a:r>
              <a:rPr lang="en-US" sz="2400" dirty="0" err="1">
                <a:solidFill>
                  <a:schemeClr val="tx1"/>
                </a:solidFill>
              </a:rPr>
              <a:t>ampullary</a:t>
            </a:r>
            <a:r>
              <a:rPr lang="en-US" sz="2400" dirty="0">
                <a:solidFill>
                  <a:schemeClr val="tx1"/>
                </a:solidFill>
              </a:rPr>
              <a:t> CD, </a:t>
            </a:r>
            <a:r>
              <a:rPr lang="en-US" sz="2400" dirty="0" err="1">
                <a:solidFill>
                  <a:schemeClr val="tx1"/>
                </a:solidFill>
              </a:rPr>
              <a:t>cholelithiasis</a:t>
            </a:r>
            <a:r>
              <a:rPr lang="en-US" sz="2400" dirty="0">
                <a:solidFill>
                  <a:schemeClr val="tx1"/>
                </a:solidFill>
              </a:rPr>
              <a:t>, PSC or medications (including 6-mercaptopurine and Azathioprine</a:t>
            </a:r>
            <a:r>
              <a:rPr lang="en-US" sz="2400" dirty="0" smtClean="0">
                <a:solidFill>
                  <a:schemeClr val="tx1"/>
                </a:solidFill>
              </a:rPr>
              <a:t>), </a:t>
            </a:r>
            <a:r>
              <a:rPr lang="en-US" sz="2400" dirty="0">
                <a:solidFill>
                  <a:schemeClr val="tx1"/>
                </a:solidFill>
              </a:rPr>
              <a:t>Autoimmune pancreatitis (AIP) resembles IBD-associated Pancreatitis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When compared to the general population, the prevalence of IBD in patients with AIP was 10-fold, hence indicating that AIP could be contributing to the clinical finding of IBD-associated pancreatitis</a:t>
            </a:r>
          </a:p>
        </p:txBody>
      </p:sp>
    </p:spTree>
    <p:extLst>
      <p:ext uri="{BB962C8B-B14F-4D97-AF65-F5344CB8AC3E}">
        <p14:creationId xmlns:p14="http://schemas.microsoft.com/office/powerpoint/2010/main" xmlns="" val="60763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Hepatic </a:t>
            </a:r>
            <a:r>
              <a:rPr lang="en-US" sz="3200" b="1" dirty="0" smtClean="0">
                <a:solidFill>
                  <a:srgbClr val="FF0000"/>
                </a:solidFill>
              </a:rPr>
              <a:t> abscess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33600"/>
            <a:ext cx="7543800" cy="3581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</a:t>
            </a:r>
            <a:endParaRPr lang="en-US" sz="2400" dirty="0">
              <a:solidFill>
                <a:srgbClr val="000000"/>
              </a:solidFill>
              <a:latin typeface="Gotham Book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</a:t>
            </a:r>
            <a:r>
              <a:rPr lang="en-US" sz="2600" dirty="0">
                <a:solidFill>
                  <a:schemeClr val="tx1"/>
                </a:solidFill>
              </a:rPr>
              <a:t>Patients with IBD have a higher risk of pyogenic liver abscess than the general population.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</a:rPr>
              <a:t>  Rare complication of </a:t>
            </a:r>
            <a:r>
              <a:rPr lang="en-US" sz="2600" dirty="0" smtClean="0">
                <a:solidFill>
                  <a:schemeClr val="tx1"/>
                </a:solidFill>
              </a:rPr>
              <a:t>CD</a:t>
            </a:r>
            <a:r>
              <a:rPr lang="en-US" sz="2600" dirty="0">
                <a:solidFill>
                  <a:schemeClr val="tx1"/>
                </a:solidFill>
              </a:rPr>
              <a:t> </a:t>
            </a:r>
            <a:endParaRPr lang="en-US" sz="2600" dirty="0" smtClean="0">
              <a:solidFill>
                <a:schemeClr val="tx1"/>
              </a:solidFill>
            </a:endParaRP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 Hepatic </a:t>
            </a:r>
            <a:r>
              <a:rPr lang="en-US" sz="2600" dirty="0">
                <a:solidFill>
                  <a:schemeClr val="tx1"/>
                </a:solidFill>
              </a:rPr>
              <a:t>abscess could be an initial manifestation of </a:t>
            </a:r>
            <a:r>
              <a:rPr lang="en-US" sz="2600" dirty="0" smtClean="0">
                <a:solidFill>
                  <a:schemeClr val="tx1"/>
                </a:solidFill>
              </a:rPr>
              <a:t>CD.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</a:rPr>
              <a:t> </a:t>
            </a:r>
            <a:r>
              <a:rPr lang="en-US" sz="2600" dirty="0" smtClean="0">
                <a:solidFill>
                  <a:schemeClr val="tx1"/>
                </a:solidFill>
              </a:rPr>
              <a:t> The </a:t>
            </a:r>
            <a:r>
              <a:rPr lang="en-US" sz="2600" dirty="0">
                <a:solidFill>
                  <a:schemeClr val="tx1"/>
                </a:solidFill>
              </a:rPr>
              <a:t>abscesses are often multiple in number and are located more frequently in the right hepatic lobe.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600" dirty="0" smtClean="0">
                <a:solidFill>
                  <a:schemeClr val="tx1"/>
                </a:solidFill>
              </a:rPr>
              <a:t>  Clinically </a:t>
            </a:r>
            <a:r>
              <a:rPr lang="en-US" sz="2600" dirty="0">
                <a:solidFill>
                  <a:schemeClr val="tx1"/>
                </a:solidFill>
              </a:rPr>
              <a:t>they present with abdominal pain, jaundice, fever, </a:t>
            </a:r>
            <a:r>
              <a:rPr lang="en-US" sz="2600" dirty="0" smtClean="0">
                <a:solidFill>
                  <a:schemeClr val="tx1"/>
                </a:solidFill>
              </a:rPr>
              <a:t>diarrhea</a:t>
            </a:r>
            <a:r>
              <a:rPr lang="en-US" sz="2600" dirty="0">
                <a:solidFill>
                  <a:schemeClr val="tx1"/>
                </a:solidFill>
              </a:rPr>
              <a:t>, and in some cases, </a:t>
            </a:r>
            <a:r>
              <a:rPr lang="en-US" sz="2600" dirty="0" smtClean="0">
                <a:solidFill>
                  <a:schemeClr val="tx1"/>
                </a:solidFill>
              </a:rPr>
              <a:t>hepatomegaly. </a:t>
            </a:r>
            <a:endParaRPr lang="en-US" sz="2600" dirty="0">
              <a:solidFill>
                <a:schemeClr val="tx1"/>
              </a:solidFill>
            </a:endParaRPr>
          </a:p>
          <a:p>
            <a:pPr marL="0" indent="0">
              <a:buClr>
                <a:srgbClr val="FF0000"/>
              </a:buClr>
              <a:buNone/>
            </a:pPr>
            <a:endParaRPr lang="en-US" sz="26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400" y="76200"/>
            <a:ext cx="24193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132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Hepatic  </a:t>
            </a:r>
            <a:r>
              <a:rPr lang="en-US" sz="3200" dirty="0" smtClean="0">
                <a:solidFill>
                  <a:srgbClr val="FF0000"/>
                </a:solidFill>
              </a:rPr>
              <a:t>abscess 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2200" b="1" spc="0" dirty="0" smtClean="0">
                <a:solidFill>
                  <a:srgbClr val="FF0000"/>
                </a:solidFill>
                <a:latin typeface="Calibri" panose="020F0502020204030204"/>
              </a:rPr>
              <a:t>Risk </a:t>
            </a:r>
            <a:r>
              <a:rPr lang="en-US" sz="2200" b="1" spc="0" dirty="0">
                <a:solidFill>
                  <a:srgbClr val="FF0000"/>
                </a:solidFill>
                <a:latin typeface="Calibri" panose="020F0502020204030204"/>
              </a:rPr>
              <a:t>factors: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7543800" cy="3505200"/>
          </a:xfrm>
        </p:spPr>
        <p:txBody>
          <a:bodyPr>
            <a:normAutofit/>
          </a:bodyPr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Presence </a:t>
            </a:r>
            <a:r>
              <a:rPr lang="en-US" sz="2400" dirty="0">
                <a:solidFill>
                  <a:schemeClr val="tx1"/>
                </a:solidFill>
              </a:rPr>
              <a:t>of intra-abdominal abscess, </a:t>
            </a:r>
            <a:r>
              <a:rPr lang="en-US" sz="2400" dirty="0" err="1">
                <a:solidFill>
                  <a:schemeClr val="tx1"/>
                </a:solidFill>
              </a:rPr>
              <a:t>pylephlebitis</a:t>
            </a:r>
            <a:r>
              <a:rPr lang="en-US" sz="2400" dirty="0">
                <a:solidFill>
                  <a:schemeClr val="tx1"/>
                </a:solidFill>
              </a:rPr>
              <a:t>, malnutrition, </a:t>
            </a:r>
            <a:r>
              <a:rPr lang="en-US" sz="2400" dirty="0" err="1">
                <a:solidFill>
                  <a:schemeClr val="tx1"/>
                </a:solidFill>
              </a:rPr>
              <a:t>fistulizing</a:t>
            </a:r>
            <a:r>
              <a:rPr lang="en-US" sz="2400" dirty="0">
                <a:solidFill>
                  <a:schemeClr val="tx1"/>
                </a:solidFill>
              </a:rPr>
              <a:t> CD and corticosteroid therapy are known risk factors for the development of hepatic abscesses.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Additional risk factors are diabetes and bile duct manipulation.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79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Hepatic  abscess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  <a:latin typeface="MinionPro-Regular"/>
              </a:rPr>
              <a:t>  </a:t>
            </a:r>
            <a:r>
              <a:rPr lang="en-US" sz="2400" dirty="0">
                <a:solidFill>
                  <a:schemeClr val="tx1"/>
                </a:solidFill>
              </a:rPr>
              <a:t>The </a:t>
            </a:r>
            <a:r>
              <a:rPr lang="en-US" sz="2400" b="1" dirty="0">
                <a:solidFill>
                  <a:schemeClr val="tx1"/>
                </a:solidFill>
              </a:rPr>
              <a:t>mechanism</a:t>
            </a:r>
            <a:r>
              <a:rPr lang="en-US" sz="2400" dirty="0">
                <a:solidFill>
                  <a:schemeClr val="tx1"/>
                </a:solidFill>
              </a:rPr>
              <a:t> of the formation of the abscess: 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 Not fully understood 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 Extension of the pre-existing abdominal abscess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 Portal </a:t>
            </a:r>
            <a:r>
              <a:rPr lang="en-US" sz="2400" dirty="0" err="1">
                <a:solidFill>
                  <a:schemeClr val="tx1"/>
                </a:solidFill>
              </a:rPr>
              <a:t>pyemia</a:t>
            </a:r>
            <a:r>
              <a:rPr lang="en-US" sz="2400" dirty="0">
                <a:solidFill>
                  <a:schemeClr val="tx1"/>
                </a:solidFill>
              </a:rPr>
              <a:t> with seeding of the hepatic parenchyma </a:t>
            </a:r>
          </a:p>
          <a:p>
            <a:pPr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  Increased intestinal mucosal permeability with the involvement of the tight junctions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 Management of hepatic abscess includes surgical drainage and lowering of the IBD activity.</a:t>
            </a:r>
          </a:p>
        </p:txBody>
      </p:sp>
    </p:spTree>
    <p:extLst>
      <p:ext uri="{BB962C8B-B14F-4D97-AF65-F5344CB8AC3E}">
        <p14:creationId xmlns:p14="http://schemas.microsoft.com/office/powerpoint/2010/main" xmlns="" val="383787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Conclusion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2400" dirty="0">
              <a:solidFill>
                <a:schemeClr val="tx1"/>
              </a:solidFill>
            </a:endParaRP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</a:rPr>
              <a:t>   Elevation </a:t>
            </a:r>
            <a:r>
              <a:rPr lang="en-US" sz="2400" dirty="0">
                <a:solidFill>
                  <a:schemeClr val="tx1"/>
                </a:solidFill>
              </a:rPr>
              <a:t>of liver enzymes is frequent in patients with </a:t>
            </a:r>
            <a:r>
              <a:rPr lang="en-US" sz="2400" dirty="0" smtClean="0">
                <a:solidFill>
                  <a:schemeClr val="tx1"/>
                </a:solidFill>
              </a:rPr>
              <a:t>IBD.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Causes </a:t>
            </a:r>
            <a:r>
              <a:rPr lang="en-US" sz="2400" dirty="0">
                <a:solidFill>
                  <a:schemeClr val="tx1"/>
                </a:solidFill>
              </a:rPr>
              <a:t>are varied and alterations range from slight </a:t>
            </a:r>
            <a:r>
              <a:rPr lang="en-US" sz="2400" dirty="0" smtClean="0">
                <a:solidFill>
                  <a:schemeClr val="tx1"/>
                </a:solidFill>
              </a:rPr>
              <a:t>increases to </a:t>
            </a:r>
            <a:r>
              <a:rPr lang="en-US" sz="2400" dirty="0">
                <a:solidFill>
                  <a:schemeClr val="tx1"/>
                </a:solidFill>
              </a:rPr>
              <a:t>progressive severe diseases with poor prognosis. 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tx1"/>
                </a:solidFill>
              </a:rPr>
              <a:t>   Therefore</a:t>
            </a:r>
            <a:r>
              <a:rPr lang="en-US" sz="2400" dirty="0">
                <a:solidFill>
                  <a:schemeClr val="tx1"/>
                </a:solidFill>
              </a:rPr>
              <a:t>, in patients with IBD, liver tests should be </a:t>
            </a:r>
            <a:r>
              <a:rPr lang="en-US" sz="2400" dirty="0" smtClean="0">
                <a:solidFill>
                  <a:schemeClr val="tx1"/>
                </a:solidFill>
              </a:rPr>
              <a:t>routinely monitored</a:t>
            </a:r>
            <a:r>
              <a:rPr lang="en-US" sz="2400" dirty="0">
                <a:solidFill>
                  <a:schemeClr val="tx1"/>
                </a:solidFill>
              </a:rPr>
              <a:t>, and a full diagnostic workup performed if they are </a:t>
            </a:r>
            <a:r>
              <a:rPr lang="en-US" sz="2400" dirty="0" smtClean="0">
                <a:solidFill>
                  <a:schemeClr val="tx1"/>
                </a:solidFill>
              </a:rPr>
              <a:t>altered. 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 Differential </a:t>
            </a:r>
            <a:r>
              <a:rPr lang="en-US" sz="2400" dirty="0">
                <a:solidFill>
                  <a:schemeClr val="tx1"/>
                </a:solidFill>
              </a:rPr>
              <a:t>diagnosis should always include DILI. </a:t>
            </a:r>
          </a:p>
        </p:txBody>
      </p:sp>
    </p:spTree>
    <p:extLst>
      <p:ext uri="{BB962C8B-B14F-4D97-AF65-F5344CB8AC3E}">
        <p14:creationId xmlns:p14="http://schemas.microsoft.com/office/powerpoint/2010/main" xmlns="" val="35311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1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r>
              <a:rPr lang="en-US" dirty="0" smtClean="0">
                <a:solidFill>
                  <a:schemeClr val="tx1"/>
                </a:solidFill>
              </a:rPr>
              <a:t>  Liver </a:t>
            </a:r>
            <a:r>
              <a:rPr lang="en-US" dirty="0">
                <a:solidFill>
                  <a:schemeClr val="tx1"/>
                </a:solidFill>
              </a:rPr>
              <a:t>Disorders in Inflammatory Bowel </a:t>
            </a:r>
            <a:r>
              <a:rPr lang="en-US" dirty="0" smtClean="0">
                <a:solidFill>
                  <a:schemeClr val="tx1"/>
                </a:solidFill>
              </a:rPr>
              <a:t>Disease; Macarena </a:t>
            </a:r>
            <a:r>
              <a:rPr lang="en-US" dirty="0">
                <a:solidFill>
                  <a:schemeClr val="tx1"/>
                </a:solidFill>
              </a:rPr>
              <a:t>Klein, Paulina </a:t>
            </a:r>
            <a:r>
              <a:rPr lang="en-US" dirty="0" err="1">
                <a:solidFill>
                  <a:schemeClr val="tx1"/>
                </a:solidFill>
              </a:rPr>
              <a:t>Núñez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Constanza</a:t>
            </a:r>
            <a:r>
              <a:rPr lang="en-US" dirty="0">
                <a:solidFill>
                  <a:schemeClr val="tx1"/>
                </a:solidFill>
              </a:rPr>
              <a:t> Bay, Carolina Pizarro, </a:t>
            </a:r>
            <a:r>
              <a:rPr lang="en-US" dirty="0" err="1">
                <a:solidFill>
                  <a:schemeClr val="tx1"/>
                </a:solidFill>
              </a:rPr>
              <a:t>Rocío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Sedano</a:t>
            </a:r>
            <a:r>
              <a:rPr lang="en-US" dirty="0">
                <a:solidFill>
                  <a:schemeClr val="tx1"/>
                </a:solidFill>
              </a:rPr>
              <a:t>, Rodrigo </a:t>
            </a:r>
            <a:r>
              <a:rPr lang="en-US" dirty="0" err="1" smtClean="0">
                <a:solidFill>
                  <a:schemeClr val="tx1"/>
                </a:solidFill>
              </a:rPr>
              <a:t>Quera</a:t>
            </a:r>
            <a:r>
              <a:rPr lang="en-US" dirty="0" smtClean="0">
                <a:solidFill>
                  <a:schemeClr val="tx1"/>
                </a:solidFill>
              </a:rPr>
              <a:t>; </a:t>
            </a:r>
            <a:r>
              <a:rPr lang="en-US" dirty="0">
                <a:solidFill>
                  <a:schemeClr val="tx1"/>
                </a:solidFill>
              </a:rPr>
              <a:t>EMJ </a:t>
            </a:r>
            <a:r>
              <a:rPr lang="en-US" dirty="0" err="1">
                <a:solidFill>
                  <a:schemeClr val="tx1"/>
                </a:solidFill>
              </a:rPr>
              <a:t>Hepatol</a:t>
            </a:r>
            <a:r>
              <a:rPr lang="en-US" dirty="0">
                <a:solidFill>
                  <a:schemeClr val="tx1"/>
                </a:solidFill>
              </a:rPr>
              <a:t>.  </a:t>
            </a:r>
            <a:r>
              <a:rPr lang="en-US" dirty="0" smtClean="0">
                <a:solidFill>
                  <a:schemeClr val="tx1"/>
                </a:solidFill>
              </a:rPr>
              <a:t>2020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2.</a:t>
            </a:r>
            <a:r>
              <a:rPr lang="en-US" dirty="0" smtClean="0">
                <a:solidFill>
                  <a:schemeClr val="tx1"/>
                </a:solidFill>
              </a:rPr>
              <a:t>  Evaluation </a:t>
            </a:r>
            <a:r>
              <a:rPr lang="en-US" dirty="0">
                <a:solidFill>
                  <a:schemeClr val="tx1"/>
                </a:solidFill>
              </a:rPr>
              <a:t>of non-alcoholic fatty liver disease in patients with inflammatory bowel disease using controlled attenuation parameter technology: A Taiwanese retrospective cohort study; Hsu-</a:t>
            </a:r>
            <a:r>
              <a:rPr lang="en-US" dirty="0" err="1">
                <a:solidFill>
                  <a:schemeClr val="tx1"/>
                </a:solidFill>
              </a:rPr>
              <a:t>Heng</a:t>
            </a:r>
            <a:r>
              <a:rPr lang="en-US" dirty="0">
                <a:solidFill>
                  <a:schemeClr val="tx1"/>
                </a:solidFill>
              </a:rPr>
              <a:t> Yen, Pei-Yuan Su, </a:t>
            </a:r>
            <a:r>
              <a:rPr lang="en-US" dirty="0" err="1">
                <a:solidFill>
                  <a:schemeClr val="tx1"/>
                </a:solidFill>
              </a:rPr>
              <a:t>Siou</a:t>
            </a:r>
            <a:r>
              <a:rPr lang="en-US" dirty="0">
                <a:solidFill>
                  <a:schemeClr val="tx1"/>
                </a:solidFill>
              </a:rPr>
              <a:t>-Ping Huang, </a:t>
            </a:r>
            <a:r>
              <a:rPr lang="en-US" dirty="0" err="1">
                <a:solidFill>
                  <a:schemeClr val="tx1"/>
                </a:solidFill>
              </a:rPr>
              <a:t>Lisha</a:t>
            </a:r>
            <a:r>
              <a:rPr lang="en-US" dirty="0">
                <a:solidFill>
                  <a:schemeClr val="tx1"/>
                </a:solidFill>
              </a:rPr>
              <a:t> Wu, </a:t>
            </a:r>
            <a:r>
              <a:rPr lang="en-US" dirty="0" err="1">
                <a:solidFill>
                  <a:schemeClr val="tx1"/>
                </a:solidFill>
              </a:rPr>
              <a:t>Tsui</a:t>
            </a:r>
            <a:r>
              <a:rPr lang="en-US" dirty="0">
                <a:solidFill>
                  <a:schemeClr val="tx1"/>
                </a:solidFill>
              </a:rPr>
              <a:t>-Chun Hsu, </a:t>
            </a:r>
            <a:r>
              <a:rPr lang="en-US" dirty="0" err="1">
                <a:solidFill>
                  <a:schemeClr val="tx1"/>
                </a:solidFill>
              </a:rPr>
              <a:t>Ya-Huei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Zeng</a:t>
            </a:r>
            <a:r>
              <a:rPr lang="en-US" dirty="0">
                <a:solidFill>
                  <a:schemeClr val="tx1"/>
                </a:solidFill>
              </a:rPr>
              <a:t>, Yang-Yuan Chen; </a:t>
            </a:r>
            <a:r>
              <a:rPr lang="en-US" dirty="0" err="1">
                <a:solidFill>
                  <a:schemeClr val="tx1"/>
                </a:solidFill>
              </a:rPr>
              <a:t>PLoS</a:t>
            </a:r>
            <a:r>
              <a:rPr lang="en-US" dirty="0">
                <a:solidFill>
                  <a:schemeClr val="tx1"/>
                </a:solidFill>
              </a:rPr>
              <a:t> ONE.  </a:t>
            </a:r>
            <a:r>
              <a:rPr lang="en-US" dirty="0" smtClean="0">
                <a:solidFill>
                  <a:schemeClr val="tx1"/>
                </a:solidFill>
              </a:rPr>
              <a:t>2021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3.</a:t>
            </a:r>
            <a:r>
              <a:rPr lang="en-US" dirty="0" smtClean="0">
                <a:solidFill>
                  <a:schemeClr val="tx1"/>
                </a:solidFill>
              </a:rPr>
              <a:t>  A </a:t>
            </a:r>
            <a:r>
              <a:rPr lang="en-US" dirty="0">
                <a:solidFill>
                  <a:schemeClr val="tx1"/>
                </a:solidFill>
              </a:rPr>
              <a:t>review of liver disorders in inflammatory bowel </a:t>
            </a:r>
            <a:r>
              <a:rPr lang="en-US" dirty="0" smtClean="0">
                <a:solidFill>
                  <a:schemeClr val="tx1"/>
                </a:solidFill>
              </a:rPr>
              <a:t>disease (IBD); </a:t>
            </a:r>
            <a:r>
              <a:rPr lang="en-US" dirty="0" err="1" smtClean="0">
                <a:solidFill>
                  <a:schemeClr val="tx1"/>
                </a:solidFill>
              </a:rPr>
              <a:t>Niraj</a:t>
            </a:r>
            <a:r>
              <a:rPr lang="en-US" dirty="0" smtClean="0">
                <a:solidFill>
                  <a:schemeClr val="tx1"/>
                </a:solidFill>
              </a:rPr>
              <a:t> James Shah, </a:t>
            </a:r>
            <a:r>
              <a:rPr lang="en-US" dirty="0" err="1" smtClean="0">
                <a:solidFill>
                  <a:schemeClr val="tx1"/>
                </a:solidFill>
              </a:rPr>
              <a:t>Nitin</a:t>
            </a:r>
            <a:r>
              <a:rPr lang="en-US" dirty="0" smtClean="0">
                <a:solidFill>
                  <a:schemeClr val="tx1"/>
                </a:solidFill>
              </a:rPr>
              <a:t> K Gupta and Brian B Borg; Clinical Case Reports and Reviews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smtClean="0">
                <a:solidFill>
                  <a:schemeClr val="tx1"/>
                </a:solidFill>
              </a:rPr>
              <a:t>2017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4.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Hepatobiliary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manifestations in inflammatory bowel disease: The gut, the drugs and the liver; </a:t>
            </a:r>
            <a:r>
              <a:rPr lang="en-US" dirty="0" err="1">
                <a:solidFill>
                  <a:schemeClr val="tx1"/>
                </a:solidFill>
              </a:rPr>
              <a:t>María</a:t>
            </a:r>
            <a:r>
              <a:rPr lang="en-US" dirty="0">
                <a:solidFill>
                  <a:schemeClr val="tx1"/>
                </a:solidFill>
              </a:rPr>
              <a:t> Rojas-Feria, Manuel Castro, Emilio </a:t>
            </a:r>
            <a:r>
              <a:rPr lang="en-US" dirty="0" err="1">
                <a:solidFill>
                  <a:schemeClr val="tx1"/>
                </a:solidFill>
              </a:rPr>
              <a:t>Suárez</a:t>
            </a:r>
            <a:r>
              <a:rPr lang="en-US" dirty="0">
                <a:solidFill>
                  <a:schemeClr val="tx1"/>
                </a:solidFill>
              </a:rPr>
              <a:t>, Javier </a:t>
            </a:r>
            <a:r>
              <a:rPr lang="en-US" dirty="0" err="1">
                <a:solidFill>
                  <a:schemeClr val="tx1"/>
                </a:solidFill>
              </a:rPr>
              <a:t>Ampuero</a:t>
            </a:r>
            <a:r>
              <a:rPr lang="en-US" dirty="0">
                <a:solidFill>
                  <a:schemeClr val="tx1"/>
                </a:solidFill>
              </a:rPr>
              <a:t>, Manuel Romero-Gómez; World J </a:t>
            </a:r>
            <a:r>
              <a:rPr lang="en-US" dirty="0" err="1">
                <a:solidFill>
                  <a:schemeClr val="tx1"/>
                </a:solidFill>
              </a:rPr>
              <a:t>Gastroenterol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smtClean="0">
                <a:solidFill>
                  <a:schemeClr val="tx1"/>
                </a:solidFill>
              </a:rPr>
              <a:t>2013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5.</a:t>
            </a:r>
            <a:r>
              <a:rPr lang="en-US" dirty="0" smtClean="0">
                <a:solidFill>
                  <a:schemeClr val="tx1"/>
                </a:solidFill>
              </a:rPr>
              <a:t>  Liver </a:t>
            </a:r>
            <a:r>
              <a:rPr lang="en-US" dirty="0">
                <a:solidFill>
                  <a:schemeClr val="tx1"/>
                </a:solidFill>
              </a:rPr>
              <a:t>Disorders in Inflammatory Bowel </a:t>
            </a:r>
            <a:r>
              <a:rPr lang="en-US" dirty="0" smtClean="0">
                <a:solidFill>
                  <a:schemeClr val="tx1"/>
                </a:solidFill>
              </a:rPr>
              <a:t>Disease; Victor </a:t>
            </a:r>
            <a:r>
              <a:rPr lang="en-US" dirty="0" err="1">
                <a:solidFill>
                  <a:schemeClr val="tx1"/>
                </a:solidFill>
              </a:rPr>
              <a:t>Uko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Suraj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Thangada</a:t>
            </a:r>
            <a:r>
              <a:rPr lang="en-US" dirty="0">
                <a:solidFill>
                  <a:schemeClr val="tx1"/>
                </a:solidFill>
              </a:rPr>
              <a:t>, and </a:t>
            </a:r>
            <a:r>
              <a:rPr lang="en-US" dirty="0" err="1">
                <a:solidFill>
                  <a:schemeClr val="tx1"/>
                </a:solidFill>
              </a:rPr>
              <a:t>Kadakkal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Radhakrishnan</a:t>
            </a:r>
            <a:r>
              <a:rPr lang="en-US" dirty="0" smtClean="0">
                <a:solidFill>
                  <a:schemeClr val="tx1"/>
                </a:solidFill>
              </a:rPr>
              <a:t>; Gastroenterology </a:t>
            </a:r>
            <a:r>
              <a:rPr lang="en-US" dirty="0">
                <a:solidFill>
                  <a:schemeClr val="tx1"/>
                </a:solidFill>
              </a:rPr>
              <a:t>Research and </a:t>
            </a:r>
            <a:r>
              <a:rPr lang="en-US" dirty="0" smtClean="0">
                <a:solidFill>
                  <a:schemeClr val="tx1"/>
                </a:solidFill>
              </a:rPr>
              <a:t>Practice. 2012</a:t>
            </a:r>
          </a:p>
        </p:txBody>
      </p:sp>
    </p:spTree>
    <p:extLst>
      <p:ext uri="{BB962C8B-B14F-4D97-AF65-F5344CB8AC3E}">
        <p14:creationId xmlns:p14="http://schemas.microsoft.com/office/powerpoint/2010/main" xmlns="" val="41891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NAFLD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845734"/>
            <a:ext cx="7543800" cy="4326466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The degree </a:t>
            </a:r>
            <a:r>
              <a:rPr lang="en-US" sz="2400" dirty="0">
                <a:solidFill>
                  <a:schemeClr val="tx1"/>
                </a:solidFill>
              </a:rPr>
              <a:t>of </a:t>
            </a:r>
            <a:r>
              <a:rPr lang="en-US" sz="2400" dirty="0" err="1">
                <a:solidFill>
                  <a:schemeClr val="tx1"/>
                </a:solidFill>
              </a:rPr>
              <a:t>steatosis</a:t>
            </a:r>
            <a:r>
              <a:rPr lang="en-US" sz="2400" dirty="0">
                <a:solidFill>
                  <a:schemeClr val="tx1"/>
                </a:solidFill>
              </a:rPr>
              <a:t>, a reflection of IBD disease activity, may be </a:t>
            </a:r>
            <a:r>
              <a:rPr lang="en-US" sz="2400" dirty="0" smtClean="0">
                <a:solidFill>
                  <a:schemeClr val="tx1"/>
                </a:solidFill>
              </a:rPr>
              <a:t>reversed with </a:t>
            </a:r>
            <a:r>
              <a:rPr lang="en-US" sz="2400" dirty="0">
                <a:solidFill>
                  <a:schemeClr val="tx1"/>
                </a:solidFill>
              </a:rPr>
              <a:t>the treatment of </a:t>
            </a:r>
            <a:r>
              <a:rPr lang="en-US" sz="2400" dirty="0" smtClean="0">
                <a:solidFill>
                  <a:schemeClr val="tx1"/>
                </a:solidFill>
              </a:rPr>
              <a:t>IBD.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</a:t>
            </a:r>
            <a:r>
              <a:rPr lang="en-US" sz="2400" dirty="0" err="1" smtClean="0">
                <a:solidFill>
                  <a:schemeClr val="tx1"/>
                </a:solidFill>
              </a:rPr>
              <a:t>Dysbiosis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with alteration of gut </a:t>
            </a:r>
            <a:r>
              <a:rPr lang="en-US" sz="2400" dirty="0" err="1">
                <a:solidFill>
                  <a:schemeClr val="tx1"/>
                </a:solidFill>
              </a:rPr>
              <a:t>microbiota</a:t>
            </a:r>
            <a:r>
              <a:rPr lang="en-US" sz="2400" dirty="0">
                <a:solidFill>
                  <a:schemeClr val="tx1"/>
                </a:solidFill>
              </a:rPr>
              <a:t> has been </a:t>
            </a:r>
            <a:r>
              <a:rPr lang="en-US" sz="2400" dirty="0" smtClean="0">
                <a:solidFill>
                  <a:schemeClr val="tx1"/>
                </a:solidFill>
              </a:rPr>
              <a:t>associated with </a:t>
            </a:r>
            <a:r>
              <a:rPr lang="en-US" sz="2400" dirty="0">
                <a:solidFill>
                  <a:schemeClr val="tx1"/>
                </a:solidFill>
              </a:rPr>
              <a:t>IBD disease activity and </a:t>
            </a:r>
            <a:r>
              <a:rPr lang="en-US" sz="2400" dirty="0" smtClean="0">
                <a:solidFill>
                  <a:schemeClr val="tx1"/>
                </a:solidFill>
              </a:rPr>
              <a:t>NAFLD, </a:t>
            </a:r>
            <a:r>
              <a:rPr lang="en-US" sz="2400" dirty="0">
                <a:solidFill>
                  <a:schemeClr val="tx1"/>
                </a:solidFill>
              </a:rPr>
              <a:t>with the duration of </a:t>
            </a:r>
            <a:r>
              <a:rPr lang="en-US" sz="2400" dirty="0" smtClean="0">
                <a:solidFill>
                  <a:schemeClr val="tx1"/>
                </a:solidFill>
              </a:rPr>
              <a:t>IBD identified </a:t>
            </a:r>
            <a:r>
              <a:rPr lang="en-US" sz="2400" dirty="0">
                <a:solidFill>
                  <a:schemeClr val="tx1"/>
                </a:solidFill>
              </a:rPr>
              <a:t>as an independent risk factor for </a:t>
            </a:r>
            <a:r>
              <a:rPr lang="en-US" sz="2400" dirty="0" smtClean="0">
                <a:solidFill>
                  <a:schemeClr val="tx1"/>
                </a:solidFill>
              </a:rPr>
              <a:t>NAFLD. The </a:t>
            </a:r>
            <a:r>
              <a:rPr lang="en-US" sz="2400" dirty="0">
                <a:solidFill>
                  <a:schemeClr val="tx1"/>
                </a:solidFill>
              </a:rPr>
              <a:t>topic </a:t>
            </a:r>
            <a:r>
              <a:rPr lang="en-US" sz="2400" dirty="0" smtClean="0">
                <a:solidFill>
                  <a:schemeClr val="tx1"/>
                </a:solidFill>
              </a:rPr>
              <a:t>on IBD </a:t>
            </a:r>
            <a:r>
              <a:rPr lang="en-US" sz="2400" dirty="0">
                <a:solidFill>
                  <a:schemeClr val="tx1"/>
                </a:solidFill>
              </a:rPr>
              <a:t>related medications and liver toxicity </a:t>
            </a:r>
            <a:r>
              <a:rPr lang="en-US" sz="2400" dirty="0" smtClean="0">
                <a:solidFill>
                  <a:schemeClr val="tx1"/>
                </a:solidFill>
              </a:rPr>
              <a:t>including NAFLD     Patients should be advised to monitor for excessive weight and to maintain healthy dietary and exercise habits.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Current </a:t>
            </a:r>
            <a:r>
              <a:rPr lang="en-US" sz="2400" dirty="0">
                <a:solidFill>
                  <a:schemeClr val="tx1"/>
                </a:solidFill>
              </a:rPr>
              <a:t>therapy is targeted </a:t>
            </a:r>
            <a:r>
              <a:rPr lang="en-US" sz="2400" dirty="0" smtClean="0">
                <a:solidFill>
                  <a:schemeClr val="tx1"/>
                </a:solidFill>
              </a:rPr>
              <a:t>towards the </a:t>
            </a:r>
            <a:r>
              <a:rPr lang="en-US" sz="2400" dirty="0">
                <a:solidFill>
                  <a:schemeClr val="tx1"/>
                </a:solidFill>
              </a:rPr>
              <a:t>treatment of the bowel disease and improving the </a:t>
            </a:r>
            <a:r>
              <a:rPr lang="en-US" sz="2400" dirty="0" smtClean="0">
                <a:solidFill>
                  <a:schemeClr val="tx1"/>
                </a:solidFill>
              </a:rPr>
              <a:t>overall nutritional </a:t>
            </a:r>
            <a:r>
              <a:rPr lang="en-US" sz="2400" dirty="0">
                <a:solidFill>
                  <a:schemeClr val="tx1"/>
                </a:solidFill>
              </a:rPr>
              <a:t>status of the patient.</a:t>
            </a:r>
          </a:p>
        </p:txBody>
      </p:sp>
    </p:spTree>
    <p:extLst>
      <p:ext uri="{BB962C8B-B14F-4D97-AF65-F5344CB8AC3E}">
        <p14:creationId xmlns:p14="http://schemas.microsoft.com/office/powerpoint/2010/main" xmlns="" val="3608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5650"/>
            <a:ext cx="8763000" cy="607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2773436"/>
            <a:ext cx="4572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" lvl="0" indent="-91440" algn="ctr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29DD1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sz="4400" b="1" kern="0" dirty="0">
                <a:solidFill>
                  <a:srgbClr val="FFFF00"/>
                </a:solidFill>
                <a:latin typeface="Calibri" panose="020F0502020204030204" pitchFamily="34" charset="0"/>
              </a:rPr>
              <a:t>Thank You for </a:t>
            </a:r>
            <a:br>
              <a:rPr lang="en-US" sz="4400" b="1" kern="0" dirty="0">
                <a:solidFill>
                  <a:srgbClr val="FFFF00"/>
                </a:solidFill>
                <a:latin typeface="Calibri" panose="020F0502020204030204" pitchFamily="34" charset="0"/>
              </a:rPr>
            </a:br>
            <a:r>
              <a:rPr lang="en-US" sz="4400" b="1" kern="0" dirty="0">
                <a:solidFill>
                  <a:srgbClr val="FFFF00"/>
                </a:solidFill>
                <a:latin typeface="Calibri" panose="020F0502020204030204" pitchFamily="34" charset="0"/>
              </a:rPr>
              <a:t>your attention</a:t>
            </a:r>
            <a:endParaRPr 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661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2657"/>
            <a:ext cx="7543800" cy="1450757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Primary </a:t>
            </a:r>
            <a:r>
              <a:rPr lang="en-US" sz="3200" b="1" dirty="0" err="1">
                <a:solidFill>
                  <a:srgbClr val="FF0000"/>
                </a:solidFill>
              </a:rPr>
              <a:t>Sclerosing</a:t>
            </a:r>
            <a:r>
              <a:rPr lang="en-US" sz="3200" b="1" dirty="0">
                <a:solidFill>
                  <a:srgbClr val="FF0000"/>
                </a:solidFill>
              </a:rPr>
              <a:t> Cholangitis (PSC)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86000"/>
            <a:ext cx="7711440" cy="38100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Pro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PSC </a:t>
            </a:r>
            <a:r>
              <a:rPr lang="en-US" sz="2400" dirty="0">
                <a:solidFill>
                  <a:schemeClr val="tx1"/>
                </a:solidFill>
              </a:rPr>
              <a:t>is the most specific </a:t>
            </a:r>
            <a:r>
              <a:rPr lang="en-US" sz="2400" dirty="0" err="1">
                <a:solidFill>
                  <a:schemeClr val="tx1"/>
                </a:solidFill>
              </a:rPr>
              <a:t>hepatobiliary</a:t>
            </a:r>
            <a:r>
              <a:rPr lang="en-US" sz="2400" dirty="0">
                <a:solidFill>
                  <a:schemeClr val="tx1"/>
                </a:solidFill>
              </a:rPr>
              <a:t> manifestation </a:t>
            </a:r>
            <a:r>
              <a:rPr lang="en-US" sz="2400" dirty="0" smtClean="0">
                <a:solidFill>
                  <a:schemeClr val="tx1"/>
                </a:solidFill>
              </a:rPr>
              <a:t>of IBD.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Young </a:t>
            </a:r>
            <a:r>
              <a:rPr lang="en-US" sz="2400" dirty="0">
                <a:solidFill>
                  <a:schemeClr val="tx1"/>
                </a:solidFill>
              </a:rPr>
              <a:t>and middle </a:t>
            </a:r>
            <a:r>
              <a:rPr lang="en-US" sz="2400" dirty="0" smtClean="0">
                <a:solidFill>
                  <a:schemeClr val="tx1"/>
                </a:solidFill>
              </a:rPr>
              <a:t>aged patients</a:t>
            </a:r>
            <a:r>
              <a:rPr lang="en-US" sz="2400" dirty="0">
                <a:solidFill>
                  <a:schemeClr val="tx1"/>
                </a:solidFill>
              </a:rPr>
              <a:t>, especially those </a:t>
            </a:r>
            <a:r>
              <a:rPr lang="en-US" sz="2400" dirty="0" smtClean="0">
                <a:solidFill>
                  <a:schemeClr val="tx1"/>
                </a:solidFill>
              </a:rPr>
              <a:t>with underlying IBD, </a:t>
            </a:r>
            <a:r>
              <a:rPr lang="en-US" sz="2400" dirty="0">
                <a:solidFill>
                  <a:schemeClr val="tx1"/>
                </a:solidFill>
              </a:rPr>
              <a:t>with median </a:t>
            </a:r>
            <a:r>
              <a:rPr lang="en-US" sz="2400" dirty="0" smtClean="0">
                <a:solidFill>
                  <a:schemeClr val="tx1"/>
                </a:solidFill>
              </a:rPr>
              <a:t>age of onset: 40 years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0.4–7.5</a:t>
            </a:r>
            <a:r>
              <a:rPr lang="en-US" sz="2400" dirty="0">
                <a:solidFill>
                  <a:schemeClr val="tx1"/>
                </a:solidFill>
              </a:rPr>
              <a:t>%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of patients </a:t>
            </a:r>
            <a:r>
              <a:rPr lang="en-US" sz="2400" dirty="0" smtClean="0">
                <a:solidFill>
                  <a:schemeClr val="tx1"/>
                </a:solidFill>
              </a:rPr>
              <a:t>with IBD </a:t>
            </a:r>
            <a:r>
              <a:rPr lang="en-US" sz="2400" dirty="0">
                <a:solidFill>
                  <a:schemeClr val="tx1"/>
                </a:solidFill>
              </a:rPr>
              <a:t>develop </a:t>
            </a:r>
            <a:r>
              <a:rPr lang="en-US" sz="2400" dirty="0" smtClean="0">
                <a:solidFill>
                  <a:schemeClr val="tx1"/>
                </a:solidFill>
              </a:rPr>
              <a:t>PSC 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Among </a:t>
            </a:r>
            <a:r>
              <a:rPr lang="en-US" sz="2400" dirty="0">
                <a:solidFill>
                  <a:schemeClr val="tx1"/>
                </a:solidFill>
              </a:rPr>
              <a:t>patients with an </a:t>
            </a:r>
            <a:r>
              <a:rPr lang="en-US" sz="2400" dirty="0" smtClean="0">
                <a:solidFill>
                  <a:schemeClr val="tx1"/>
                </a:solidFill>
              </a:rPr>
              <a:t>established PSC </a:t>
            </a:r>
            <a:r>
              <a:rPr lang="en-US" sz="2400" dirty="0">
                <a:solidFill>
                  <a:schemeClr val="tx1"/>
                </a:solidFill>
              </a:rPr>
              <a:t>diagnosis, 70% to 80% have UC and 15% to 20% have </a:t>
            </a:r>
            <a:r>
              <a:rPr lang="en-US" sz="2400" dirty="0" smtClean="0">
                <a:solidFill>
                  <a:schemeClr val="tx1"/>
                </a:solidFill>
              </a:rPr>
              <a:t>CD.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IBD </a:t>
            </a:r>
            <a:r>
              <a:rPr lang="en-US" sz="2400" dirty="0">
                <a:solidFill>
                  <a:schemeClr val="tx1"/>
                </a:solidFill>
              </a:rPr>
              <a:t>is associated with poorer outcomes in patients with </a:t>
            </a:r>
            <a:r>
              <a:rPr lang="en-US" sz="2400" dirty="0" smtClean="0">
                <a:solidFill>
                  <a:schemeClr val="tx1"/>
                </a:solidFill>
              </a:rPr>
              <a:t>PSC with </a:t>
            </a:r>
            <a:r>
              <a:rPr lang="en-US" sz="2400" dirty="0">
                <a:solidFill>
                  <a:schemeClr val="tx1"/>
                </a:solidFill>
              </a:rPr>
              <a:t>increased risk for malignant complications and hence </a:t>
            </a:r>
            <a:r>
              <a:rPr lang="en-US" sz="2400" dirty="0" smtClean="0">
                <a:solidFill>
                  <a:schemeClr val="tx1"/>
                </a:solidFill>
              </a:rPr>
              <a:t>requirement for </a:t>
            </a:r>
            <a:r>
              <a:rPr lang="en-US" sz="2400" dirty="0">
                <a:solidFill>
                  <a:schemeClr val="tx1"/>
                </a:solidFill>
              </a:rPr>
              <a:t>liver </a:t>
            </a:r>
            <a:r>
              <a:rPr lang="en-US" sz="2400" dirty="0" smtClean="0">
                <a:solidFill>
                  <a:schemeClr val="tx1"/>
                </a:solidFill>
              </a:rPr>
              <a:t>transplantation.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76200"/>
            <a:ext cx="2171639" cy="216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95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PSC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Male predominance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Higher </a:t>
            </a:r>
            <a:r>
              <a:rPr lang="en-US" sz="2400" dirty="0">
                <a:solidFill>
                  <a:schemeClr val="tx1"/>
                </a:solidFill>
              </a:rPr>
              <a:t>prevalence </a:t>
            </a:r>
            <a:r>
              <a:rPr lang="en-US" sz="2400" dirty="0" smtClean="0">
                <a:solidFill>
                  <a:schemeClr val="tx1"/>
                </a:solidFill>
              </a:rPr>
              <a:t>in patients </a:t>
            </a:r>
            <a:r>
              <a:rPr lang="en-US" sz="2400" dirty="0">
                <a:solidFill>
                  <a:schemeClr val="tx1"/>
                </a:solidFill>
              </a:rPr>
              <a:t>with </a:t>
            </a:r>
            <a:r>
              <a:rPr lang="en-US" sz="2400" dirty="0" smtClean="0">
                <a:solidFill>
                  <a:schemeClr val="tx1"/>
                </a:solidFill>
              </a:rPr>
              <a:t>UC </a:t>
            </a:r>
            <a:r>
              <a:rPr lang="en-US" sz="2400" dirty="0">
                <a:solidFill>
                  <a:schemeClr val="tx1"/>
                </a:solidFill>
              </a:rPr>
              <a:t>as compared to </a:t>
            </a:r>
            <a:r>
              <a:rPr lang="en-US" sz="2400" dirty="0" smtClean="0">
                <a:solidFill>
                  <a:schemeClr val="tx1"/>
                </a:solidFill>
              </a:rPr>
              <a:t>those with CD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The </a:t>
            </a:r>
            <a:r>
              <a:rPr lang="en-US" sz="2400" dirty="0">
                <a:solidFill>
                  <a:schemeClr val="tx1"/>
                </a:solidFill>
              </a:rPr>
              <a:t>diagnosis of PSC </a:t>
            </a:r>
            <a:r>
              <a:rPr lang="en-US" sz="2400" dirty="0" smtClean="0">
                <a:solidFill>
                  <a:schemeClr val="tx1"/>
                </a:solidFill>
              </a:rPr>
              <a:t>may precede </a:t>
            </a:r>
            <a:r>
              <a:rPr lang="en-US" sz="2400" dirty="0">
                <a:solidFill>
                  <a:schemeClr val="tx1"/>
                </a:solidFill>
              </a:rPr>
              <a:t>that of IBD but the converse is also known to occur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The </a:t>
            </a:r>
            <a:r>
              <a:rPr lang="en-US" sz="2400" dirty="0">
                <a:solidFill>
                  <a:schemeClr val="tx1"/>
                </a:solidFill>
              </a:rPr>
              <a:t>coexistence of PSC and IBD represents a </a:t>
            </a:r>
            <a:r>
              <a:rPr lang="en-US" sz="2400" dirty="0" smtClean="0">
                <a:solidFill>
                  <a:schemeClr val="tx1"/>
                </a:solidFill>
              </a:rPr>
              <a:t>distinct clinical </a:t>
            </a:r>
            <a:r>
              <a:rPr lang="en-US" sz="2400" dirty="0">
                <a:solidFill>
                  <a:schemeClr val="tx1"/>
                </a:solidFill>
              </a:rPr>
              <a:t>phenotype as compared with IBD patients </a:t>
            </a:r>
            <a:r>
              <a:rPr lang="en-US" sz="2400" dirty="0" smtClean="0">
                <a:solidFill>
                  <a:schemeClr val="tx1"/>
                </a:solidFill>
              </a:rPr>
              <a:t>without PSC.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</a:t>
            </a:r>
            <a:r>
              <a:rPr lang="en-US" sz="2400" b="1" dirty="0" smtClean="0">
                <a:solidFill>
                  <a:schemeClr val="tx1"/>
                </a:solidFill>
              </a:rPr>
              <a:t>PSC-IBD:   </a:t>
            </a:r>
            <a:r>
              <a:rPr lang="en-US" sz="2400" dirty="0" smtClean="0">
                <a:solidFill>
                  <a:schemeClr val="tx1"/>
                </a:solidFill>
              </a:rPr>
              <a:t>rectal </a:t>
            </a:r>
            <a:r>
              <a:rPr lang="en-US" sz="2400" dirty="0">
                <a:solidFill>
                  <a:schemeClr val="tx1"/>
                </a:solidFill>
              </a:rPr>
              <a:t>sparing, </a:t>
            </a:r>
            <a:r>
              <a:rPr lang="en-US" sz="2400" dirty="0" smtClean="0">
                <a:solidFill>
                  <a:schemeClr val="tx1"/>
                </a:solidFill>
              </a:rPr>
              <a:t>backwash ileitis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pancolitis</a:t>
            </a:r>
            <a:r>
              <a:rPr lang="en-US" sz="2400" dirty="0">
                <a:solidFill>
                  <a:schemeClr val="tx1"/>
                </a:solidFill>
              </a:rPr>
              <a:t>, colitis-associated </a:t>
            </a:r>
            <a:r>
              <a:rPr lang="en-US" sz="2400" dirty="0" err="1">
                <a:solidFill>
                  <a:schemeClr val="tx1"/>
                </a:solidFill>
              </a:rPr>
              <a:t>neoplasia</a:t>
            </a:r>
            <a:r>
              <a:rPr lang="en-US" sz="2400" dirty="0">
                <a:solidFill>
                  <a:schemeClr val="tx1"/>
                </a:solidFill>
              </a:rPr>
              <a:t>, and </a:t>
            </a:r>
            <a:r>
              <a:rPr lang="en-US" sz="2400" dirty="0" smtClean="0">
                <a:solidFill>
                  <a:schemeClr val="tx1"/>
                </a:solidFill>
              </a:rPr>
              <a:t>poorer survival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58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spc="0" dirty="0" smtClean="0">
                <a:solidFill>
                  <a:srgbClr val="FF0000"/>
                </a:solidFill>
              </a:rPr>
              <a:t>Presentation </a:t>
            </a:r>
            <a:r>
              <a:rPr lang="en-US" sz="3200" spc="0" dirty="0">
                <a:solidFill>
                  <a:srgbClr val="FF0000"/>
                </a:solidFill>
              </a:rPr>
              <a:t>of PSC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9800"/>
            <a:ext cx="7680960" cy="3352800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Minion-Regular"/>
              </a:rPr>
              <a:t>  </a:t>
            </a:r>
            <a:r>
              <a:rPr lang="en-US" sz="2400" dirty="0" smtClean="0">
                <a:solidFill>
                  <a:schemeClr val="tx1"/>
                </a:solidFill>
              </a:rPr>
              <a:t>Most </a:t>
            </a:r>
            <a:r>
              <a:rPr lang="en-US" sz="2400" dirty="0">
                <a:solidFill>
                  <a:schemeClr val="tx1"/>
                </a:solidFill>
              </a:rPr>
              <a:t>patients </a:t>
            </a:r>
            <a:r>
              <a:rPr lang="en-US" sz="2400" dirty="0" smtClean="0">
                <a:solidFill>
                  <a:schemeClr val="tx1"/>
                </a:solidFill>
              </a:rPr>
              <a:t>are asymptomatic </a:t>
            </a:r>
            <a:r>
              <a:rPr lang="en-US" sz="2400" dirty="0">
                <a:solidFill>
                  <a:schemeClr val="tx1"/>
                </a:solidFill>
              </a:rPr>
              <a:t>at </a:t>
            </a:r>
            <a:r>
              <a:rPr lang="en-US" sz="2400" dirty="0" smtClean="0">
                <a:solidFill>
                  <a:schemeClr val="tx1"/>
                </a:solidFill>
              </a:rPr>
              <a:t>diagnosis.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Clinical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features of those </a:t>
            </a:r>
            <a:r>
              <a:rPr lang="en-US" sz="2400" dirty="0" smtClean="0">
                <a:solidFill>
                  <a:schemeClr val="tx1"/>
                </a:solidFill>
              </a:rPr>
              <a:t>with </a:t>
            </a:r>
            <a:r>
              <a:rPr lang="fr-FR" sz="2400" dirty="0" err="1" smtClean="0">
                <a:solidFill>
                  <a:schemeClr val="tx1"/>
                </a:solidFill>
              </a:rPr>
              <a:t>symptoms</a:t>
            </a:r>
            <a:r>
              <a:rPr lang="fr-FR" sz="2400" dirty="0" smtClean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include</a:t>
            </a:r>
            <a:r>
              <a:rPr lang="fr-FR" sz="2400" dirty="0">
                <a:solidFill>
                  <a:schemeClr val="tx1"/>
                </a:solidFill>
              </a:rPr>
              <a:t> fatigue, abdominal pain, </a:t>
            </a:r>
            <a:r>
              <a:rPr lang="fr-FR" sz="2400" dirty="0" err="1">
                <a:solidFill>
                  <a:schemeClr val="tx1"/>
                </a:solidFill>
              </a:rPr>
              <a:t>pruritus</a:t>
            </a:r>
            <a:r>
              <a:rPr lang="fr-FR" sz="2400" dirty="0">
                <a:solidFill>
                  <a:schemeClr val="tx1"/>
                </a:solidFill>
              </a:rPr>
              <a:t>, </a:t>
            </a:r>
            <a:r>
              <a:rPr lang="fr-FR" sz="2400" dirty="0" err="1" smtClean="0">
                <a:solidFill>
                  <a:schemeClr val="tx1"/>
                </a:solidFill>
              </a:rPr>
              <a:t>jaundice</a:t>
            </a:r>
            <a:r>
              <a:rPr lang="fr-FR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smtClean="0">
                <a:solidFill>
                  <a:schemeClr val="tx1"/>
                </a:solidFill>
              </a:rPr>
              <a:t>and </a:t>
            </a:r>
            <a:r>
              <a:rPr lang="en-US" sz="2400" dirty="0">
                <a:solidFill>
                  <a:schemeClr val="tx1"/>
                </a:solidFill>
              </a:rPr>
              <a:t>weight loss.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tx1"/>
                </a:solidFill>
              </a:rPr>
              <a:t>   </a:t>
            </a:r>
            <a:r>
              <a:rPr lang="en-US" sz="2400" dirty="0" smtClean="0">
                <a:solidFill>
                  <a:srgbClr val="00B0F0"/>
                </a:solidFill>
              </a:rPr>
              <a:t>Biochemical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parameters are </a:t>
            </a:r>
            <a:r>
              <a:rPr lang="en-US" sz="2400" dirty="0" smtClean="0">
                <a:solidFill>
                  <a:schemeClr val="tx1"/>
                </a:solidFill>
              </a:rPr>
              <a:t>consistent with </a:t>
            </a:r>
            <a:r>
              <a:rPr lang="en-US" sz="2400" dirty="0">
                <a:solidFill>
                  <a:schemeClr val="tx1"/>
                </a:solidFill>
              </a:rPr>
              <a:t>cholestasis and characteristically show a </a:t>
            </a:r>
            <a:r>
              <a:rPr lang="en-US" sz="2400" dirty="0" smtClean="0">
                <a:solidFill>
                  <a:schemeClr val="tx1"/>
                </a:solidFill>
              </a:rPr>
              <a:t>marked elevation </a:t>
            </a:r>
            <a:r>
              <a:rPr lang="en-US" sz="2400" dirty="0">
                <a:solidFill>
                  <a:schemeClr val="tx1"/>
                </a:solidFill>
              </a:rPr>
              <a:t>of the serum alkaline phosphatase and </a:t>
            </a:r>
            <a:r>
              <a:rPr lang="en-US" sz="2400" dirty="0" smtClean="0">
                <a:solidFill>
                  <a:schemeClr val="tx1"/>
                </a:solidFill>
              </a:rPr>
              <a:t>abnormal liver transaminases. </a:t>
            </a:r>
          </a:p>
        </p:txBody>
      </p:sp>
    </p:spTree>
    <p:extLst>
      <p:ext uri="{BB962C8B-B14F-4D97-AF65-F5344CB8AC3E}">
        <p14:creationId xmlns:p14="http://schemas.microsoft.com/office/powerpoint/2010/main" xmlns="" val="177253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pc="0" dirty="0">
                <a:solidFill>
                  <a:srgbClr val="FF0000"/>
                </a:solidFill>
              </a:rPr>
              <a:t>Presentation of PSC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7543800" cy="4023360"/>
          </a:xfrm>
        </p:spPr>
        <p:txBody>
          <a:bodyPr>
            <a:noAutofit/>
          </a:bodyPr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Radiological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evaluation is pivotal in the diagnosis of PSC.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Diffuse, multifocal strictures involving the medium- to large- sized intra- and </a:t>
            </a:r>
            <a:r>
              <a:rPr lang="en-US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extrahepatic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ductal system forms the basis for the diagnosis.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The use of MRCP provides a sensitive and noninvasive tool for diagnosis.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ERCP is superior in diagnostic accuracy but has an increased risk for procedure-related complications</a:t>
            </a: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5330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pc="0" dirty="0">
                <a:solidFill>
                  <a:srgbClr val="FF0000"/>
                </a:solidFill>
              </a:rPr>
              <a:t>Presentation of PSC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62200"/>
            <a:ext cx="7543800" cy="3735494"/>
          </a:xfrm>
        </p:spPr>
        <p:txBody>
          <a:bodyPr/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  The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role of </a:t>
            </a:r>
            <a:r>
              <a:rPr lang="en-US" sz="2400" dirty="0">
                <a:solidFill>
                  <a:srgbClr val="00B0F0"/>
                </a:solidFill>
              </a:rPr>
              <a:t>liver </a:t>
            </a:r>
            <a:r>
              <a:rPr lang="en-US" sz="2400" dirty="0" smtClean="0">
                <a:solidFill>
                  <a:srgbClr val="00B0F0"/>
                </a:solidFill>
              </a:rPr>
              <a:t>biopsy 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in the diagnosis of PSC is limited.  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It seems to have more relevance in delineating conditions such as small-duct PSC or </a:t>
            </a:r>
            <a:r>
              <a:rPr lang="en-US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pericholangitis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in patients with IBD.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1494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Retrospect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2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xmlns="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2017_HTAA_Diabetes" id="{1367EE62-49C0-41AA-9F7D-AEA8A8F73D1D}" vid="{45DB6FF6-6200-4F3D-90FC-F48B6425275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3032</TotalTime>
  <Words>2382</Words>
  <Application>Microsoft Office PowerPoint</Application>
  <PresentationFormat>On-screen Show (4:3)</PresentationFormat>
  <Paragraphs>195</Paragraphs>
  <Slides>40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2" baseType="lpstr">
      <vt:lpstr>Retrospect</vt:lpstr>
      <vt:lpstr>2_2017_HTAA_Diabetes</vt:lpstr>
      <vt:lpstr>Liver Disorders in Inflammatory Bowel Disease</vt:lpstr>
      <vt:lpstr>Slide 2</vt:lpstr>
      <vt:lpstr>Non-alcoholic Fatty Liver Disease (NAFLD)</vt:lpstr>
      <vt:lpstr>NAFLD</vt:lpstr>
      <vt:lpstr>Primary Sclerosing Cholangitis (PSC)</vt:lpstr>
      <vt:lpstr>PSC</vt:lpstr>
      <vt:lpstr>Presentation of PSC</vt:lpstr>
      <vt:lpstr>Presentation of PSC</vt:lpstr>
      <vt:lpstr>Presentation of PSC</vt:lpstr>
      <vt:lpstr>Small-duct PSC</vt:lpstr>
      <vt:lpstr>Small-duct PSC</vt:lpstr>
      <vt:lpstr> Autoimmune Hepatitis </vt:lpstr>
      <vt:lpstr>Primary Sclerosing Cholangitis/Autoimmune Hepatitis (PSC/AIH) Overlap Syndrome</vt:lpstr>
      <vt:lpstr>IgG4-associated cholangiopathy (IAC)</vt:lpstr>
      <vt:lpstr>Primary biliary cholangitis (PBC)</vt:lpstr>
      <vt:lpstr>DILI inDILI in IBD IBD</vt:lpstr>
      <vt:lpstr>Slide 17</vt:lpstr>
      <vt:lpstr>Slide 18</vt:lpstr>
      <vt:lpstr>Hepatitis B and IBD</vt:lpstr>
      <vt:lpstr>HBV reactivation associated with imunosuppressive therapy</vt:lpstr>
      <vt:lpstr>Hepatitis C and IBD</vt:lpstr>
      <vt:lpstr>Granulomatous hepatitis</vt:lpstr>
      <vt:lpstr>Granulomatous hepatitis</vt:lpstr>
      <vt:lpstr>Granulomatous hepatitis</vt:lpstr>
      <vt:lpstr>Medications associated with  granulomatous liver lesions</vt:lpstr>
      <vt:lpstr>Secondary Amyloidosis</vt:lpstr>
      <vt:lpstr>Secondary Amyloidosis</vt:lpstr>
      <vt:lpstr>Cholelithiasis</vt:lpstr>
      <vt:lpstr>Cholelithiasis</vt:lpstr>
      <vt:lpstr>               Cholelithiasis Risk factors:  </vt:lpstr>
      <vt:lpstr>Portal vein thrombosis(PVT)</vt:lpstr>
      <vt:lpstr>PVT</vt:lpstr>
      <vt:lpstr>Budd Chiari Syndrome</vt:lpstr>
      <vt:lpstr>Pancreatitis</vt:lpstr>
      <vt:lpstr>Hepatic  abscess</vt:lpstr>
      <vt:lpstr>Hepatic  abscess  Risk factors:</vt:lpstr>
      <vt:lpstr>Hepatic  abscess</vt:lpstr>
      <vt:lpstr>Conclusion</vt:lpstr>
      <vt:lpstr>References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</dc:creator>
  <cp:lastModifiedBy>MaryaM</cp:lastModifiedBy>
  <cp:revision>368</cp:revision>
  <dcterms:created xsi:type="dcterms:W3CDTF">2006-08-16T00:00:00Z</dcterms:created>
  <dcterms:modified xsi:type="dcterms:W3CDTF">2021-07-30T18:03:57Z</dcterms:modified>
</cp:coreProperties>
</file>