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48" r:id="rId1"/>
  </p:sldMasterIdLst>
  <p:sldIdLst>
    <p:sldId id="283" r:id="rId2"/>
    <p:sldId id="282" r:id="rId3"/>
    <p:sldId id="256" r:id="rId4"/>
    <p:sldId id="257" r:id="rId5"/>
    <p:sldId id="258" r:id="rId6"/>
    <p:sldId id="259" r:id="rId7"/>
    <p:sldId id="260" r:id="rId8"/>
    <p:sldId id="277" r:id="rId9"/>
    <p:sldId id="278" r:id="rId10"/>
    <p:sldId id="279" r:id="rId11"/>
    <p:sldId id="280" r:id="rId12"/>
    <p:sldId id="281" r:id="rId13"/>
    <p:sldId id="261" r:id="rId14"/>
    <p:sldId id="262" r:id="rId15"/>
    <p:sldId id="276" r:id="rId16"/>
    <p:sldId id="264" r:id="rId17"/>
    <p:sldId id="265" r:id="rId18"/>
    <p:sldId id="266" r:id="rId19"/>
    <p:sldId id="267" r:id="rId20"/>
    <p:sldId id="268" r:id="rId21"/>
    <p:sldId id="269" r:id="rId22"/>
    <p:sldId id="270" r:id="rId23"/>
    <p:sldId id="271" r:id="rId24"/>
    <p:sldId id="272" r:id="rId25"/>
    <p:sldId id="273" r:id="rId26"/>
    <p:sldId id="274" r:id="rId27"/>
    <p:sldId id="275" r:id="rId28"/>
    <p:sldId id="263" r:id="rId29"/>
  </p:sldIdLst>
  <p:sldSz cx="9144000" cy="6858000" type="screen4x3"/>
  <p:notesSz cx="6858000" cy="9144000"/>
  <p:defaultTex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84380"/>
    <p:restoredTop sz="94660"/>
  </p:normalViewPr>
  <p:slideViewPr>
    <p:cSldViewPr>
      <p:cViewPr varScale="1">
        <p:scale>
          <a:sx n="68" d="100"/>
          <a:sy n="68" d="100"/>
        </p:scale>
        <p:origin x="-1446" y="-96"/>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fa-I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fa-IR"/>
          </a:p>
        </p:txBody>
      </p:sp>
      <p:sp>
        <p:nvSpPr>
          <p:cNvPr id="4" name="Date Placeholder 3"/>
          <p:cNvSpPr>
            <a:spLocks noGrp="1"/>
          </p:cNvSpPr>
          <p:nvPr>
            <p:ph type="dt" sz="half" idx="10"/>
          </p:nvPr>
        </p:nvSpPr>
        <p:spPr/>
        <p:txBody>
          <a:bodyPr/>
          <a:lstStyle/>
          <a:p>
            <a:fld id="{A607CE86-57BD-4DC3-A81E-2EBCDFC31CA6}" type="datetimeFigureOut">
              <a:rPr lang="fa-IR" smtClean="0"/>
              <a:pPr/>
              <a:t>1442/12/22</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006FB52A-5A49-4D02-8397-9ECA4659EE47}" type="slidenum">
              <a:rPr lang="fa-IR" smtClean="0"/>
              <a:pPr/>
              <a:t>‹#›</a:t>
            </a:fld>
            <a:endParaRPr lang="fa-IR"/>
          </a:p>
        </p:txBody>
      </p:sp>
    </p:spTree>
    <p:extLst>
      <p:ext uri="{BB962C8B-B14F-4D97-AF65-F5344CB8AC3E}">
        <p14:creationId xmlns:p14="http://schemas.microsoft.com/office/powerpoint/2010/main" xmlns="" val="329248742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A607CE86-57BD-4DC3-A81E-2EBCDFC31CA6}" type="datetimeFigureOut">
              <a:rPr lang="fa-IR" smtClean="0"/>
              <a:pPr/>
              <a:t>1442/12/22</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006FB52A-5A49-4D02-8397-9ECA4659EE47}" type="slidenum">
              <a:rPr lang="fa-IR" smtClean="0"/>
              <a:pPr/>
              <a:t>‹#›</a:t>
            </a:fld>
            <a:endParaRPr lang="fa-IR"/>
          </a:p>
        </p:txBody>
      </p:sp>
    </p:spTree>
    <p:extLst>
      <p:ext uri="{BB962C8B-B14F-4D97-AF65-F5344CB8AC3E}">
        <p14:creationId xmlns:p14="http://schemas.microsoft.com/office/powerpoint/2010/main" xmlns="" val="337888558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fa-I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A607CE86-57BD-4DC3-A81E-2EBCDFC31CA6}" type="datetimeFigureOut">
              <a:rPr lang="fa-IR" smtClean="0"/>
              <a:pPr/>
              <a:t>1442/12/22</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006FB52A-5A49-4D02-8397-9ECA4659EE47}" type="slidenum">
              <a:rPr lang="fa-IR" smtClean="0"/>
              <a:pPr/>
              <a:t>‹#›</a:t>
            </a:fld>
            <a:endParaRPr lang="fa-IR"/>
          </a:p>
        </p:txBody>
      </p:sp>
    </p:spTree>
    <p:extLst>
      <p:ext uri="{BB962C8B-B14F-4D97-AF65-F5344CB8AC3E}">
        <p14:creationId xmlns:p14="http://schemas.microsoft.com/office/powerpoint/2010/main" xmlns="" val="305503478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A607CE86-57BD-4DC3-A81E-2EBCDFC31CA6}" type="datetimeFigureOut">
              <a:rPr lang="fa-IR" smtClean="0"/>
              <a:pPr/>
              <a:t>1442/12/22</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006FB52A-5A49-4D02-8397-9ECA4659EE47}" type="slidenum">
              <a:rPr lang="fa-IR" smtClean="0"/>
              <a:pPr/>
              <a:t>‹#›</a:t>
            </a:fld>
            <a:endParaRPr lang="fa-IR"/>
          </a:p>
        </p:txBody>
      </p:sp>
    </p:spTree>
    <p:extLst>
      <p:ext uri="{BB962C8B-B14F-4D97-AF65-F5344CB8AC3E}">
        <p14:creationId xmlns:p14="http://schemas.microsoft.com/office/powerpoint/2010/main" xmlns="" val="82191447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r">
              <a:defRPr sz="4000" b="1" cap="all"/>
            </a:lvl1pPr>
          </a:lstStyle>
          <a:p>
            <a:r>
              <a:rPr lang="en-US" smtClean="0"/>
              <a:t>Click to edit Master title style</a:t>
            </a:r>
            <a:endParaRPr lang="fa-I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607CE86-57BD-4DC3-A81E-2EBCDFC31CA6}" type="datetimeFigureOut">
              <a:rPr lang="fa-IR" smtClean="0"/>
              <a:pPr/>
              <a:t>1442/12/22</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006FB52A-5A49-4D02-8397-9ECA4659EE47}" type="slidenum">
              <a:rPr lang="fa-IR" smtClean="0"/>
              <a:pPr/>
              <a:t>‹#›</a:t>
            </a:fld>
            <a:endParaRPr lang="fa-IR"/>
          </a:p>
        </p:txBody>
      </p:sp>
    </p:spTree>
    <p:extLst>
      <p:ext uri="{BB962C8B-B14F-4D97-AF65-F5344CB8AC3E}">
        <p14:creationId xmlns:p14="http://schemas.microsoft.com/office/powerpoint/2010/main" xmlns="" val="396012870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Date Placeholder 4"/>
          <p:cNvSpPr>
            <a:spLocks noGrp="1"/>
          </p:cNvSpPr>
          <p:nvPr>
            <p:ph type="dt" sz="half" idx="10"/>
          </p:nvPr>
        </p:nvSpPr>
        <p:spPr/>
        <p:txBody>
          <a:bodyPr/>
          <a:lstStyle/>
          <a:p>
            <a:fld id="{A607CE86-57BD-4DC3-A81E-2EBCDFC31CA6}" type="datetimeFigureOut">
              <a:rPr lang="fa-IR" smtClean="0"/>
              <a:pPr/>
              <a:t>1442/12/22</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006FB52A-5A49-4D02-8397-9ECA4659EE47}" type="slidenum">
              <a:rPr lang="fa-IR" smtClean="0"/>
              <a:pPr/>
              <a:t>‹#›</a:t>
            </a:fld>
            <a:endParaRPr lang="fa-IR"/>
          </a:p>
        </p:txBody>
      </p:sp>
    </p:spTree>
    <p:extLst>
      <p:ext uri="{BB962C8B-B14F-4D97-AF65-F5344CB8AC3E}">
        <p14:creationId xmlns:p14="http://schemas.microsoft.com/office/powerpoint/2010/main" xmlns="" val="383520040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fa-I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7" name="Date Placeholder 6"/>
          <p:cNvSpPr>
            <a:spLocks noGrp="1"/>
          </p:cNvSpPr>
          <p:nvPr>
            <p:ph type="dt" sz="half" idx="10"/>
          </p:nvPr>
        </p:nvSpPr>
        <p:spPr/>
        <p:txBody>
          <a:bodyPr/>
          <a:lstStyle/>
          <a:p>
            <a:fld id="{A607CE86-57BD-4DC3-A81E-2EBCDFC31CA6}" type="datetimeFigureOut">
              <a:rPr lang="fa-IR" smtClean="0"/>
              <a:pPr/>
              <a:t>1442/12/22</a:t>
            </a:fld>
            <a:endParaRPr lang="fa-IR"/>
          </a:p>
        </p:txBody>
      </p:sp>
      <p:sp>
        <p:nvSpPr>
          <p:cNvPr id="8" name="Footer Placeholder 7"/>
          <p:cNvSpPr>
            <a:spLocks noGrp="1"/>
          </p:cNvSpPr>
          <p:nvPr>
            <p:ph type="ftr" sz="quarter" idx="11"/>
          </p:nvPr>
        </p:nvSpPr>
        <p:spPr/>
        <p:txBody>
          <a:bodyPr/>
          <a:lstStyle/>
          <a:p>
            <a:endParaRPr lang="fa-IR"/>
          </a:p>
        </p:txBody>
      </p:sp>
      <p:sp>
        <p:nvSpPr>
          <p:cNvPr id="9" name="Slide Number Placeholder 8"/>
          <p:cNvSpPr>
            <a:spLocks noGrp="1"/>
          </p:cNvSpPr>
          <p:nvPr>
            <p:ph type="sldNum" sz="quarter" idx="12"/>
          </p:nvPr>
        </p:nvSpPr>
        <p:spPr/>
        <p:txBody>
          <a:bodyPr/>
          <a:lstStyle/>
          <a:p>
            <a:fld id="{006FB52A-5A49-4D02-8397-9ECA4659EE47}" type="slidenum">
              <a:rPr lang="fa-IR" smtClean="0"/>
              <a:pPr/>
              <a:t>‹#›</a:t>
            </a:fld>
            <a:endParaRPr lang="fa-IR"/>
          </a:p>
        </p:txBody>
      </p:sp>
    </p:spTree>
    <p:extLst>
      <p:ext uri="{BB962C8B-B14F-4D97-AF65-F5344CB8AC3E}">
        <p14:creationId xmlns:p14="http://schemas.microsoft.com/office/powerpoint/2010/main" xmlns="" val="135839817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Date Placeholder 2"/>
          <p:cNvSpPr>
            <a:spLocks noGrp="1"/>
          </p:cNvSpPr>
          <p:nvPr>
            <p:ph type="dt" sz="half" idx="10"/>
          </p:nvPr>
        </p:nvSpPr>
        <p:spPr/>
        <p:txBody>
          <a:bodyPr/>
          <a:lstStyle/>
          <a:p>
            <a:fld id="{A607CE86-57BD-4DC3-A81E-2EBCDFC31CA6}" type="datetimeFigureOut">
              <a:rPr lang="fa-IR" smtClean="0"/>
              <a:pPr/>
              <a:t>1442/12/22</a:t>
            </a:fld>
            <a:endParaRPr lang="fa-IR"/>
          </a:p>
        </p:txBody>
      </p:sp>
      <p:sp>
        <p:nvSpPr>
          <p:cNvPr id="4" name="Footer Placeholder 3"/>
          <p:cNvSpPr>
            <a:spLocks noGrp="1"/>
          </p:cNvSpPr>
          <p:nvPr>
            <p:ph type="ftr" sz="quarter" idx="11"/>
          </p:nvPr>
        </p:nvSpPr>
        <p:spPr/>
        <p:txBody>
          <a:bodyPr/>
          <a:lstStyle/>
          <a:p>
            <a:endParaRPr lang="fa-IR"/>
          </a:p>
        </p:txBody>
      </p:sp>
      <p:sp>
        <p:nvSpPr>
          <p:cNvPr id="5" name="Slide Number Placeholder 4"/>
          <p:cNvSpPr>
            <a:spLocks noGrp="1"/>
          </p:cNvSpPr>
          <p:nvPr>
            <p:ph type="sldNum" sz="quarter" idx="12"/>
          </p:nvPr>
        </p:nvSpPr>
        <p:spPr/>
        <p:txBody>
          <a:bodyPr/>
          <a:lstStyle/>
          <a:p>
            <a:fld id="{006FB52A-5A49-4D02-8397-9ECA4659EE47}" type="slidenum">
              <a:rPr lang="fa-IR" smtClean="0"/>
              <a:pPr/>
              <a:t>‹#›</a:t>
            </a:fld>
            <a:endParaRPr lang="fa-IR"/>
          </a:p>
        </p:txBody>
      </p:sp>
    </p:spTree>
    <p:extLst>
      <p:ext uri="{BB962C8B-B14F-4D97-AF65-F5344CB8AC3E}">
        <p14:creationId xmlns:p14="http://schemas.microsoft.com/office/powerpoint/2010/main" xmlns="" val="5168201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607CE86-57BD-4DC3-A81E-2EBCDFC31CA6}" type="datetimeFigureOut">
              <a:rPr lang="fa-IR" smtClean="0"/>
              <a:pPr/>
              <a:t>1442/12/22</a:t>
            </a:fld>
            <a:endParaRPr lang="fa-IR"/>
          </a:p>
        </p:txBody>
      </p:sp>
      <p:sp>
        <p:nvSpPr>
          <p:cNvPr id="3" name="Footer Placeholder 2"/>
          <p:cNvSpPr>
            <a:spLocks noGrp="1"/>
          </p:cNvSpPr>
          <p:nvPr>
            <p:ph type="ftr" sz="quarter" idx="11"/>
          </p:nvPr>
        </p:nvSpPr>
        <p:spPr/>
        <p:txBody>
          <a:bodyPr/>
          <a:lstStyle/>
          <a:p>
            <a:endParaRPr lang="fa-IR"/>
          </a:p>
        </p:txBody>
      </p:sp>
      <p:sp>
        <p:nvSpPr>
          <p:cNvPr id="4" name="Slide Number Placeholder 3"/>
          <p:cNvSpPr>
            <a:spLocks noGrp="1"/>
          </p:cNvSpPr>
          <p:nvPr>
            <p:ph type="sldNum" sz="quarter" idx="12"/>
          </p:nvPr>
        </p:nvSpPr>
        <p:spPr/>
        <p:txBody>
          <a:bodyPr/>
          <a:lstStyle/>
          <a:p>
            <a:fld id="{006FB52A-5A49-4D02-8397-9ECA4659EE47}" type="slidenum">
              <a:rPr lang="fa-IR" smtClean="0"/>
              <a:pPr/>
              <a:t>‹#›</a:t>
            </a:fld>
            <a:endParaRPr lang="fa-IR"/>
          </a:p>
        </p:txBody>
      </p:sp>
    </p:spTree>
    <p:extLst>
      <p:ext uri="{BB962C8B-B14F-4D97-AF65-F5344CB8AC3E}">
        <p14:creationId xmlns:p14="http://schemas.microsoft.com/office/powerpoint/2010/main" xmlns="" val="3060809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r">
              <a:defRPr sz="2000" b="1"/>
            </a:lvl1pPr>
          </a:lstStyle>
          <a:p>
            <a:r>
              <a:rPr lang="en-US" smtClean="0"/>
              <a:t>Click to edit Master title style</a:t>
            </a:r>
            <a:endParaRPr lang="fa-I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607CE86-57BD-4DC3-A81E-2EBCDFC31CA6}" type="datetimeFigureOut">
              <a:rPr lang="fa-IR" smtClean="0"/>
              <a:pPr/>
              <a:t>1442/12/22</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006FB52A-5A49-4D02-8397-9ECA4659EE47}" type="slidenum">
              <a:rPr lang="fa-IR" smtClean="0"/>
              <a:pPr/>
              <a:t>‹#›</a:t>
            </a:fld>
            <a:endParaRPr lang="fa-IR"/>
          </a:p>
        </p:txBody>
      </p:sp>
    </p:spTree>
    <p:extLst>
      <p:ext uri="{BB962C8B-B14F-4D97-AF65-F5344CB8AC3E}">
        <p14:creationId xmlns:p14="http://schemas.microsoft.com/office/powerpoint/2010/main" xmlns="" val="273007660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r">
              <a:defRPr sz="2000" b="1"/>
            </a:lvl1pPr>
          </a:lstStyle>
          <a:p>
            <a:r>
              <a:rPr lang="en-US" smtClean="0"/>
              <a:t>Click to edit Master title style</a:t>
            </a:r>
            <a:endParaRPr lang="fa-I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a-I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607CE86-57BD-4DC3-A81E-2EBCDFC31CA6}" type="datetimeFigureOut">
              <a:rPr lang="fa-IR" smtClean="0"/>
              <a:pPr/>
              <a:t>1442/12/22</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006FB52A-5A49-4D02-8397-9ECA4659EE47}" type="slidenum">
              <a:rPr lang="fa-IR" smtClean="0"/>
              <a:pPr/>
              <a:t>‹#›</a:t>
            </a:fld>
            <a:endParaRPr lang="fa-IR"/>
          </a:p>
        </p:txBody>
      </p:sp>
    </p:spTree>
    <p:extLst>
      <p:ext uri="{BB962C8B-B14F-4D97-AF65-F5344CB8AC3E}">
        <p14:creationId xmlns:p14="http://schemas.microsoft.com/office/powerpoint/2010/main" xmlns="" val="56531581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alphaModFix amt="27000"/>
            <a:lum/>
          </a:blip>
          <a:srcRect/>
          <a:stretch>
            <a:fillRect l="-20000" r="-20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1" anchor="ctr">
            <a:normAutofit/>
          </a:bodyPr>
          <a:lstStyle/>
          <a:p>
            <a:r>
              <a:rPr lang="en-US" smtClean="0"/>
              <a:t>Click to edit Master title style</a:t>
            </a:r>
            <a:endParaRPr lang="fa-I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2"/>
          </p:nvPr>
        </p:nvSpPr>
        <p:spPr>
          <a:xfrm>
            <a:off x="6553200" y="6356350"/>
            <a:ext cx="21336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A607CE86-57BD-4DC3-A81E-2EBCDFC31CA6}" type="datetimeFigureOut">
              <a:rPr lang="fa-IR" smtClean="0"/>
              <a:pPr/>
              <a:t>1442/12/22</a:t>
            </a:fld>
            <a:endParaRPr lang="fa-I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fa-IR"/>
          </a:p>
        </p:txBody>
      </p:sp>
      <p:sp>
        <p:nvSpPr>
          <p:cNvPr id="6" name="Slide Number Placeholder 5"/>
          <p:cNvSpPr>
            <a:spLocks noGrp="1"/>
          </p:cNvSpPr>
          <p:nvPr>
            <p:ph type="sldNum" sz="quarter" idx="4"/>
          </p:nvPr>
        </p:nvSpPr>
        <p:spPr>
          <a:xfrm>
            <a:off x="457200" y="6356350"/>
            <a:ext cx="21336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006FB52A-5A49-4D02-8397-9ECA4659EE47}" type="slidenum">
              <a:rPr lang="fa-IR" smtClean="0"/>
              <a:pPr/>
              <a:t>‹#›</a:t>
            </a:fld>
            <a:endParaRPr lang="fa-IR"/>
          </a:p>
        </p:txBody>
      </p:sp>
    </p:spTree>
    <p:extLst>
      <p:ext uri="{BB962C8B-B14F-4D97-AF65-F5344CB8AC3E}">
        <p14:creationId xmlns:p14="http://schemas.microsoft.com/office/powerpoint/2010/main" xmlns="" val="354137300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1" eaLnBrk="1" latinLnBrk="0" hangingPunct="1">
        <a:spcBef>
          <a:spcPct val="0"/>
        </a:spcBef>
        <a:buNone/>
        <a:defRPr sz="4400" kern="1200">
          <a:solidFill>
            <a:schemeClr val="tx1"/>
          </a:solidFill>
          <a:latin typeface="+mj-lt"/>
          <a:ea typeface="+mj-ea"/>
          <a:cs typeface="+mj-cs"/>
        </a:defRPr>
      </a:lvl1pPr>
    </p:titleStyle>
    <p:bodyStyle>
      <a:lvl1pPr marL="342900" indent="-342900" algn="r" defTabSz="914400" rtl="1"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r" defTabSz="914400" rtl="1"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r" defTabSz="914400" rtl="1"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hyperlink" Target="https://www.ncbi.nlm.nih.gov/pmc/articles/PMC5016364/" TargetMode="Externa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hyperlink" Target="https://www.ncbi.nlm.nih.gov/pmc/articles/PMC5016364/" TargetMode="Externa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hyperlink" Target="https://www.ncbi.nlm.nih.gov/pmc/articles/PMC5016364/" TargetMode="Externa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hyperlink" Target="https://www.ncbi.nlm.nih.gov/pmc/articles/PMC5016364/" TargetMode="Externa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hyperlink" Target="https://www.ncbi.nlm.nih.gov/pmc/articles/PMC5016364/" TargetMode="Externa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hyperlink" Target="https://www.ncbi.nlm.nih.gov/pmc/articles/PMC5016364/table/T6/" TargetMode="External"/><Relationship Id="rId2" Type="http://schemas.openxmlformats.org/officeDocument/2006/relationships/hyperlink" Target="https://www.ncbi.nlm.nih.gov/pmc/articles/PMC5016364/" TargetMode="Externa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hyperlink" Target="https://www.ncbi.nlm.nih.gov/pmc/articles/PMC5016364/" TargetMode="Externa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hyperlink" Target="https://www.ncbi.nlm.nih.gov/pmc/articles/PMC5016364/" TargetMode="Externa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hyperlink" Target="https://www.ncbi.nlm.nih.gov/pmc/articles/PMC5016364/" TargetMode="Externa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hyperlink" Target="https://www.ncbi.nlm.nih.gov/pmc/articles/PMC5016364/" TargetMode="Externa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s://www.gutmicrobiotaforhealth.com/wp-content/uploads/2019/04/IBD.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72008" y="0"/>
            <a:ext cx="9036496" cy="68580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93559086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95536" y="620688"/>
            <a:ext cx="8352928" cy="4819268"/>
          </a:xfrm>
          <a:prstGeom prst="rect">
            <a:avLst/>
          </a:prstGeom>
        </p:spPr>
        <p:txBody>
          <a:bodyPr wrap="square">
            <a:spAutoFit/>
          </a:bodyPr>
          <a:lstStyle/>
          <a:p>
            <a:pPr algn="l" rtl="0">
              <a:lnSpc>
                <a:spcPts val="1500"/>
              </a:lnSpc>
              <a:spcBef>
                <a:spcPts val="1540"/>
              </a:spcBef>
              <a:spcAft>
                <a:spcPts val="770"/>
              </a:spcAft>
            </a:pPr>
            <a:r>
              <a:rPr lang="en-US" b="1" dirty="0" smtClean="0">
                <a:solidFill>
                  <a:srgbClr val="724128"/>
                </a:solidFill>
                <a:effectLst/>
                <a:latin typeface="Arial"/>
                <a:ea typeface="Times New Roman"/>
                <a:cs typeface="Arial"/>
              </a:rPr>
              <a:t>Breast cancer</a:t>
            </a:r>
            <a:endParaRPr lang="en-US" sz="1600" dirty="0">
              <a:ea typeface="Calibri"/>
              <a:cs typeface="Arial"/>
            </a:endParaRPr>
          </a:p>
          <a:p>
            <a:r>
              <a:rPr lang="en-US" dirty="0" smtClean="0">
                <a:solidFill>
                  <a:srgbClr val="000000"/>
                </a:solidFill>
                <a:effectLst/>
                <a:latin typeface="Times New Roman"/>
                <a:ea typeface="Times New Roman"/>
              </a:rPr>
              <a:t>Breast cancer is the most common malignancy in United States women and the second leading cause of cancer related mortality among women in the United States[</a:t>
            </a:r>
            <a:r>
              <a:rPr lang="en-US" u="sng" dirty="0" smtClean="0">
                <a:solidFill>
                  <a:srgbClr val="2F4A8B"/>
                </a:solidFill>
                <a:effectLst/>
                <a:latin typeface="Times New Roman"/>
                <a:ea typeface="Times New Roman"/>
                <a:cs typeface="Arial"/>
                <a:hlinkClick r:id="rId2"/>
              </a:rPr>
              <a:t>154</a:t>
            </a:r>
            <a:r>
              <a:rPr lang="en-US" dirty="0" smtClean="0">
                <a:solidFill>
                  <a:srgbClr val="000000"/>
                </a:solidFill>
                <a:effectLst/>
                <a:latin typeface="Times New Roman"/>
                <a:ea typeface="Times New Roman"/>
              </a:rPr>
              <a:t>]. Modest evidence suggests that first-degree relatives, particularly, mothers’ of CD patients may have a 2-fold higher rate of breast cancer compared with controls[</a:t>
            </a:r>
            <a:r>
              <a:rPr lang="en-US" u="sng" dirty="0" smtClean="0">
                <a:solidFill>
                  <a:srgbClr val="2F4A8B"/>
                </a:solidFill>
                <a:effectLst/>
                <a:latin typeface="Times New Roman"/>
                <a:ea typeface="Times New Roman"/>
                <a:cs typeface="Arial"/>
                <a:hlinkClick r:id="rId2"/>
              </a:rPr>
              <a:t>155</a:t>
            </a:r>
            <a:r>
              <a:rPr lang="en-US" dirty="0" smtClean="0">
                <a:solidFill>
                  <a:srgbClr val="000000"/>
                </a:solidFill>
                <a:effectLst/>
                <a:latin typeface="Times New Roman"/>
                <a:ea typeface="Times New Roman"/>
              </a:rPr>
              <a:t>]. Additional evidence suggests that CD patients with breast cancer are not treated as aggressively as controls and they have lower survival when treated, than patients without CD[</a:t>
            </a:r>
            <a:r>
              <a:rPr lang="en-US" u="sng" dirty="0" smtClean="0">
                <a:solidFill>
                  <a:srgbClr val="2F4A8B"/>
                </a:solidFill>
                <a:effectLst/>
                <a:latin typeface="Times New Roman"/>
                <a:ea typeface="Times New Roman"/>
                <a:cs typeface="Arial"/>
                <a:hlinkClick r:id="rId2"/>
              </a:rPr>
              <a:t>156</a:t>
            </a:r>
            <a:r>
              <a:rPr lang="en-US" dirty="0" smtClean="0">
                <a:solidFill>
                  <a:srgbClr val="000000"/>
                </a:solidFill>
                <a:effectLst/>
                <a:latin typeface="Times New Roman"/>
                <a:ea typeface="Times New Roman"/>
              </a:rPr>
              <a:t>]. The majority of IBD patients are classified as average risk for breast cancer screening purposes and should be screened according to American Cancer Society (ACS) guidelines which recommend that average-risk women should receive counseling to raise awareness of breast cancer symptoms and a clinical breast examination (CBE) every 3 years starting at the age of 20 years, followed by annual mammography and CBE beginning at the age of 40 years[</a:t>
            </a:r>
            <a:r>
              <a:rPr lang="en-US" u="sng" dirty="0" smtClean="0">
                <a:solidFill>
                  <a:srgbClr val="2F4A8B"/>
                </a:solidFill>
                <a:effectLst/>
                <a:latin typeface="Times New Roman"/>
                <a:ea typeface="Times New Roman"/>
                <a:cs typeface="Arial"/>
                <a:hlinkClick r:id="rId2"/>
              </a:rPr>
              <a:t>154</a:t>
            </a:r>
            <a:r>
              <a:rPr lang="en-US" dirty="0" smtClean="0">
                <a:solidFill>
                  <a:srgbClr val="000000"/>
                </a:solidFill>
                <a:effectLst/>
                <a:latin typeface="Times New Roman"/>
                <a:ea typeface="Times New Roman"/>
              </a:rPr>
              <a:t>]. Female IBD-patients with high risk breast cancer genetic syndromes (</a:t>
            </a:r>
            <a:r>
              <a:rPr lang="en-US" i="1" dirty="0" smtClean="0">
                <a:solidFill>
                  <a:srgbClr val="000000"/>
                </a:solidFill>
                <a:effectLst/>
                <a:latin typeface="Times New Roman"/>
                <a:ea typeface="Times New Roman"/>
              </a:rPr>
              <a:t>i.e</a:t>
            </a:r>
            <a:r>
              <a:rPr lang="en-US" dirty="0" smtClean="0">
                <a:solidFill>
                  <a:srgbClr val="000000"/>
                </a:solidFill>
                <a:effectLst/>
                <a:latin typeface="Times New Roman"/>
                <a:ea typeface="Times New Roman"/>
              </a:rPr>
              <a:t>., BRCA mutation), IBD patients with a first degree relative with a high-risk genetic syndrome or IBD patients with greater than 20% lifetime risk of breast cancer based on risk-estimation models should be considered high risk and screened according to ACS guidelines for high risk patients</a:t>
            </a:r>
            <a:endParaRPr lang="fa-IR" dirty="0"/>
          </a:p>
        </p:txBody>
      </p:sp>
    </p:spTree>
    <p:extLst>
      <p:ext uri="{BB962C8B-B14F-4D97-AF65-F5344CB8AC3E}">
        <p14:creationId xmlns:p14="http://schemas.microsoft.com/office/powerpoint/2010/main" xmlns="" val="339883400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5712" y="548680"/>
            <a:ext cx="8712968" cy="4265270"/>
          </a:xfrm>
          <a:prstGeom prst="rect">
            <a:avLst/>
          </a:prstGeom>
        </p:spPr>
        <p:txBody>
          <a:bodyPr wrap="square">
            <a:spAutoFit/>
          </a:bodyPr>
          <a:lstStyle/>
          <a:p>
            <a:pPr algn="l" rtl="0">
              <a:lnSpc>
                <a:spcPts val="1500"/>
              </a:lnSpc>
              <a:spcBef>
                <a:spcPts val="1540"/>
              </a:spcBef>
              <a:spcAft>
                <a:spcPts val="770"/>
              </a:spcAft>
            </a:pPr>
            <a:r>
              <a:rPr lang="en-US" b="1" dirty="0" smtClean="0">
                <a:solidFill>
                  <a:srgbClr val="724128"/>
                </a:solidFill>
                <a:effectLst/>
                <a:latin typeface="Arial"/>
                <a:ea typeface="Times New Roman"/>
                <a:cs typeface="Arial"/>
              </a:rPr>
              <a:t>Prostate cancer</a:t>
            </a:r>
            <a:endParaRPr lang="en-US" sz="1600" dirty="0">
              <a:ea typeface="Calibri"/>
              <a:cs typeface="Arial"/>
            </a:endParaRPr>
          </a:p>
          <a:p>
            <a:r>
              <a:rPr lang="en-US" dirty="0" smtClean="0">
                <a:solidFill>
                  <a:srgbClr val="000000"/>
                </a:solidFill>
                <a:effectLst/>
                <a:latin typeface="Times New Roman"/>
                <a:ea typeface="Times New Roman"/>
              </a:rPr>
              <a:t>Screening for prostate cancer is controversial because a significant proportion of cases detected by screening will not cause symptoms during the lifetime of affected patients[</a:t>
            </a:r>
            <a:r>
              <a:rPr lang="en-US" u="sng" dirty="0" smtClean="0">
                <a:solidFill>
                  <a:srgbClr val="2F4A8B"/>
                </a:solidFill>
                <a:effectLst/>
                <a:latin typeface="Times New Roman"/>
                <a:ea typeface="Times New Roman"/>
                <a:cs typeface="Arial"/>
                <a:hlinkClick r:id="rId2"/>
              </a:rPr>
              <a:t>162</a:t>
            </a:r>
            <a:r>
              <a:rPr lang="en-US" dirty="0" smtClean="0">
                <a:solidFill>
                  <a:srgbClr val="000000"/>
                </a:solidFill>
                <a:effectLst/>
                <a:latin typeface="Times New Roman"/>
                <a:ea typeface="Times New Roman"/>
              </a:rPr>
              <a:t>]. Consequently, many patients may not benefit from screening and may, be harmed by early cancer detection and treatment[</a:t>
            </a:r>
            <a:r>
              <a:rPr lang="en-US" u="sng" dirty="0" smtClean="0">
                <a:solidFill>
                  <a:srgbClr val="2F4A8B"/>
                </a:solidFill>
                <a:effectLst/>
                <a:latin typeface="Times New Roman"/>
                <a:ea typeface="Times New Roman"/>
                <a:cs typeface="Arial"/>
                <a:hlinkClick r:id="rId2"/>
              </a:rPr>
              <a:t>154</a:t>
            </a:r>
            <a:r>
              <a:rPr lang="en-US" dirty="0" smtClean="0">
                <a:solidFill>
                  <a:srgbClr val="000000"/>
                </a:solidFill>
                <a:effectLst/>
                <a:latin typeface="Times New Roman"/>
                <a:ea typeface="Times New Roman"/>
              </a:rPr>
              <a:t>,</a:t>
            </a:r>
            <a:r>
              <a:rPr lang="en-US" u="sng" dirty="0" smtClean="0">
                <a:solidFill>
                  <a:srgbClr val="2F4A8B"/>
                </a:solidFill>
                <a:effectLst/>
                <a:latin typeface="Times New Roman"/>
                <a:ea typeface="Times New Roman"/>
                <a:cs typeface="Arial"/>
                <a:hlinkClick r:id="rId2"/>
              </a:rPr>
              <a:t>162</a:t>
            </a:r>
            <a:r>
              <a:rPr lang="en-US" dirty="0" smtClean="0">
                <a:solidFill>
                  <a:srgbClr val="000000"/>
                </a:solidFill>
                <a:effectLst/>
                <a:latin typeface="Times New Roman"/>
                <a:ea typeface="Times New Roman"/>
              </a:rPr>
              <a:t>]. Therefore, a discussion about the potential benefits and risks associated with testing should occur between the physician and patient before testing. The ACS guidelines emphasize the importance of shared decision-making between the physician and patient and recommends PSA testing for men aged 50 years who are at average risk of prostate cancer and are expected to live at least 10 more years[</a:t>
            </a:r>
            <a:r>
              <a:rPr lang="en-US" u="sng" dirty="0" smtClean="0">
                <a:solidFill>
                  <a:srgbClr val="2F4A8B"/>
                </a:solidFill>
                <a:effectLst/>
                <a:latin typeface="Times New Roman"/>
                <a:ea typeface="Times New Roman"/>
                <a:cs typeface="Arial"/>
                <a:hlinkClick r:id="rId2"/>
              </a:rPr>
              <a:t>154</a:t>
            </a:r>
            <a:r>
              <a:rPr lang="en-US" dirty="0" smtClean="0">
                <a:solidFill>
                  <a:srgbClr val="000000"/>
                </a:solidFill>
                <a:effectLst/>
                <a:latin typeface="Times New Roman"/>
                <a:ea typeface="Times New Roman"/>
              </a:rPr>
              <a:t>]. Patients at high risk of developing prostate cancer such as African Americans and men who have a first-degree relative (father, brother, or son) or more than one first-degree relative diagnosed with prostate cancer at an early age (&lt; 65 years), the ACS recommends screening at 45 years and 40 years respectively[</a:t>
            </a:r>
            <a:r>
              <a:rPr lang="en-US" u="sng" dirty="0" smtClean="0">
                <a:solidFill>
                  <a:srgbClr val="2F4A8B"/>
                </a:solidFill>
                <a:effectLst/>
                <a:latin typeface="Times New Roman"/>
                <a:ea typeface="Times New Roman"/>
                <a:cs typeface="Arial"/>
                <a:hlinkClick r:id="rId2"/>
              </a:rPr>
              <a:t>154</a:t>
            </a:r>
            <a:r>
              <a:rPr lang="en-US" dirty="0" smtClean="0">
                <a:solidFill>
                  <a:srgbClr val="000000"/>
                </a:solidFill>
                <a:effectLst/>
                <a:latin typeface="Times New Roman"/>
                <a:ea typeface="Times New Roman"/>
              </a:rPr>
              <a:t>]. In contrast, the United States Preventive Services Task Force does not recommend PSA-screening because the benefits of PSA-based screening for prostate cancer do not outweigh the harms</a:t>
            </a:r>
            <a:endParaRPr lang="fa-IR" dirty="0"/>
          </a:p>
        </p:txBody>
      </p:sp>
    </p:spTree>
    <p:extLst>
      <p:ext uri="{BB962C8B-B14F-4D97-AF65-F5344CB8AC3E}">
        <p14:creationId xmlns:p14="http://schemas.microsoft.com/office/powerpoint/2010/main" xmlns="" val="132852739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36917307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0" y="971404"/>
            <a:ext cx="4572000" cy="4915192"/>
          </a:xfrm>
          <a:prstGeom prst="rect">
            <a:avLst/>
          </a:prstGeom>
        </p:spPr>
        <p:txBody>
          <a:bodyPr>
            <a:spAutoFit/>
          </a:bodyPr>
          <a:lstStyle/>
          <a:p>
            <a:pPr algn="l" rtl="0">
              <a:lnSpc>
                <a:spcPts val="1500"/>
              </a:lnSpc>
              <a:spcBef>
                <a:spcPts val="1540"/>
              </a:spcBef>
              <a:spcAft>
                <a:spcPts val="770"/>
              </a:spcAft>
            </a:pPr>
            <a:r>
              <a:rPr lang="en-US" b="1" dirty="0" smtClean="0">
                <a:solidFill>
                  <a:srgbClr val="724128"/>
                </a:solidFill>
                <a:effectLst/>
                <a:latin typeface="Arial"/>
                <a:ea typeface="Times New Roman"/>
                <a:cs typeface="Arial"/>
              </a:rPr>
              <a:t>Screening for malnutrition and micronutrient deficiencies</a:t>
            </a:r>
            <a:endParaRPr lang="en-US" sz="1600" dirty="0">
              <a:ea typeface="Calibri"/>
              <a:cs typeface="Arial"/>
            </a:endParaRPr>
          </a:p>
          <a:p>
            <a:pPr algn="l" rtl="0">
              <a:lnSpc>
                <a:spcPct val="115000"/>
              </a:lnSpc>
              <a:spcBef>
                <a:spcPts val="830"/>
              </a:spcBef>
              <a:spcAft>
                <a:spcPts val="830"/>
              </a:spcAft>
            </a:pPr>
            <a:r>
              <a:rPr lang="en-US" dirty="0" smtClean="0">
                <a:solidFill>
                  <a:srgbClr val="000000"/>
                </a:solidFill>
                <a:effectLst/>
                <a:latin typeface="Times New Roman"/>
                <a:ea typeface="Times New Roman"/>
                <a:cs typeface="Arial"/>
              </a:rPr>
              <a:t>In IBD patients without clinical symptoms it is advisable to </a:t>
            </a:r>
            <a:r>
              <a:rPr lang="en-US" dirty="0" smtClean="0">
                <a:solidFill>
                  <a:srgbClr val="FF0000"/>
                </a:solidFill>
                <a:effectLst/>
                <a:latin typeface="Times New Roman"/>
                <a:ea typeface="Times New Roman"/>
                <a:cs typeface="Arial"/>
              </a:rPr>
              <a:t>screen for </a:t>
            </a:r>
            <a:r>
              <a:rPr lang="en-US" dirty="0" smtClean="0">
                <a:solidFill>
                  <a:srgbClr val="000000"/>
                </a:solidFill>
                <a:effectLst/>
                <a:latin typeface="Times New Roman"/>
                <a:ea typeface="Times New Roman"/>
                <a:cs typeface="Arial"/>
              </a:rPr>
              <a:t>common micronutrient deficiencies such as </a:t>
            </a:r>
            <a:r>
              <a:rPr lang="en-US" dirty="0" err="1" smtClean="0">
                <a:solidFill>
                  <a:srgbClr val="FF0000"/>
                </a:solidFill>
                <a:effectLst/>
                <a:latin typeface="Times New Roman"/>
                <a:ea typeface="Times New Roman"/>
                <a:cs typeface="Arial"/>
              </a:rPr>
              <a:t>folate</a:t>
            </a:r>
            <a:r>
              <a:rPr lang="en-US" dirty="0" smtClean="0">
                <a:solidFill>
                  <a:srgbClr val="000000"/>
                </a:solidFill>
                <a:effectLst/>
                <a:latin typeface="Times New Roman"/>
                <a:ea typeface="Times New Roman"/>
                <a:cs typeface="Arial"/>
              </a:rPr>
              <a:t>, </a:t>
            </a:r>
            <a:r>
              <a:rPr lang="en-US" dirty="0" smtClean="0">
                <a:solidFill>
                  <a:srgbClr val="FF0000"/>
                </a:solidFill>
                <a:effectLst/>
                <a:latin typeface="Times New Roman"/>
                <a:ea typeface="Times New Roman"/>
                <a:cs typeface="Arial"/>
              </a:rPr>
              <a:t>iron </a:t>
            </a:r>
            <a:r>
              <a:rPr lang="en-US" dirty="0" smtClean="0">
                <a:solidFill>
                  <a:srgbClr val="000000"/>
                </a:solidFill>
                <a:effectLst/>
                <a:latin typeface="Times New Roman"/>
                <a:ea typeface="Times New Roman"/>
                <a:cs typeface="Arial"/>
              </a:rPr>
              <a:t>and </a:t>
            </a:r>
            <a:r>
              <a:rPr lang="en-US" dirty="0" smtClean="0">
                <a:solidFill>
                  <a:srgbClr val="FF0000"/>
                </a:solidFill>
                <a:effectLst/>
                <a:latin typeface="Times New Roman"/>
                <a:ea typeface="Times New Roman"/>
                <a:cs typeface="Arial"/>
              </a:rPr>
              <a:t>25-hydroxyvitamin D</a:t>
            </a:r>
            <a:r>
              <a:rPr lang="en-US" dirty="0" smtClean="0">
                <a:solidFill>
                  <a:srgbClr val="000000"/>
                </a:solidFill>
                <a:effectLst/>
                <a:latin typeface="Times New Roman"/>
                <a:ea typeface="Times New Roman"/>
                <a:cs typeface="Arial"/>
              </a:rPr>
              <a:t>.</a:t>
            </a:r>
            <a:endParaRPr lang="en-US" sz="1600" dirty="0">
              <a:ea typeface="Calibri"/>
              <a:cs typeface="Arial"/>
            </a:endParaRPr>
          </a:p>
          <a:p>
            <a:pPr algn="l" rtl="0">
              <a:lnSpc>
                <a:spcPct val="115000"/>
              </a:lnSpc>
              <a:spcBef>
                <a:spcPts val="830"/>
              </a:spcBef>
              <a:spcAft>
                <a:spcPts val="830"/>
              </a:spcAft>
            </a:pPr>
            <a:r>
              <a:rPr lang="en-US" dirty="0" smtClean="0">
                <a:solidFill>
                  <a:srgbClr val="000000"/>
                </a:solidFill>
                <a:effectLst/>
                <a:latin typeface="Times New Roman"/>
                <a:ea typeface="Times New Roman"/>
                <a:cs typeface="Arial"/>
              </a:rPr>
              <a:t>Patients with </a:t>
            </a:r>
            <a:r>
              <a:rPr lang="en-US" dirty="0" smtClean="0">
                <a:solidFill>
                  <a:srgbClr val="FF0000"/>
                </a:solidFill>
                <a:effectLst/>
                <a:latin typeface="Times New Roman"/>
                <a:ea typeface="Times New Roman"/>
                <a:cs typeface="Arial"/>
              </a:rPr>
              <a:t>CD </a:t>
            </a:r>
            <a:r>
              <a:rPr lang="en-US" dirty="0" smtClean="0">
                <a:solidFill>
                  <a:srgbClr val="000000"/>
                </a:solidFill>
                <a:effectLst/>
                <a:latin typeface="Times New Roman"/>
                <a:ea typeface="Times New Roman"/>
                <a:cs typeface="Arial"/>
              </a:rPr>
              <a:t>and </a:t>
            </a:r>
            <a:r>
              <a:rPr lang="en-US" dirty="0" smtClean="0">
                <a:solidFill>
                  <a:srgbClr val="FF0000"/>
                </a:solidFill>
                <a:effectLst/>
                <a:latin typeface="Times New Roman"/>
                <a:ea typeface="Times New Roman"/>
                <a:cs typeface="Arial"/>
              </a:rPr>
              <a:t>extensive bowel resection </a:t>
            </a:r>
            <a:r>
              <a:rPr lang="en-US" dirty="0" smtClean="0">
                <a:solidFill>
                  <a:srgbClr val="000000"/>
                </a:solidFill>
                <a:effectLst/>
                <a:latin typeface="Times New Roman"/>
                <a:ea typeface="Times New Roman"/>
                <a:cs typeface="Arial"/>
              </a:rPr>
              <a:t>are particularly at risk for vitamin </a:t>
            </a:r>
            <a:r>
              <a:rPr lang="en-US" dirty="0" smtClean="0">
                <a:solidFill>
                  <a:srgbClr val="FF0000"/>
                </a:solidFill>
                <a:effectLst/>
                <a:latin typeface="Times New Roman"/>
                <a:ea typeface="Times New Roman"/>
                <a:cs typeface="Arial"/>
              </a:rPr>
              <a:t>B</a:t>
            </a:r>
            <a:r>
              <a:rPr lang="en-US" sz="1200" baseline="-25000" dirty="0" smtClean="0">
                <a:solidFill>
                  <a:srgbClr val="FF0000"/>
                </a:solidFill>
                <a:effectLst/>
                <a:latin typeface="Times New Roman"/>
                <a:ea typeface="Times New Roman"/>
                <a:cs typeface="Arial"/>
              </a:rPr>
              <a:t>12</a:t>
            </a:r>
            <a:r>
              <a:rPr lang="en-US" dirty="0" smtClean="0">
                <a:solidFill>
                  <a:srgbClr val="FF0000"/>
                </a:solidFill>
                <a:effectLst/>
                <a:latin typeface="Times New Roman"/>
                <a:ea typeface="Times New Roman"/>
                <a:cs typeface="Arial"/>
              </a:rPr>
              <a:t> deficiency</a:t>
            </a:r>
            <a:r>
              <a:rPr lang="en-US" dirty="0" smtClean="0">
                <a:solidFill>
                  <a:srgbClr val="000000"/>
                </a:solidFill>
                <a:effectLst/>
                <a:latin typeface="Times New Roman"/>
                <a:ea typeface="Times New Roman"/>
                <a:cs typeface="Arial"/>
              </a:rPr>
              <a:t>, therefore, checking serum levels of vitamin B</a:t>
            </a:r>
            <a:r>
              <a:rPr lang="en-US" sz="1200" baseline="-25000" dirty="0" smtClean="0">
                <a:solidFill>
                  <a:srgbClr val="000000"/>
                </a:solidFill>
                <a:effectLst/>
                <a:latin typeface="Times New Roman"/>
                <a:ea typeface="Times New Roman"/>
                <a:cs typeface="Arial"/>
              </a:rPr>
              <a:t>12</a:t>
            </a:r>
            <a:r>
              <a:rPr lang="en-US" dirty="0" smtClean="0">
                <a:solidFill>
                  <a:srgbClr val="000000"/>
                </a:solidFill>
                <a:effectLst/>
                <a:latin typeface="Times New Roman"/>
                <a:ea typeface="Times New Roman"/>
                <a:cs typeface="Arial"/>
              </a:rPr>
              <a:t> is recommended. </a:t>
            </a:r>
            <a:endParaRPr lang="en-US" sz="1600" dirty="0">
              <a:ea typeface="Calibri"/>
              <a:cs typeface="Arial"/>
            </a:endParaRPr>
          </a:p>
          <a:p>
            <a:pPr algn="l" rtl="0">
              <a:lnSpc>
                <a:spcPct val="115000"/>
              </a:lnSpc>
              <a:spcBef>
                <a:spcPts val="830"/>
              </a:spcBef>
              <a:spcAft>
                <a:spcPts val="830"/>
              </a:spcAft>
            </a:pPr>
            <a:r>
              <a:rPr lang="en-US" dirty="0" smtClean="0">
                <a:solidFill>
                  <a:srgbClr val="000000"/>
                </a:solidFill>
                <a:effectLst/>
                <a:latin typeface="Times New Roman"/>
                <a:ea typeface="Times New Roman"/>
                <a:cs typeface="Arial"/>
              </a:rPr>
              <a:t>There are no current guidelines for assessment of micronutrient deficiencies in IBD patients and recommendations are based on expert opinion.</a:t>
            </a:r>
            <a:endParaRPr lang="en-US" sz="1600" dirty="0">
              <a:ea typeface="Calibri"/>
              <a:cs typeface="Arial"/>
            </a:endParaRPr>
          </a:p>
        </p:txBody>
      </p:sp>
    </p:spTree>
    <p:extLst>
      <p:ext uri="{BB962C8B-B14F-4D97-AF65-F5344CB8AC3E}">
        <p14:creationId xmlns:p14="http://schemas.microsoft.com/office/powerpoint/2010/main" xmlns="" val="336577411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0" y="2198920"/>
            <a:ext cx="4572000" cy="2460161"/>
          </a:xfrm>
          <a:prstGeom prst="rect">
            <a:avLst/>
          </a:prstGeom>
        </p:spPr>
        <p:txBody>
          <a:bodyPr>
            <a:spAutoFit/>
          </a:bodyPr>
          <a:lstStyle/>
          <a:p>
            <a:pPr algn="l" rtl="0">
              <a:lnSpc>
                <a:spcPct val="115000"/>
              </a:lnSpc>
              <a:spcBef>
                <a:spcPts val="1350"/>
              </a:spcBef>
              <a:spcAft>
                <a:spcPts val="0"/>
              </a:spcAft>
            </a:pPr>
            <a:r>
              <a:rPr lang="en-US" sz="2000" b="1" dirty="0" smtClean="0">
                <a:solidFill>
                  <a:srgbClr val="985735"/>
                </a:solidFill>
                <a:effectLst/>
                <a:latin typeface="Arial"/>
                <a:ea typeface="Times New Roman"/>
                <a:cs typeface="Arial"/>
              </a:rPr>
              <a:t>SCREENING FOR ANEMIA</a:t>
            </a:r>
            <a:endParaRPr lang="en-US" sz="1600" dirty="0">
              <a:ea typeface="Calibri"/>
              <a:cs typeface="Arial"/>
            </a:endParaRPr>
          </a:p>
          <a:p>
            <a:pPr algn="l" rtl="0">
              <a:lnSpc>
                <a:spcPct val="115000"/>
              </a:lnSpc>
              <a:spcBef>
                <a:spcPts val="830"/>
              </a:spcBef>
              <a:spcAft>
                <a:spcPts val="830"/>
              </a:spcAft>
            </a:pPr>
            <a:r>
              <a:rPr lang="en-US" dirty="0" smtClean="0">
                <a:solidFill>
                  <a:srgbClr val="000000"/>
                </a:solidFill>
                <a:effectLst/>
                <a:latin typeface="Times New Roman"/>
                <a:ea typeface="Times New Roman"/>
                <a:cs typeface="Arial"/>
              </a:rPr>
              <a:t>In a patient population with the predisposition for anemia, such as IBD patients, early diagnosis and management of iron deficiency can promptly reduce hospital visits, improve quality of life, reduce loss of work, and, ultimately, lower health care costs</a:t>
            </a:r>
            <a:endParaRPr lang="en-US" sz="1600" dirty="0">
              <a:ea typeface="Calibri"/>
              <a:cs typeface="Arial"/>
            </a:endParaRPr>
          </a:p>
        </p:txBody>
      </p:sp>
    </p:spTree>
    <p:extLst>
      <p:ext uri="{BB962C8B-B14F-4D97-AF65-F5344CB8AC3E}">
        <p14:creationId xmlns:p14="http://schemas.microsoft.com/office/powerpoint/2010/main" xmlns="" val="279496410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0" y="1983733"/>
            <a:ext cx="4572000" cy="2890535"/>
          </a:xfrm>
          <a:prstGeom prst="rect">
            <a:avLst/>
          </a:prstGeom>
        </p:spPr>
        <p:txBody>
          <a:bodyPr>
            <a:spAutoFit/>
          </a:bodyPr>
          <a:lstStyle/>
          <a:p>
            <a:pPr algn="l" rtl="0">
              <a:lnSpc>
                <a:spcPct val="115000"/>
              </a:lnSpc>
              <a:spcBef>
                <a:spcPts val="830"/>
              </a:spcBef>
              <a:spcAft>
                <a:spcPts val="830"/>
              </a:spcAft>
            </a:pPr>
            <a:r>
              <a:rPr lang="en-US" sz="2000" b="1" dirty="0" smtClean="0">
                <a:solidFill>
                  <a:srgbClr val="985735"/>
                </a:solidFill>
                <a:effectLst/>
                <a:latin typeface="Arial"/>
                <a:ea typeface="Times New Roman"/>
                <a:cs typeface="Arial"/>
              </a:rPr>
              <a:t>BONE HEALTH</a:t>
            </a:r>
            <a:endParaRPr lang="en-US" sz="1600" dirty="0">
              <a:ea typeface="Calibri"/>
              <a:cs typeface="Arial"/>
            </a:endParaRPr>
          </a:p>
          <a:p>
            <a:pPr algn="l" rtl="0">
              <a:lnSpc>
                <a:spcPts val="1500"/>
              </a:lnSpc>
              <a:spcBef>
                <a:spcPts val="1540"/>
              </a:spcBef>
              <a:spcAft>
                <a:spcPts val="770"/>
              </a:spcAft>
            </a:pPr>
            <a:r>
              <a:rPr lang="en-US" b="1" dirty="0" smtClean="0">
                <a:solidFill>
                  <a:srgbClr val="724128"/>
                </a:solidFill>
                <a:effectLst/>
                <a:latin typeface="Arial"/>
                <a:ea typeface="Times New Roman"/>
                <a:cs typeface="Arial"/>
              </a:rPr>
              <a:t>Prevention of osteoporosis and osteopenia</a:t>
            </a:r>
            <a:endParaRPr lang="en-US" sz="1600" dirty="0">
              <a:ea typeface="Calibri"/>
              <a:cs typeface="Arial"/>
            </a:endParaRPr>
          </a:p>
          <a:p>
            <a:r>
              <a:rPr lang="en-US" dirty="0" smtClean="0">
                <a:solidFill>
                  <a:srgbClr val="000000"/>
                </a:solidFill>
                <a:effectLst/>
                <a:latin typeface="Times New Roman"/>
                <a:ea typeface="Times New Roman"/>
              </a:rPr>
              <a:t>The etiology of osteoporosis and osteopenia in IBD is multifactorial; risk factors include; corticosteroid use, age, malnutrition, vitamin D deficiency, calcium </a:t>
            </a:r>
            <a:r>
              <a:rPr lang="en-US" dirty="0" err="1" smtClean="0">
                <a:solidFill>
                  <a:srgbClr val="000000"/>
                </a:solidFill>
                <a:effectLst/>
                <a:latin typeface="Times New Roman"/>
                <a:ea typeface="Times New Roman"/>
              </a:rPr>
              <a:t>malabsorption</a:t>
            </a:r>
            <a:r>
              <a:rPr lang="en-US" dirty="0" smtClean="0">
                <a:solidFill>
                  <a:srgbClr val="000000"/>
                </a:solidFill>
                <a:effectLst/>
                <a:latin typeface="Times New Roman"/>
                <a:ea typeface="Times New Roman"/>
              </a:rPr>
              <a:t>, immobilization, degree of underlying GI inflammation and lower levels of sex hormones</a:t>
            </a:r>
            <a:endParaRPr lang="fa-IR" dirty="0"/>
          </a:p>
        </p:txBody>
      </p:sp>
    </p:spTree>
    <p:extLst>
      <p:ext uri="{BB962C8B-B14F-4D97-AF65-F5344CB8AC3E}">
        <p14:creationId xmlns:p14="http://schemas.microsoft.com/office/powerpoint/2010/main" xmlns="" val="184949641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0" y="2165321"/>
            <a:ext cx="4572000" cy="2527359"/>
          </a:xfrm>
          <a:prstGeom prst="rect">
            <a:avLst/>
          </a:prstGeom>
        </p:spPr>
        <p:txBody>
          <a:bodyPr>
            <a:spAutoFit/>
          </a:bodyPr>
          <a:lstStyle/>
          <a:p>
            <a:pPr algn="l" rtl="0">
              <a:lnSpc>
                <a:spcPct val="115000"/>
              </a:lnSpc>
              <a:spcBef>
                <a:spcPts val="830"/>
              </a:spcBef>
              <a:spcAft>
                <a:spcPts val="830"/>
              </a:spcAft>
            </a:pPr>
            <a:r>
              <a:rPr lang="en-US" dirty="0" smtClean="0">
                <a:solidFill>
                  <a:srgbClr val="000000"/>
                </a:solidFill>
                <a:effectLst/>
                <a:latin typeface="Times New Roman"/>
                <a:ea typeface="Times New Roman"/>
                <a:cs typeface="Arial"/>
              </a:rPr>
              <a:t>guidelines recommend </a:t>
            </a:r>
            <a:r>
              <a:rPr lang="en-US" dirty="0" smtClean="0">
                <a:solidFill>
                  <a:srgbClr val="FF0000"/>
                </a:solidFill>
                <a:effectLst/>
                <a:latin typeface="Times New Roman"/>
                <a:ea typeface="Times New Roman"/>
                <a:cs typeface="Arial"/>
              </a:rPr>
              <a:t>DEXA </a:t>
            </a:r>
            <a:r>
              <a:rPr lang="en-US" dirty="0" smtClean="0">
                <a:solidFill>
                  <a:srgbClr val="000000"/>
                </a:solidFill>
                <a:effectLst/>
                <a:latin typeface="Times New Roman"/>
                <a:ea typeface="Times New Roman"/>
                <a:cs typeface="Arial"/>
              </a:rPr>
              <a:t>screening in IBD patients with one or more risk factors: history of vertebral fractures, postmenopausal females, males &gt; 50 years of age, chronic corticosteroid therapy, or </a:t>
            </a:r>
            <a:r>
              <a:rPr lang="en-US" dirty="0" err="1" smtClean="0">
                <a:solidFill>
                  <a:srgbClr val="000000"/>
                </a:solidFill>
                <a:effectLst/>
                <a:latin typeface="Times New Roman"/>
                <a:ea typeface="Times New Roman"/>
                <a:cs typeface="Arial"/>
              </a:rPr>
              <a:t>hypogonadism</a:t>
            </a:r>
            <a:r>
              <a:rPr lang="en-US" dirty="0" smtClean="0">
                <a:solidFill>
                  <a:srgbClr val="000000"/>
                </a:solidFill>
                <a:effectLst/>
                <a:latin typeface="Times New Roman"/>
                <a:ea typeface="Times New Roman"/>
                <a:cs typeface="Arial"/>
              </a:rPr>
              <a:t>[</a:t>
            </a:r>
            <a:r>
              <a:rPr lang="en-US" u="sng" dirty="0" smtClean="0">
                <a:solidFill>
                  <a:srgbClr val="2F4A8B"/>
                </a:solidFill>
                <a:effectLst/>
                <a:latin typeface="Times New Roman"/>
                <a:ea typeface="Times New Roman"/>
                <a:cs typeface="Arial"/>
                <a:hlinkClick r:id="rId2"/>
              </a:rPr>
              <a:t>39</a:t>
            </a:r>
            <a:r>
              <a:rPr lang="en-US" dirty="0" smtClean="0">
                <a:solidFill>
                  <a:srgbClr val="000000"/>
                </a:solidFill>
                <a:effectLst/>
                <a:latin typeface="Times New Roman"/>
                <a:ea typeface="Times New Roman"/>
                <a:cs typeface="Arial"/>
              </a:rPr>
              <a:t>]. </a:t>
            </a:r>
            <a:endParaRPr lang="en-US" sz="1600" dirty="0">
              <a:ea typeface="Calibri"/>
              <a:cs typeface="Arial"/>
            </a:endParaRPr>
          </a:p>
          <a:p>
            <a:pPr algn="l" rtl="0">
              <a:lnSpc>
                <a:spcPct val="115000"/>
              </a:lnSpc>
              <a:spcBef>
                <a:spcPts val="830"/>
              </a:spcBef>
              <a:spcAft>
                <a:spcPts val="830"/>
              </a:spcAft>
            </a:pPr>
            <a:r>
              <a:rPr lang="en-US" dirty="0" smtClean="0">
                <a:solidFill>
                  <a:srgbClr val="000000"/>
                </a:solidFill>
                <a:effectLst/>
                <a:latin typeface="Times New Roman"/>
                <a:ea typeface="Times New Roman"/>
                <a:cs typeface="Arial"/>
              </a:rPr>
              <a:t>If the initial DEXA is normal, the AGA recommends </a:t>
            </a:r>
            <a:r>
              <a:rPr lang="en-US" dirty="0" smtClean="0">
                <a:solidFill>
                  <a:srgbClr val="FF0000"/>
                </a:solidFill>
                <a:effectLst/>
                <a:latin typeface="Times New Roman"/>
                <a:ea typeface="Times New Roman"/>
                <a:cs typeface="Arial"/>
              </a:rPr>
              <a:t>repeat </a:t>
            </a:r>
            <a:r>
              <a:rPr lang="en-US" dirty="0" smtClean="0">
                <a:solidFill>
                  <a:srgbClr val="000000"/>
                </a:solidFill>
                <a:effectLst/>
                <a:latin typeface="Times New Roman"/>
                <a:ea typeface="Times New Roman"/>
                <a:cs typeface="Arial"/>
              </a:rPr>
              <a:t>testing in 2-3 years. </a:t>
            </a:r>
            <a:endParaRPr lang="en-US" sz="1600" dirty="0">
              <a:ea typeface="Calibri"/>
              <a:cs typeface="Arial"/>
            </a:endParaRPr>
          </a:p>
        </p:txBody>
      </p:sp>
    </p:spTree>
    <p:extLst>
      <p:ext uri="{BB962C8B-B14F-4D97-AF65-F5344CB8AC3E}">
        <p14:creationId xmlns:p14="http://schemas.microsoft.com/office/powerpoint/2010/main" xmlns="" val="429073202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0" y="1543869"/>
            <a:ext cx="4572000" cy="3770263"/>
          </a:xfrm>
          <a:prstGeom prst="rect">
            <a:avLst/>
          </a:prstGeom>
        </p:spPr>
        <p:txBody>
          <a:bodyPr>
            <a:spAutoFit/>
          </a:bodyPr>
          <a:lstStyle/>
          <a:p>
            <a:pPr algn="l" rtl="0">
              <a:lnSpc>
                <a:spcPct val="115000"/>
              </a:lnSpc>
              <a:spcBef>
                <a:spcPts val="1350"/>
              </a:spcBef>
              <a:spcAft>
                <a:spcPts val="0"/>
              </a:spcAft>
            </a:pPr>
            <a:r>
              <a:rPr lang="en-US" sz="2000" b="1" dirty="0" smtClean="0">
                <a:solidFill>
                  <a:srgbClr val="985735"/>
                </a:solidFill>
                <a:effectLst/>
                <a:latin typeface="Arial"/>
                <a:ea typeface="Times New Roman"/>
                <a:cs typeface="Arial"/>
              </a:rPr>
              <a:t>EYE HEALTH</a:t>
            </a:r>
            <a:endParaRPr lang="en-US" sz="1600" dirty="0">
              <a:ea typeface="Calibri"/>
              <a:cs typeface="Arial"/>
            </a:endParaRPr>
          </a:p>
          <a:p>
            <a:r>
              <a:rPr lang="en-US" dirty="0" smtClean="0">
                <a:solidFill>
                  <a:srgbClr val="000000"/>
                </a:solidFill>
                <a:effectLst/>
                <a:latin typeface="Times New Roman"/>
                <a:ea typeface="Times New Roman"/>
              </a:rPr>
              <a:t>Approximately 10%-43% of patients with IBD develop eye problems[</a:t>
            </a:r>
            <a:r>
              <a:rPr lang="en-US" u="sng" dirty="0" smtClean="0">
                <a:solidFill>
                  <a:srgbClr val="2F4A8B"/>
                </a:solidFill>
                <a:effectLst/>
                <a:latin typeface="Times New Roman"/>
                <a:ea typeface="Times New Roman"/>
                <a:cs typeface="Arial"/>
                <a:hlinkClick r:id="rId2"/>
              </a:rPr>
              <a:t>50</a:t>
            </a:r>
            <a:r>
              <a:rPr lang="en-US" dirty="0" smtClean="0">
                <a:solidFill>
                  <a:srgbClr val="000000"/>
                </a:solidFill>
                <a:effectLst/>
                <a:latin typeface="Times New Roman"/>
                <a:ea typeface="Times New Roman"/>
              </a:rPr>
              <a:t>,</a:t>
            </a:r>
            <a:r>
              <a:rPr lang="en-US" u="sng" dirty="0" smtClean="0">
                <a:solidFill>
                  <a:srgbClr val="2F4A8B"/>
                </a:solidFill>
                <a:effectLst/>
                <a:latin typeface="Times New Roman"/>
                <a:ea typeface="Times New Roman"/>
                <a:cs typeface="Arial"/>
                <a:hlinkClick r:id="rId2"/>
              </a:rPr>
              <a:t>51</a:t>
            </a:r>
            <a:r>
              <a:rPr lang="en-US" dirty="0" smtClean="0">
                <a:solidFill>
                  <a:srgbClr val="000000"/>
                </a:solidFill>
                <a:effectLst/>
                <a:latin typeface="Times New Roman"/>
                <a:ea typeface="Times New Roman"/>
              </a:rPr>
              <a:t>]. Ophthalmologic problems may be related to </a:t>
            </a:r>
            <a:r>
              <a:rPr lang="en-US" dirty="0" err="1" smtClean="0">
                <a:solidFill>
                  <a:srgbClr val="000000"/>
                </a:solidFill>
                <a:effectLst/>
                <a:latin typeface="Times New Roman"/>
                <a:ea typeface="Times New Roman"/>
              </a:rPr>
              <a:t>extraintestinal</a:t>
            </a:r>
            <a:r>
              <a:rPr lang="en-US" dirty="0" smtClean="0">
                <a:solidFill>
                  <a:srgbClr val="000000"/>
                </a:solidFill>
                <a:effectLst/>
                <a:latin typeface="Times New Roman"/>
                <a:ea typeface="Times New Roman"/>
              </a:rPr>
              <a:t> manifestations of IBD such as uveitis, </a:t>
            </a:r>
            <a:r>
              <a:rPr lang="en-US" dirty="0" err="1" smtClean="0">
                <a:solidFill>
                  <a:srgbClr val="000000"/>
                </a:solidFill>
                <a:effectLst/>
                <a:latin typeface="Times New Roman"/>
                <a:ea typeface="Times New Roman"/>
              </a:rPr>
              <a:t>episcleritis</a:t>
            </a:r>
            <a:r>
              <a:rPr lang="en-US" dirty="0" smtClean="0">
                <a:solidFill>
                  <a:srgbClr val="000000"/>
                </a:solidFill>
                <a:effectLst/>
                <a:latin typeface="Times New Roman"/>
                <a:ea typeface="Times New Roman"/>
              </a:rPr>
              <a:t>, or </a:t>
            </a:r>
            <a:r>
              <a:rPr lang="en-US" dirty="0" err="1" smtClean="0">
                <a:solidFill>
                  <a:srgbClr val="000000"/>
                </a:solidFill>
                <a:effectLst/>
                <a:latin typeface="Times New Roman"/>
                <a:ea typeface="Times New Roman"/>
              </a:rPr>
              <a:t>keratopathy</a:t>
            </a:r>
            <a:r>
              <a:rPr lang="en-US" dirty="0" smtClean="0">
                <a:solidFill>
                  <a:srgbClr val="000000"/>
                </a:solidFill>
                <a:effectLst/>
                <a:latin typeface="Times New Roman"/>
                <a:ea typeface="Times New Roman"/>
              </a:rPr>
              <a:t> or may be related to IBD therapy such as glucocorticoid-induced cataracts or glaucoma[</a:t>
            </a:r>
            <a:r>
              <a:rPr lang="en-US" u="sng" dirty="0" smtClean="0">
                <a:solidFill>
                  <a:srgbClr val="2F4A8B"/>
                </a:solidFill>
                <a:effectLst/>
                <a:latin typeface="Times New Roman"/>
                <a:ea typeface="Times New Roman"/>
                <a:cs typeface="Arial"/>
                <a:hlinkClick r:id="rId2"/>
              </a:rPr>
              <a:t>52</a:t>
            </a:r>
            <a:r>
              <a:rPr lang="en-US" dirty="0" smtClean="0">
                <a:solidFill>
                  <a:srgbClr val="000000"/>
                </a:solidFill>
                <a:effectLst/>
                <a:latin typeface="Times New Roman"/>
                <a:ea typeface="Times New Roman"/>
              </a:rPr>
              <a:t>,</a:t>
            </a:r>
            <a:r>
              <a:rPr lang="en-US" u="sng" dirty="0" smtClean="0">
                <a:solidFill>
                  <a:srgbClr val="2F4A8B"/>
                </a:solidFill>
                <a:effectLst/>
                <a:latin typeface="Times New Roman"/>
                <a:ea typeface="Times New Roman"/>
                <a:cs typeface="Arial"/>
                <a:hlinkClick r:id="rId2"/>
              </a:rPr>
              <a:t>53</a:t>
            </a:r>
            <a:r>
              <a:rPr lang="en-US" dirty="0" smtClean="0">
                <a:solidFill>
                  <a:srgbClr val="000000"/>
                </a:solidFill>
                <a:effectLst/>
                <a:latin typeface="Times New Roman"/>
                <a:ea typeface="Times New Roman"/>
              </a:rPr>
              <a:t>]. Vitamin A deficiency may result in </a:t>
            </a:r>
            <a:r>
              <a:rPr lang="en-US" dirty="0" err="1" smtClean="0">
                <a:solidFill>
                  <a:srgbClr val="000000"/>
                </a:solidFill>
                <a:effectLst/>
                <a:latin typeface="Times New Roman"/>
                <a:ea typeface="Times New Roman"/>
              </a:rPr>
              <a:t>keratoconjunctivitis</a:t>
            </a:r>
            <a:r>
              <a:rPr lang="en-US" dirty="0" smtClean="0">
                <a:solidFill>
                  <a:srgbClr val="000000"/>
                </a:solidFill>
                <a:effectLst/>
                <a:latin typeface="Times New Roman"/>
                <a:ea typeface="Times New Roman"/>
              </a:rPr>
              <a:t> </a:t>
            </a:r>
            <a:r>
              <a:rPr lang="en-US" dirty="0" err="1" smtClean="0">
                <a:solidFill>
                  <a:srgbClr val="000000"/>
                </a:solidFill>
                <a:effectLst/>
                <a:latin typeface="Times New Roman"/>
                <a:ea typeface="Times New Roman"/>
              </a:rPr>
              <a:t>sicca</a:t>
            </a:r>
            <a:r>
              <a:rPr lang="en-US" dirty="0" smtClean="0">
                <a:solidFill>
                  <a:srgbClr val="000000"/>
                </a:solidFill>
                <a:effectLst/>
                <a:latin typeface="Times New Roman"/>
                <a:ea typeface="Times New Roman"/>
              </a:rPr>
              <a:t> after bowel resection in CD. Therefore it is recommended that patients with IBD undergo annual ophthalmologic evaluation, especially those on immunosuppressive therapy</a:t>
            </a:r>
            <a:endParaRPr lang="fa-IR" dirty="0"/>
          </a:p>
        </p:txBody>
      </p:sp>
    </p:spTree>
    <p:extLst>
      <p:ext uri="{BB962C8B-B14F-4D97-AF65-F5344CB8AC3E}">
        <p14:creationId xmlns:p14="http://schemas.microsoft.com/office/powerpoint/2010/main" xmlns="" val="412144877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xmlns="" val="1917725090"/>
              </p:ext>
            </p:extLst>
          </p:nvPr>
        </p:nvGraphicFramePr>
        <p:xfrm>
          <a:off x="395536" y="980728"/>
          <a:ext cx="8496944" cy="5321994"/>
        </p:xfrm>
        <a:graphic>
          <a:graphicData uri="http://schemas.openxmlformats.org/drawingml/2006/table">
            <a:tbl>
              <a:tblPr firstRow="1" firstCol="1" bandRow="1"/>
              <a:tblGrid>
                <a:gridCol w="1930506"/>
                <a:gridCol w="1930506"/>
                <a:gridCol w="1930506"/>
                <a:gridCol w="2705426"/>
              </a:tblGrid>
              <a:tr h="261101">
                <a:tc>
                  <a:txBody>
                    <a:bodyPr/>
                    <a:lstStyle/>
                    <a:p>
                      <a:pPr algn="l" rtl="0">
                        <a:lnSpc>
                          <a:spcPct val="115000"/>
                        </a:lnSpc>
                        <a:spcAft>
                          <a:spcPts val="1660"/>
                        </a:spcAft>
                      </a:pPr>
                      <a:r>
                        <a:rPr lang="en-US" sz="900" dirty="0">
                          <a:effectLst/>
                          <a:latin typeface="Times New Roman"/>
                          <a:ea typeface="Times New Roman"/>
                          <a:cs typeface="Arial"/>
                        </a:rPr>
                        <a:t>Vaccine</a:t>
                      </a:r>
                      <a:endParaRPr lang="en-US" sz="1000" dirty="0">
                        <a:effectLst/>
                        <a:latin typeface="Calibri"/>
                        <a:ea typeface="Calibri"/>
                        <a:cs typeface="Arial"/>
                      </a:endParaRPr>
                    </a:p>
                  </a:txBody>
                  <a:tcPr marL="57200" marR="57200" marT="28600" marB="28600">
                    <a:lnL>
                      <a:noFill/>
                    </a:lnL>
                    <a:lnR>
                      <a:noFill/>
                    </a:lnR>
                    <a:lnT>
                      <a:noFill/>
                    </a:lnT>
                    <a:lnB>
                      <a:noFill/>
                    </a:lnB>
                  </a:tcPr>
                </a:tc>
                <a:tc>
                  <a:txBody>
                    <a:bodyPr/>
                    <a:lstStyle/>
                    <a:p>
                      <a:pPr algn="l" rtl="0">
                        <a:lnSpc>
                          <a:spcPct val="115000"/>
                        </a:lnSpc>
                        <a:spcAft>
                          <a:spcPts val="1660"/>
                        </a:spcAft>
                      </a:pPr>
                      <a:r>
                        <a:rPr lang="en-US" sz="900">
                          <a:effectLst/>
                          <a:latin typeface="Times New Roman"/>
                          <a:ea typeface="Times New Roman"/>
                          <a:cs typeface="Arial"/>
                        </a:rPr>
                        <a:t>How often</a:t>
                      </a:r>
                      <a:endParaRPr lang="en-US" sz="1000">
                        <a:effectLst/>
                        <a:latin typeface="Calibri"/>
                        <a:ea typeface="Calibri"/>
                        <a:cs typeface="Arial"/>
                      </a:endParaRPr>
                    </a:p>
                  </a:txBody>
                  <a:tcPr marL="57200" marR="57200" marT="28600" marB="28600">
                    <a:lnL>
                      <a:noFill/>
                    </a:lnL>
                    <a:lnR>
                      <a:noFill/>
                    </a:lnR>
                    <a:lnT>
                      <a:noFill/>
                    </a:lnT>
                    <a:lnB>
                      <a:noFill/>
                    </a:lnB>
                  </a:tcPr>
                </a:tc>
                <a:tc>
                  <a:txBody>
                    <a:bodyPr/>
                    <a:lstStyle/>
                    <a:p>
                      <a:pPr algn="l" rtl="0">
                        <a:lnSpc>
                          <a:spcPct val="115000"/>
                        </a:lnSpc>
                        <a:spcAft>
                          <a:spcPts val="1660"/>
                        </a:spcAft>
                      </a:pPr>
                      <a:r>
                        <a:rPr lang="en-US" sz="900">
                          <a:effectLst/>
                          <a:latin typeface="Times New Roman"/>
                          <a:ea typeface="Times New Roman"/>
                          <a:cs typeface="Arial"/>
                        </a:rPr>
                        <a:t>Live Vaccine</a:t>
                      </a:r>
                      <a:endParaRPr lang="en-US" sz="1000">
                        <a:effectLst/>
                        <a:latin typeface="Calibri"/>
                        <a:ea typeface="Calibri"/>
                        <a:cs typeface="Arial"/>
                      </a:endParaRPr>
                    </a:p>
                  </a:txBody>
                  <a:tcPr marL="57200" marR="57200" marT="28600" marB="28600">
                    <a:lnL>
                      <a:noFill/>
                    </a:lnL>
                    <a:lnR>
                      <a:noFill/>
                    </a:lnR>
                    <a:lnT>
                      <a:noFill/>
                    </a:lnT>
                    <a:lnB>
                      <a:noFill/>
                    </a:lnB>
                  </a:tcPr>
                </a:tc>
                <a:tc>
                  <a:txBody>
                    <a:bodyPr/>
                    <a:lstStyle/>
                    <a:p>
                      <a:pPr algn="l" rtl="0">
                        <a:lnSpc>
                          <a:spcPct val="115000"/>
                        </a:lnSpc>
                        <a:spcAft>
                          <a:spcPts val="1660"/>
                        </a:spcAft>
                      </a:pPr>
                      <a:r>
                        <a:rPr lang="en-US" sz="900">
                          <a:effectLst/>
                          <a:latin typeface="Times New Roman"/>
                          <a:ea typeface="Times New Roman"/>
                          <a:cs typeface="Arial"/>
                        </a:rPr>
                        <a:t>Patients on Immunosuppressive therapy</a:t>
                      </a:r>
                      <a:endParaRPr lang="en-US" sz="1000">
                        <a:effectLst/>
                        <a:latin typeface="Calibri"/>
                        <a:ea typeface="Calibri"/>
                        <a:cs typeface="Arial"/>
                      </a:endParaRPr>
                    </a:p>
                  </a:txBody>
                  <a:tcPr marL="57200" marR="57200" marT="28600" marB="28600">
                    <a:lnL>
                      <a:noFill/>
                    </a:lnL>
                    <a:lnR>
                      <a:noFill/>
                    </a:lnR>
                    <a:lnT>
                      <a:noFill/>
                    </a:lnT>
                    <a:lnB>
                      <a:noFill/>
                    </a:lnB>
                  </a:tcPr>
                </a:tc>
              </a:tr>
              <a:tr h="175298">
                <a:tc>
                  <a:txBody>
                    <a:bodyPr/>
                    <a:lstStyle/>
                    <a:p>
                      <a:pPr algn="l" rtl="0">
                        <a:lnSpc>
                          <a:spcPct val="115000"/>
                        </a:lnSpc>
                        <a:spcAft>
                          <a:spcPts val="1660"/>
                        </a:spcAft>
                      </a:pPr>
                      <a:r>
                        <a:rPr lang="en-US" sz="900">
                          <a:effectLst/>
                          <a:latin typeface="Times New Roman"/>
                          <a:ea typeface="Times New Roman"/>
                          <a:cs typeface="Arial"/>
                        </a:rPr>
                        <a:t>Influenza (Flu vaccine)</a:t>
                      </a:r>
                      <a:endParaRPr lang="en-US" sz="1000">
                        <a:effectLst/>
                        <a:latin typeface="Calibri"/>
                        <a:ea typeface="Calibri"/>
                        <a:cs typeface="Arial"/>
                      </a:endParaRPr>
                    </a:p>
                  </a:txBody>
                  <a:tcPr marL="57200" marR="57200" marT="28600" marB="28600">
                    <a:lnL>
                      <a:noFill/>
                    </a:lnL>
                    <a:lnR>
                      <a:noFill/>
                    </a:lnR>
                    <a:lnT>
                      <a:noFill/>
                    </a:lnT>
                    <a:lnB>
                      <a:noFill/>
                    </a:lnB>
                  </a:tcPr>
                </a:tc>
                <a:tc>
                  <a:txBody>
                    <a:bodyPr/>
                    <a:lstStyle/>
                    <a:p>
                      <a:pPr algn="l" rtl="0">
                        <a:lnSpc>
                          <a:spcPct val="115000"/>
                        </a:lnSpc>
                        <a:spcAft>
                          <a:spcPts val="1660"/>
                        </a:spcAft>
                      </a:pPr>
                      <a:r>
                        <a:rPr lang="en-US" sz="900">
                          <a:effectLst/>
                          <a:latin typeface="Times New Roman"/>
                          <a:ea typeface="Times New Roman"/>
                          <a:cs typeface="Arial"/>
                        </a:rPr>
                        <a:t>1 dose every year</a:t>
                      </a:r>
                      <a:endParaRPr lang="en-US" sz="1000">
                        <a:effectLst/>
                        <a:latin typeface="Calibri"/>
                        <a:ea typeface="Calibri"/>
                        <a:cs typeface="Arial"/>
                      </a:endParaRPr>
                    </a:p>
                  </a:txBody>
                  <a:tcPr marL="57200" marR="57200" marT="28600" marB="28600">
                    <a:lnL>
                      <a:noFill/>
                    </a:lnL>
                    <a:lnR>
                      <a:noFill/>
                    </a:lnR>
                    <a:lnT>
                      <a:noFill/>
                    </a:lnT>
                    <a:lnB>
                      <a:noFill/>
                    </a:lnB>
                  </a:tcPr>
                </a:tc>
                <a:tc>
                  <a:txBody>
                    <a:bodyPr/>
                    <a:lstStyle/>
                    <a:p>
                      <a:pPr algn="l" rtl="0">
                        <a:lnSpc>
                          <a:spcPct val="115000"/>
                        </a:lnSpc>
                        <a:spcAft>
                          <a:spcPts val="1660"/>
                        </a:spcAft>
                      </a:pPr>
                      <a:r>
                        <a:rPr lang="en-US" sz="900">
                          <a:effectLst/>
                          <a:latin typeface="Times New Roman"/>
                          <a:ea typeface="Times New Roman"/>
                          <a:cs typeface="Arial"/>
                        </a:rPr>
                        <a:t>Nasal spray</a:t>
                      </a:r>
                      <a:endParaRPr lang="en-US" sz="1000">
                        <a:effectLst/>
                        <a:latin typeface="Calibri"/>
                        <a:ea typeface="Calibri"/>
                        <a:cs typeface="Arial"/>
                      </a:endParaRPr>
                    </a:p>
                  </a:txBody>
                  <a:tcPr marL="57200" marR="57200" marT="28600" marB="28600">
                    <a:lnL>
                      <a:noFill/>
                    </a:lnL>
                    <a:lnR>
                      <a:noFill/>
                    </a:lnR>
                    <a:lnT>
                      <a:noFill/>
                    </a:lnT>
                    <a:lnB>
                      <a:noFill/>
                    </a:lnB>
                  </a:tcPr>
                </a:tc>
                <a:tc>
                  <a:txBody>
                    <a:bodyPr/>
                    <a:lstStyle/>
                    <a:p>
                      <a:pPr algn="l" rtl="0">
                        <a:lnSpc>
                          <a:spcPct val="115000"/>
                        </a:lnSpc>
                        <a:spcAft>
                          <a:spcPts val="1660"/>
                        </a:spcAft>
                      </a:pPr>
                      <a:r>
                        <a:rPr lang="en-US" sz="900">
                          <a:effectLst/>
                          <a:latin typeface="Times New Roman"/>
                          <a:ea typeface="Times New Roman"/>
                          <a:cs typeface="Arial"/>
                        </a:rPr>
                        <a:t>Use flu shot only</a:t>
                      </a:r>
                      <a:endParaRPr lang="en-US" sz="1000">
                        <a:effectLst/>
                        <a:latin typeface="Calibri"/>
                        <a:ea typeface="Calibri"/>
                        <a:cs typeface="Arial"/>
                      </a:endParaRPr>
                    </a:p>
                  </a:txBody>
                  <a:tcPr marL="57200" marR="57200" marT="28600" marB="28600">
                    <a:lnL>
                      <a:noFill/>
                    </a:lnL>
                    <a:lnR>
                      <a:noFill/>
                    </a:lnR>
                    <a:lnT>
                      <a:noFill/>
                    </a:lnT>
                    <a:lnB>
                      <a:noFill/>
                    </a:lnB>
                  </a:tcPr>
                </a:tc>
              </a:tr>
              <a:tr h="310201">
                <a:tc>
                  <a:txBody>
                    <a:bodyPr/>
                    <a:lstStyle/>
                    <a:p>
                      <a:pPr algn="l" rtl="0">
                        <a:lnSpc>
                          <a:spcPct val="115000"/>
                        </a:lnSpc>
                        <a:spcAft>
                          <a:spcPts val="1660"/>
                        </a:spcAft>
                      </a:pPr>
                      <a:r>
                        <a:rPr lang="en-US" sz="900">
                          <a:effectLst/>
                          <a:latin typeface="Times New Roman"/>
                          <a:ea typeface="Times New Roman"/>
                          <a:cs typeface="Arial"/>
                        </a:rPr>
                        <a:t>Varicella(Chicken pox)</a:t>
                      </a:r>
                      <a:endParaRPr lang="en-US" sz="1000">
                        <a:effectLst/>
                        <a:latin typeface="Calibri"/>
                        <a:ea typeface="Calibri"/>
                        <a:cs typeface="Arial"/>
                      </a:endParaRPr>
                    </a:p>
                  </a:txBody>
                  <a:tcPr marL="57200" marR="57200" marT="28600" marB="28600">
                    <a:lnL>
                      <a:noFill/>
                    </a:lnL>
                    <a:lnR>
                      <a:noFill/>
                    </a:lnR>
                    <a:lnT>
                      <a:noFill/>
                    </a:lnT>
                    <a:lnB>
                      <a:noFill/>
                    </a:lnB>
                  </a:tcPr>
                </a:tc>
                <a:tc>
                  <a:txBody>
                    <a:bodyPr/>
                    <a:lstStyle/>
                    <a:p>
                      <a:pPr algn="l" rtl="0">
                        <a:lnSpc>
                          <a:spcPct val="115000"/>
                        </a:lnSpc>
                        <a:spcAft>
                          <a:spcPts val="1660"/>
                        </a:spcAft>
                      </a:pPr>
                      <a:r>
                        <a:rPr lang="en-US" sz="900">
                          <a:effectLst/>
                          <a:latin typeface="Times New Roman"/>
                          <a:ea typeface="Times New Roman"/>
                          <a:cs typeface="Arial"/>
                        </a:rPr>
                        <a:t>If no documented immunity: 2 doses, 4-8 wk apart</a:t>
                      </a:r>
                      <a:endParaRPr lang="en-US" sz="1000">
                        <a:effectLst/>
                        <a:latin typeface="Calibri"/>
                        <a:ea typeface="Calibri"/>
                        <a:cs typeface="Arial"/>
                      </a:endParaRPr>
                    </a:p>
                  </a:txBody>
                  <a:tcPr marL="57200" marR="57200" marT="28600" marB="28600">
                    <a:lnL>
                      <a:noFill/>
                    </a:lnL>
                    <a:lnR>
                      <a:noFill/>
                    </a:lnR>
                    <a:lnT>
                      <a:noFill/>
                    </a:lnT>
                    <a:lnB>
                      <a:noFill/>
                    </a:lnB>
                  </a:tcPr>
                </a:tc>
                <a:tc>
                  <a:txBody>
                    <a:bodyPr/>
                    <a:lstStyle/>
                    <a:p>
                      <a:pPr algn="l" rtl="0">
                        <a:lnSpc>
                          <a:spcPct val="115000"/>
                        </a:lnSpc>
                        <a:spcAft>
                          <a:spcPts val="1660"/>
                        </a:spcAft>
                      </a:pPr>
                      <a:r>
                        <a:rPr lang="en-US" sz="900">
                          <a:effectLst/>
                          <a:latin typeface="Times New Roman"/>
                          <a:ea typeface="Times New Roman"/>
                          <a:cs typeface="Arial"/>
                        </a:rPr>
                        <a:t>Yes</a:t>
                      </a:r>
                      <a:endParaRPr lang="en-US" sz="1000">
                        <a:effectLst/>
                        <a:latin typeface="Calibri"/>
                        <a:ea typeface="Calibri"/>
                        <a:cs typeface="Arial"/>
                      </a:endParaRPr>
                    </a:p>
                  </a:txBody>
                  <a:tcPr marL="57200" marR="57200" marT="28600" marB="28600">
                    <a:lnL>
                      <a:noFill/>
                    </a:lnL>
                    <a:lnR>
                      <a:noFill/>
                    </a:lnR>
                    <a:lnT>
                      <a:noFill/>
                    </a:lnT>
                    <a:lnB>
                      <a:noFill/>
                    </a:lnB>
                  </a:tcPr>
                </a:tc>
                <a:tc>
                  <a:txBody>
                    <a:bodyPr/>
                    <a:lstStyle/>
                    <a:p>
                      <a:pPr algn="l" rtl="0">
                        <a:lnSpc>
                          <a:spcPct val="115000"/>
                        </a:lnSpc>
                        <a:spcAft>
                          <a:spcPts val="1660"/>
                        </a:spcAft>
                      </a:pPr>
                      <a:r>
                        <a:rPr lang="en-US" sz="900">
                          <a:effectLst/>
                          <a:latin typeface="Times New Roman"/>
                          <a:ea typeface="Times New Roman"/>
                          <a:cs typeface="Arial"/>
                        </a:rPr>
                        <a:t>Contraindicated</a:t>
                      </a:r>
                      <a:endParaRPr lang="en-US" sz="1000">
                        <a:effectLst/>
                        <a:latin typeface="Calibri"/>
                        <a:ea typeface="Calibri"/>
                        <a:cs typeface="Arial"/>
                      </a:endParaRPr>
                    </a:p>
                  </a:txBody>
                  <a:tcPr marL="57200" marR="57200" marT="28600" marB="28600">
                    <a:lnL>
                      <a:noFill/>
                    </a:lnL>
                    <a:lnR>
                      <a:noFill/>
                    </a:lnR>
                    <a:lnT>
                      <a:noFill/>
                    </a:lnT>
                    <a:lnB>
                      <a:noFill/>
                    </a:lnB>
                  </a:tcPr>
                </a:tc>
              </a:tr>
              <a:tr h="175298">
                <a:tc>
                  <a:txBody>
                    <a:bodyPr/>
                    <a:lstStyle/>
                    <a:p>
                      <a:pPr algn="l" rtl="0">
                        <a:lnSpc>
                          <a:spcPct val="115000"/>
                        </a:lnSpc>
                        <a:spcAft>
                          <a:spcPts val="1660"/>
                        </a:spcAft>
                      </a:pPr>
                      <a:r>
                        <a:rPr lang="en-US" sz="900">
                          <a:effectLst/>
                          <a:latin typeface="Times New Roman"/>
                          <a:ea typeface="Times New Roman"/>
                          <a:cs typeface="Arial"/>
                        </a:rPr>
                        <a:t>Measles, mumps</a:t>
                      </a:r>
                      <a:endParaRPr lang="en-US" sz="1000">
                        <a:effectLst/>
                        <a:latin typeface="Calibri"/>
                        <a:ea typeface="Calibri"/>
                        <a:cs typeface="Arial"/>
                      </a:endParaRPr>
                    </a:p>
                  </a:txBody>
                  <a:tcPr marL="57200" marR="57200" marT="28600" marB="28600">
                    <a:lnL>
                      <a:noFill/>
                    </a:lnL>
                    <a:lnR>
                      <a:noFill/>
                    </a:lnR>
                    <a:lnT>
                      <a:noFill/>
                    </a:lnT>
                    <a:lnB>
                      <a:noFill/>
                    </a:lnB>
                  </a:tcPr>
                </a:tc>
                <a:tc rowSpan="2">
                  <a:txBody>
                    <a:bodyPr/>
                    <a:lstStyle/>
                    <a:p>
                      <a:pPr algn="l" rtl="0">
                        <a:lnSpc>
                          <a:spcPct val="115000"/>
                        </a:lnSpc>
                        <a:spcAft>
                          <a:spcPts val="1660"/>
                        </a:spcAft>
                      </a:pPr>
                      <a:r>
                        <a:rPr lang="en-US" sz="900">
                          <a:effectLst/>
                          <a:latin typeface="Times New Roman"/>
                          <a:ea typeface="Times New Roman"/>
                          <a:cs typeface="Arial"/>
                        </a:rPr>
                        <a:t>If no documented immunity: 2 doses, 4 wk apart</a:t>
                      </a:r>
                      <a:endParaRPr lang="en-US" sz="1000">
                        <a:effectLst/>
                        <a:latin typeface="Calibri"/>
                        <a:ea typeface="Calibri"/>
                        <a:cs typeface="Arial"/>
                      </a:endParaRPr>
                    </a:p>
                  </a:txBody>
                  <a:tcPr marL="57200" marR="57200" marT="28600" marB="28600">
                    <a:lnL>
                      <a:noFill/>
                    </a:lnL>
                    <a:lnR>
                      <a:noFill/>
                    </a:lnR>
                    <a:lnT>
                      <a:noFill/>
                    </a:lnT>
                    <a:lnB>
                      <a:noFill/>
                    </a:lnB>
                  </a:tcPr>
                </a:tc>
                <a:tc rowSpan="2">
                  <a:txBody>
                    <a:bodyPr/>
                    <a:lstStyle/>
                    <a:p>
                      <a:pPr algn="l" rtl="0">
                        <a:lnSpc>
                          <a:spcPct val="115000"/>
                        </a:lnSpc>
                        <a:spcAft>
                          <a:spcPts val="1660"/>
                        </a:spcAft>
                      </a:pPr>
                      <a:r>
                        <a:rPr lang="en-US" sz="900">
                          <a:effectLst/>
                          <a:latin typeface="Times New Roman"/>
                          <a:ea typeface="Times New Roman"/>
                          <a:cs typeface="Arial"/>
                        </a:rPr>
                        <a:t>Yes</a:t>
                      </a:r>
                      <a:endParaRPr lang="en-US" sz="1000">
                        <a:effectLst/>
                        <a:latin typeface="Calibri"/>
                        <a:ea typeface="Calibri"/>
                        <a:cs typeface="Arial"/>
                      </a:endParaRPr>
                    </a:p>
                  </a:txBody>
                  <a:tcPr marL="57200" marR="57200" marT="28600" marB="28600">
                    <a:lnL>
                      <a:noFill/>
                    </a:lnL>
                    <a:lnR>
                      <a:noFill/>
                    </a:lnR>
                    <a:lnT>
                      <a:noFill/>
                    </a:lnT>
                    <a:lnB>
                      <a:noFill/>
                    </a:lnB>
                  </a:tcPr>
                </a:tc>
                <a:tc rowSpan="2">
                  <a:txBody>
                    <a:bodyPr/>
                    <a:lstStyle/>
                    <a:p>
                      <a:pPr algn="l" rtl="0">
                        <a:lnSpc>
                          <a:spcPct val="115000"/>
                        </a:lnSpc>
                        <a:spcAft>
                          <a:spcPts val="1660"/>
                        </a:spcAft>
                      </a:pPr>
                      <a:r>
                        <a:rPr lang="en-US" sz="900">
                          <a:effectLst/>
                          <a:latin typeface="Times New Roman"/>
                          <a:ea typeface="Times New Roman"/>
                          <a:cs typeface="Arial"/>
                        </a:rPr>
                        <a:t>Contraindicated</a:t>
                      </a:r>
                      <a:endParaRPr lang="en-US" sz="1000">
                        <a:effectLst/>
                        <a:latin typeface="Calibri"/>
                        <a:ea typeface="Calibri"/>
                        <a:cs typeface="Arial"/>
                      </a:endParaRPr>
                    </a:p>
                  </a:txBody>
                  <a:tcPr marL="57200" marR="57200" marT="28600" marB="28600">
                    <a:lnL>
                      <a:noFill/>
                    </a:lnL>
                    <a:lnR>
                      <a:noFill/>
                    </a:lnR>
                    <a:lnT>
                      <a:noFill/>
                    </a:lnT>
                    <a:lnB>
                      <a:noFill/>
                    </a:lnB>
                  </a:tcPr>
                </a:tc>
              </a:tr>
              <a:tr h="175298">
                <a:tc>
                  <a:txBody>
                    <a:bodyPr/>
                    <a:lstStyle/>
                    <a:p>
                      <a:pPr algn="l" rtl="0">
                        <a:lnSpc>
                          <a:spcPct val="115000"/>
                        </a:lnSpc>
                        <a:spcAft>
                          <a:spcPts val="1660"/>
                        </a:spcAft>
                      </a:pPr>
                      <a:r>
                        <a:rPr lang="en-US" sz="900">
                          <a:effectLst/>
                          <a:latin typeface="Times New Roman"/>
                          <a:ea typeface="Times New Roman"/>
                          <a:cs typeface="Arial"/>
                        </a:rPr>
                        <a:t>Rubella (MMR)</a:t>
                      </a:r>
                      <a:endParaRPr lang="en-US" sz="1000">
                        <a:effectLst/>
                        <a:latin typeface="Calibri"/>
                        <a:ea typeface="Calibri"/>
                        <a:cs typeface="Arial"/>
                      </a:endParaRPr>
                    </a:p>
                  </a:txBody>
                  <a:tcPr marL="57200" marR="57200" marT="28600" marB="28600">
                    <a:lnL>
                      <a:noFill/>
                    </a:lnL>
                    <a:lnR>
                      <a:noFill/>
                    </a:lnR>
                    <a:lnT>
                      <a:noFill/>
                    </a:lnT>
                    <a:lnB>
                      <a:noFill/>
                    </a:lnB>
                  </a:tcPr>
                </a:tc>
                <a:tc vMerge="1">
                  <a:txBody>
                    <a:bodyPr/>
                    <a:lstStyle/>
                    <a:p>
                      <a:pPr rtl="1"/>
                      <a:endParaRPr lang="fa-IR"/>
                    </a:p>
                  </a:txBody>
                  <a:tcPr/>
                </a:tc>
                <a:tc vMerge="1">
                  <a:txBody>
                    <a:bodyPr/>
                    <a:lstStyle/>
                    <a:p>
                      <a:pPr rtl="1"/>
                      <a:endParaRPr lang="fa-IR"/>
                    </a:p>
                  </a:txBody>
                  <a:tcPr/>
                </a:tc>
                <a:tc vMerge="1">
                  <a:txBody>
                    <a:bodyPr/>
                    <a:lstStyle/>
                    <a:p>
                      <a:pPr rtl="1"/>
                      <a:endParaRPr lang="fa-IR"/>
                    </a:p>
                  </a:txBody>
                  <a:tcPr/>
                </a:tc>
              </a:tr>
              <a:tr h="175298">
                <a:tc>
                  <a:txBody>
                    <a:bodyPr/>
                    <a:lstStyle/>
                    <a:p>
                      <a:pPr algn="l" rtl="0">
                        <a:lnSpc>
                          <a:spcPct val="115000"/>
                        </a:lnSpc>
                        <a:spcAft>
                          <a:spcPts val="1660"/>
                        </a:spcAft>
                      </a:pPr>
                      <a:r>
                        <a:rPr lang="en-US" sz="900">
                          <a:effectLst/>
                          <a:latin typeface="Times New Roman"/>
                          <a:ea typeface="Times New Roman"/>
                          <a:cs typeface="Arial"/>
                        </a:rPr>
                        <a:t>Zoster (Shingles)</a:t>
                      </a:r>
                      <a:endParaRPr lang="en-US" sz="1000">
                        <a:effectLst/>
                        <a:latin typeface="Calibri"/>
                        <a:ea typeface="Calibri"/>
                        <a:cs typeface="Arial"/>
                      </a:endParaRPr>
                    </a:p>
                  </a:txBody>
                  <a:tcPr marL="57200" marR="57200" marT="28600" marB="28600">
                    <a:lnL>
                      <a:noFill/>
                    </a:lnL>
                    <a:lnR>
                      <a:noFill/>
                    </a:lnR>
                    <a:lnT>
                      <a:noFill/>
                    </a:lnT>
                    <a:lnB>
                      <a:noFill/>
                    </a:lnB>
                  </a:tcPr>
                </a:tc>
                <a:tc>
                  <a:txBody>
                    <a:bodyPr/>
                    <a:lstStyle/>
                    <a:p>
                      <a:pPr algn="l" rtl="0">
                        <a:lnSpc>
                          <a:spcPct val="115000"/>
                        </a:lnSpc>
                        <a:spcAft>
                          <a:spcPts val="1660"/>
                        </a:spcAft>
                      </a:pPr>
                      <a:r>
                        <a:rPr lang="en-US" sz="900">
                          <a:effectLst/>
                          <a:latin typeface="Times New Roman"/>
                          <a:ea typeface="Times New Roman"/>
                          <a:cs typeface="Arial"/>
                        </a:rPr>
                        <a:t>1 dose starting at 60 yr or older</a:t>
                      </a:r>
                      <a:endParaRPr lang="en-US" sz="1000">
                        <a:effectLst/>
                        <a:latin typeface="Calibri"/>
                        <a:ea typeface="Calibri"/>
                        <a:cs typeface="Arial"/>
                      </a:endParaRPr>
                    </a:p>
                  </a:txBody>
                  <a:tcPr marL="57200" marR="57200" marT="28600" marB="28600">
                    <a:lnL>
                      <a:noFill/>
                    </a:lnL>
                    <a:lnR>
                      <a:noFill/>
                    </a:lnR>
                    <a:lnT>
                      <a:noFill/>
                    </a:lnT>
                    <a:lnB>
                      <a:noFill/>
                    </a:lnB>
                  </a:tcPr>
                </a:tc>
                <a:tc>
                  <a:txBody>
                    <a:bodyPr/>
                    <a:lstStyle/>
                    <a:p>
                      <a:pPr algn="l" rtl="0">
                        <a:lnSpc>
                          <a:spcPct val="115000"/>
                        </a:lnSpc>
                        <a:spcAft>
                          <a:spcPts val="1660"/>
                        </a:spcAft>
                      </a:pPr>
                      <a:r>
                        <a:rPr lang="en-US" sz="900">
                          <a:effectLst/>
                          <a:latin typeface="Times New Roman"/>
                          <a:ea typeface="Times New Roman"/>
                          <a:cs typeface="Arial"/>
                        </a:rPr>
                        <a:t>Yes</a:t>
                      </a:r>
                      <a:endParaRPr lang="en-US" sz="1000">
                        <a:effectLst/>
                        <a:latin typeface="Calibri"/>
                        <a:ea typeface="Calibri"/>
                        <a:cs typeface="Arial"/>
                      </a:endParaRPr>
                    </a:p>
                  </a:txBody>
                  <a:tcPr marL="57200" marR="57200" marT="28600" marB="28600">
                    <a:lnL>
                      <a:noFill/>
                    </a:lnL>
                    <a:lnR>
                      <a:noFill/>
                    </a:lnR>
                    <a:lnT>
                      <a:noFill/>
                    </a:lnT>
                    <a:lnB>
                      <a:noFill/>
                    </a:lnB>
                  </a:tcPr>
                </a:tc>
                <a:tc>
                  <a:txBody>
                    <a:bodyPr/>
                    <a:lstStyle/>
                    <a:p>
                      <a:pPr algn="l" rtl="0">
                        <a:lnSpc>
                          <a:spcPct val="115000"/>
                        </a:lnSpc>
                        <a:spcAft>
                          <a:spcPts val="1660"/>
                        </a:spcAft>
                      </a:pPr>
                      <a:r>
                        <a:rPr lang="en-US" sz="900">
                          <a:effectLst/>
                          <a:latin typeface="Times New Roman"/>
                          <a:ea typeface="Times New Roman"/>
                          <a:cs typeface="Arial"/>
                        </a:rPr>
                        <a:t>Contraindicated</a:t>
                      </a:r>
                      <a:endParaRPr lang="en-US" sz="1000">
                        <a:effectLst/>
                        <a:latin typeface="Calibri"/>
                        <a:ea typeface="Calibri"/>
                        <a:cs typeface="Arial"/>
                      </a:endParaRPr>
                    </a:p>
                  </a:txBody>
                  <a:tcPr marL="57200" marR="57200" marT="28600" marB="28600">
                    <a:lnL>
                      <a:noFill/>
                    </a:lnL>
                    <a:lnR>
                      <a:noFill/>
                    </a:lnR>
                    <a:lnT>
                      <a:noFill/>
                    </a:lnT>
                    <a:lnB>
                      <a:noFill/>
                    </a:lnB>
                  </a:tcPr>
                </a:tc>
              </a:tr>
              <a:tr h="445104">
                <a:tc>
                  <a:txBody>
                    <a:bodyPr/>
                    <a:lstStyle/>
                    <a:p>
                      <a:pPr algn="l" rtl="0">
                        <a:lnSpc>
                          <a:spcPct val="115000"/>
                        </a:lnSpc>
                        <a:spcAft>
                          <a:spcPts val="1660"/>
                        </a:spcAft>
                      </a:pPr>
                      <a:r>
                        <a:rPr lang="en-US" sz="900">
                          <a:effectLst/>
                          <a:latin typeface="Times New Roman"/>
                          <a:ea typeface="Times New Roman"/>
                          <a:cs typeface="Arial"/>
                        </a:rPr>
                        <a:t>Tetanus, diphtheria, acellular pertussis (Td/Tdap)</a:t>
                      </a:r>
                      <a:endParaRPr lang="en-US" sz="1000">
                        <a:effectLst/>
                        <a:latin typeface="Calibri"/>
                        <a:ea typeface="Calibri"/>
                        <a:cs typeface="Arial"/>
                      </a:endParaRPr>
                    </a:p>
                  </a:txBody>
                  <a:tcPr marL="57200" marR="57200" marT="28600" marB="28600">
                    <a:lnL>
                      <a:noFill/>
                    </a:lnL>
                    <a:lnR>
                      <a:noFill/>
                    </a:lnR>
                    <a:lnT>
                      <a:noFill/>
                    </a:lnT>
                    <a:lnB>
                      <a:noFill/>
                    </a:lnB>
                  </a:tcPr>
                </a:tc>
                <a:tc>
                  <a:txBody>
                    <a:bodyPr/>
                    <a:lstStyle/>
                    <a:p>
                      <a:pPr algn="l" rtl="0">
                        <a:lnSpc>
                          <a:spcPct val="115000"/>
                        </a:lnSpc>
                        <a:spcAft>
                          <a:spcPts val="1660"/>
                        </a:spcAft>
                      </a:pPr>
                      <a:r>
                        <a:rPr lang="en-US" sz="900">
                          <a:effectLst/>
                          <a:latin typeface="Times New Roman"/>
                          <a:ea typeface="Times New Roman"/>
                          <a:cs typeface="Arial"/>
                        </a:rPr>
                        <a:t>If no prior vaccination: 3 doses (0, 1, 6-12). Then 1 dose of Tdap followed by a booster of Td every 10 yr</a:t>
                      </a:r>
                      <a:endParaRPr lang="en-US" sz="1000">
                        <a:effectLst/>
                        <a:latin typeface="Calibri"/>
                        <a:ea typeface="Calibri"/>
                        <a:cs typeface="Arial"/>
                      </a:endParaRPr>
                    </a:p>
                  </a:txBody>
                  <a:tcPr marL="57200" marR="57200" marT="28600" marB="28600">
                    <a:lnL>
                      <a:noFill/>
                    </a:lnL>
                    <a:lnR>
                      <a:noFill/>
                    </a:lnR>
                    <a:lnT>
                      <a:noFill/>
                    </a:lnT>
                    <a:lnB>
                      <a:noFill/>
                    </a:lnB>
                  </a:tcPr>
                </a:tc>
                <a:tc>
                  <a:txBody>
                    <a:bodyPr/>
                    <a:lstStyle/>
                    <a:p>
                      <a:pPr algn="l" rtl="0">
                        <a:lnSpc>
                          <a:spcPct val="115000"/>
                        </a:lnSpc>
                        <a:spcAft>
                          <a:spcPts val="1660"/>
                        </a:spcAft>
                      </a:pPr>
                      <a:r>
                        <a:rPr lang="en-US" sz="900">
                          <a:effectLst/>
                          <a:latin typeface="Times New Roman"/>
                          <a:ea typeface="Times New Roman"/>
                          <a:cs typeface="Arial"/>
                        </a:rPr>
                        <a:t>No</a:t>
                      </a:r>
                      <a:endParaRPr lang="en-US" sz="1000">
                        <a:effectLst/>
                        <a:latin typeface="Calibri"/>
                        <a:ea typeface="Calibri"/>
                        <a:cs typeface="Arial"/>
                      </a:endParaRPr>
                    </a:p>
                  </a:txBody>
                  <a:tcPr marL="57200" marR="57200" marT="28600" marB="28600">
                    <a:lnL>
                      <a:noFill/>
                    </a:lnL>
                    <a:lnR>
                      <a:noFill/>
                    </a:lnR>
                    <a:lnT>
                      <a:noFill/>
                    </a:lnT>
                    <a:lnB>
                      <a:noFill/>
                    </a:lnB>
                  </a:tcPr>
                </a:tc>
                <a:tc>
                  <a:txBody>
                    <a:bodyPr/>
                    <a:lstStyle/>
                    <a:p>
                      <a:pPr algn="l" rtl="0">
                        <a:lnSpc>
                          <a:spcPct val="115000"/>
                        </a:lnSpc>
                        <a:spcAft>
                          <a:spcPts val="1660"/>
                        </a:spcAft>
                      </a:pPr>
                      <a:r>
                        <a:rPr lang="en-US" sz="900">
                          <a:effectLst/>
                          <a:latin typeface="Times New Roman"/>
                          <a:ea typeface="Times New Roman"/>
                          <a:cs typeface="Arial"/>
                        </a:rPr>
                        <a:t>Follow recommended regimen</a:t>
                      </a:r>
                      <a:endParaRPr lang="en-US" sz="1000">
                        <a:effectLst/>
                        <a:latin typeface="Calibri"/>
                        <a:ea typeface="Calibri"/>
                        <a:cs typeface="Arial"/>
                      </a:endParaRPr>
                    </a:p>
                  </a:txBody>
                  <a:tcPr marL="57200" marR="57200" marT="28600" marB="28600">
                    <a:lnL>
                      <a:noFill/>
                    </a:lnL>
                    <a:lnR>
                      <a:noFill/>
                    </a:lnR>
                    <a:lnT>
                      <a:noFill/>
                    </a:lnT>
                    <a:lnB>
                      <a:noFill/>
                    </a:lnB>
                  </a:tcPr>
                </a:tc>
              </a:tr>
              <a:tr h="310201">
                <a:tc rowSpan="2">
                  <a:txBody>
                    <a:bodyPr/>
                    <a:lstStyle/>
                    <a:p>
                      <a:pPr algn="l" rtl="0">
                        <a:lnSpc>
                          <a:spcPct val="115000"/>
                        </a:lnSpc>
                        <a:spcAft>
                          <a:spcPts val="1660"/>
                        </a:spcAft>
                      </a:pPr>
                      <a:r>
                        <a:rPr lang="en-US" sz="900">
                          <a:effectLst/>
                          <a:latin typeface="Times New Roman"/>
                          <a:ea typeface="Times New Roman"/>
                          <a:cs typeface="Arial"/>
                        </a:rPr>
                        <a:t>Human papilloma virus</a:t>
                      </a:r>
                      <a:endParaRPr lang="en-US" sz="1000">
                        <a:effectLst/>
                        <a:latin typeface="Calibri"/>
                        <a:ea typeface="Calibri"/>
                        <a:cs typeface="Arial"/>
                      </a:endParaRPr>
                    </a:p>
                  </a:txBody>
                  <a:tcPr marL="57200" marR="57200" marT="28600" marB="28600">
                    <a:lnL>
                      <a:noFill/>
                    </a:lnL>
                    <a:lnR>
                      <a:noFill/>
                    </a:lnR>
                    <a:lnT>
                      <a:noFill/>
                    </a:lnT>
                    <a:lnB>
                      <a:noFill/>
                    </a:lnB>
                  </a:tcPr>
                </a:tc>
                <a:tc>
                  <a:txBody>
                    <a:bodyPr/>
                    <a:lstStyle/>
                    <a:p>
                      <a:pPr algn="l" rtl="0">
                        <a:lnSpc>
                          <a:spcPct val="115000"/>
                        </a:lnSpc>
                        <a:spcAft>
                          <a:spcPts val="1660"/>
                        </a:spcAft>
                      </a:pPr>
                      <a:r>
                        <a:rPr lang="en-US" sz="900">
                          <a:effectLst/>
                          <a:latin typeface="Times New Roman"/>
                          <a:ea typeface="Times New Roman"/>
                          <a:cs typeface="Arial"/>
                        </a:rPr>
                        <a:t>Female: 3 doses through age 26 (0, 2 and 6 mo)</a:t>
                      </a:r>
                      <a:endParaRPr lang="en-US" sz="1000">
                        <a:effectLst/>
                        <a:latin typeface="Calibri"/>
                        <a:ea typeface="Calibri"/>
                        <a:cs typeface="Arial"/>
                      </a:endParaRPr>
                    </a:p>
                  </a:txBody>
                  <a:tcPr marL="57200" marR="57200" marT="28600" marB="28600">
                    <a:lnL>
                      <a:noFill/>
                    </a:lnL>
                    <a:lnR>
                      <a:noFill/>
                    </a:lnR>
                    <a:lnT>
                      <a:noFill/>
                    </a:lnT>
                    <a:lnB>
                      <a:noFill/>
                    </a:lnB>
                  </a:tcPr>
                </a:tc>
                <a:tc rowSpan="2">
                  <a:txBody>
                    <a:bodyPr/>
                    <a:lstStyle/>
                    <a:p>
                      <a:pPr algn="l" rtl="0">
                        <a:lnSpc>
                          <a:spcPct val="115000"/>
                        </a:lnSpc>
                        <a:spcAft>
                          <a:spcPts val="1660"/>
                        </a:spcAft>
                      </a:pPr>
                      <a:r>
                        <a:rPr lang="en-US" sz="900">
                          <a:effectLst/>
                          <a:latin typeface="Times New Roman"/>
                          <a:ea typeface="Times New Roman"/>
                          <a:cs typeface="Arial"/>
                        </a:rPr>
                        <a:t>No</a:t>
                      </a:r>
                      <a:endParaRPr lang="en-US" sz="1000">
                        <a:effectLst/>
                        <a:latin typeface="Calibri"/>
                        <a:ea typeface="Calibri"/>
                        <a:cs typeface="Arial"/>
                      </a:endParaRPr>
                    </a:p>
                  </a:txBody>
                  <a:tcPr marL="57200" marR="57200" marT="28600" marB="28600">
                    <a:lnL>
                      <a:noFill/>
                    </a:lnL>
                    <a:lnR>
                      <a:noFill/>
                    </a:lnR>
                    <a:lnT>
                      <a:noFill/>
                    </a:lnT>
                    <a:lnB>
                      <a:noFill/>
                    </a:lnB>
                  </a:tcPr>
                </a:tc>
                <a:tc rowSpan="2">
                  <a:txBody>
                    <a:bodyPr/>
                    <a:lstStyle/>
                    <a:p>
                      <a:pPr algn="l" rtl="0">
                        <a:lnSpc>
                          <a:spcPct val="115000"/>
                        </a:lnSpc>
                        <a:spcAft>
                          <a:spcPts val="1660"/>
                        </a:spcAft>
                      </a:pPr>
                      <a:r>
                        <a:rPr lang="en-US" sz="900">
                          <a:effectLst/>
                          <a:latin typeface="Times New Roman"/>
                          <a:ea typeface="Times New Roman"/>
                          <a:cs typeface="Arial"/>
                        </a:rPr>
                        <a:t>Follow recommended regimen</a:t>
                      </a:r>
                      <a:endParaRPr lang="en-US" sz="1000">
                        <a:effectLst/>
                        <a:latin typeface="Calibri"/>
                        <a:ea typeface="Calibri"/>
                        <a:cs typeface="Arial"/>
                      </a:endParaRPr>
                    </a:p>
                  </a:txBody>
                  <a:tcPr marL="57200" marR="57200" marT="28600" marB="28600">
                    <a:lnL>
                      <a:noFill/>
                    </a:lnL>
                    <a:lnR>
                      <a:noFill/>
                    </a:lnR>
                    <a:lnT>
                      <a:noFill/>
                    </a:lnT>
                    <a:lnB>
                      <a:noFill/>
                    </a:lnB>
                  </a:tcPr>
                </a:tc>
              </a:tr>
              <a:tr h="310201">
                <a:tc vMerge="1">
                  <a:txBody>
                    <a:bodyPr/>
                    <a:lstStyle/>
                    <a:p>
                      <a:pPr rtl="1"/>
                      <a:endParaRPr lang="fa-IR"/>
                    </a:p>
                  </a:txBody>
                  <a:tcPr/>
                </a:tc>
                <a:tc>
                  <a:txBody>
                    <a:bodyPr/>
                    <a:lstStyle/>
                    <a:p>
                      <a:pPr algn="l" rtl="0">
                        <a:lnSpc>
                          <a:spcPct val="115000"/>
                        </a:lnSpc>
                        <a:spcAft>
                          <a:spcPts val="1660"/>
                        </a:spcAft>
                      </a:pPr>
                      <a:r>
                        <a:rPr lang="en-US" sz="900">
                          <a:effectLst/>
                          <a:latin typeface="Times New Roman"/>
                          <a:ea typeface="Times New Roman"/>
                          <a:cs typeface="Arial"/>
                        </a:rPr>
                        <a:t>Male: 3 doses through age 21 (0, 2 and 6 mo)</a:t>
                      </a:r>
                      <a:endParaRPr lang="en-US" sz="1000">
                        <a:effectLst/>
                        <a:latin typeface="Calibri"/>
                        <a:ea typeface="Calibri"/>
                        <a:cs typeface="Arial"/>
                      </a:endParaRPr>
                    </a:p>
                  </a:txBody>
                  <a:tcPr marL="57200" marR="57200" marT="28600" marB="28600">
                    <a:lnL>
                      <a:noFill/>
                    </a:lnL>
                    <a:lnR>
                      <a:noFill/>
                    </a:lnR>
                    <a:lnT>
                      <a:noFill/>
                    </a:lnT>
                    <a:lnB>
                      <a:noFill/>
                    </a:lnB>
                  </a:tcPr>
                </a:tc>
                <a:tc vMerge="1">
                  <a:txBody>
                    <a:bodyPr/>
                    <a:lstStyle/>
                    <a:p>
                      <a:pPr rtl="1"/>
                      <a:endParaRPr lang="fa-IR"/>
                    </a:p>
                  </a:txBody>
                  <a:tcPr/>
                </a:tc>
                <a:tc vMerge="1">
                  <a:txBody>
                    <a:bodyPr/>
                    <a:lstStyle/>
                    <a:p>
                      <a:pPr rtl="1"/>
                      <a:endParaRPr lang="fa-IR"/>
                    </a:p>
                  </a:txBody>
                  <a:tcPr/>
                </a:tc>
              </a:tr>
              <a:tr h="580008">
                <a:tc>
                  <a:txBody>
                    <a:bodyPr/>
                    <a:lstStyle/>
                    <a:p>
                      <a:pPr algn="l" rtl="0">
                        <a:lnSpc>
                          <a:spcPct val="115000"/>
                        </a:lnSpc>
                        <a:spcAft>
                          <a:spcPts val="1660"/>
                        </a:spcAft>
                      </a:pPr>
                      <a:r>
                        <a:rPr lang="en-US" sz="900">
                          <a:effectLst/>
                          <a:latin typeface="Times New Roman"/>
                          <a:ea typeface="Times New Roman"/>
                          <a:cs typeface="Arial"/>
                        </a:rPr>
                        <a:t>Pneumococcal (pneumonia vaccine) for subset of patients</a:t>
                      </a:r>
                      <a:endParaRPr lang="en-US" sz="1000">
                        <a:effectLst/>
                        <a:latin typeface="Calibri"/>
                        <a:ea typeface="Calibri"/>
                        <a:cs typeface="Arial"/>
                      </a:endParaRPr>
                    </a:p>
                  </a:txBody>
                  <a:tcPr marL="57200" marR="57200" marT="28600" marB="28600">
                    <a:lnL>
                      <a:noFill/>
                    </a:lnL>
                    <a:lnR>
                      <a:noFill/>
                    </a:lnR>
                    <a:lnT>
                      <a:noFill/>
                    </a:lnT>
                    <a:lnB>
                      <a:noFill/>
                    </a:lnB>
                  </a:tcPr>
                </a:tc>
                <a:tc>
                  <a:txBody>
                    <a:bodyPr/>
                    <a:lstStyle/>
                    <a:p>
                      <a:pPr algn="l" rtl="0">
                        <a:lnSpc>
                          <a:spcPct val="115000"/>
                        </a:lnSpc>
                        <a:spcAft>
                          <a:spcPts val="1660"/>
                        </a:spcAft>
                      </a:pPr>
                      <a:r>
                        <a:rPr lang="en-US" sz="900">
                          <a:effectLst/>
                          <a:latin typeface="Times New Roman"/>
                          <a:ea typeface="Times New Roman"/>
                          <a:cs typeface="Arial"/>
                        </a:rPr>
                        <a:t>If no prior vaccination: (0, 2 then 5 yr) 1 dose at 65 if had prior vaccination: 1 dose 5 yr after the last dose and 1 dose at age 65</a:t>
                      </a:r>
                      <a:endParaRPr lang="en-US" sz="1000">
                        <a:effectLst/>
                        <a:latin typeface="Calibri"/>
                        <a:ea typeface="Calibri"/>
                        <a:cs typeface="Arial"/>
                      </a:endParaRPr>
                    </a:p>
                  </a:txBody>
                  <a:tcPr marL="57200" marR="57200" marT="28600" marB="28600">
                    <a:lnL>
                      <a:noFill/>
                    </a:lnL>
                    <a:lnR>
                      <a:noFill/>
                    </a:lnR>
                    <a:lnT>
                      <a:noFill/>
                    </a:lnT>
                    <a:lnB>
                      <a:noFill/>
                    </a:lnB>
                  </a:tcPr>
                </a:tc>
                <a:tc>
                  <a:txBody>
                    <a:bodyPr/>
                    <a:lstStyle/>
                    <a:p>
                      <a:pPr algn="l" rtl="0">
                        <a:lnSpc>
                          <a:spcPct val="115000"/>
                        </a:lnSpc>
                        <a:spcAft>
                          <a:spcPts val="1660"/>
                        </a:spcAft>
                      </a:pPr>
                      <a:r>
                        <a:rPr lang="en-US" sz="900">
                          <a:effectLst/>
                          <a:latin typeface="Times New Roman"/>
                          <a:ea typeface="Times New Roman"/>
                          <a:cs typeface="Arial"/>
                        </a:rPr>
                        <a:t>No</a:t>
                      </a:r>
                      <a:endParaRPr lang="en-US" sz="1000">
                        <a:effectLst/>
                        <a:latin typeface="Calibri"/>
                        <a:ea typeface="Calibri"/>
                        <a:cs typeface="Arial"/>
                      </a:endParaRPr>
                    </a:p>
                  </a:txBody>
                  <a:tcPr marL="57200" marR="57200" marT="28600" marB="28600">
                    <a:lnL>
                      <a:noFill/>
                    </a:lnL>
                    <a:lnR>
                      <a:noFill/>
                    </a:lnR>
                    <a:lnT>
                      <a:noFill/>
                    </a:lnT>
                    <a:lnB>
                      <a:noFill/>
                    </a:lnB>
                  </a:tcPr>
                </a:tc>
                <a:tc>
                  <a:txBody>
                    <a:bodyPr/>
                    <a:lstStyle/>
                    <a:p>
                      <a:pPr algn="l" rtl="0">
                        <a:lnSpc>
                          <a:spcPct val="115000"/>
                        </a:lnSpc>
                        <a:spcAft>
                          <a:spcPts val="1660"/>
                        </a:spcAft>
                      </a:pPr>
                      <a:r>
                        <a:rPr lang="en-US" sz="900" dirty="0">
                          <a:effectLst/>
                          <a:latin typeface="Times New Roman"/>
                          <a:ea typeface="Times New Roman"/>
                          <a:cs typeface="Arial"/>
                        </a:rPr>
                        <a:t>Follow recommended regimen</a:t>
                      </a:r>
                      <a:endParaRPr lang="en-US" sz="1000" dirty="0">
                        <a:effectLst/>
                        <a:latin typeface="Calibri"/>
                        <a:ea typeface="Calibri"/>
                        <a:cs typeface="Arial"/>
                      </a:endParaRPr>
                    </a:p>
                  </a:txBody>
                  <a:tcPr marL="57200" marR="57200" marT="28600" marB="28600">
                    <a:lnL>
                      <a:noFill/>
                    </a:lnL>
                    <a:lnR>
                      <a:noFill/>
                    </a:lnR>
                    <a:lnT>
                      <a:noFill/>
                    </a:lnT>
                    <a:lnB>
                      <a:noFill/>
                    </a:lnB>
                  </a:tcPr>
                </a:tc>
              </a:tr>
              <a:tr h="310201">
                <a:tc>
                  <a:txBody>
                    <a:bodyPr/>
                    <a:lstStyle/>
                    <a:p>
                      <a:pPr algn="l" rtl="0">
                        <a:lnSpc>
                          <a:spcPct val="115000"/>
                        </a:lnSpc>
                        <a:spcAft>
                          <a:spcPts val="1660"/>
                        </a:spcAft>
                      </a:pPr>
                      <a:r>
                        <a:rPr lang="en-US" sz="900">
                          <a:effectLst/>
                          <a:latin typeface="Times New Roman"/>
                          <a:ea typeface="Times New Roman"/>
                          <a:cs typeface="Arial"/>
                        </a:rPr>
                        <a:t>Meningococcal (meningitis vaccine) for subset of patients</a:t>
                      </a:r>
                      <a:endParaRPr lang="en-US" sz="1000">
                        <a:effectLst/>
                        <a:latin typeface="Calibri"/>
                        <a:ea typeface="Calibri"/>
                        <a:cs typeface="Arial"/>
                      </a:endParaRPr>
                    </a:p>
                  </a:txBody>
                  <a:tcPr marL="57200" marR="57200" marT="28600" marB="28600">
                    <a:lnL>
                      <a:noFill/>
                    </a:lnL>
                    <a:lnR>
                      <a:noFill/>
                    </a:lnR>
                    <a:lnT>
                      <a:noFill/>
                    </a:lnT>
                    <a:lnB>
                      <a:noFill/>
                    </a:lnB>
                  </a:tcPr>
                </a:tc>
                <a:tc>
                  <a:txBody>
                    <a:bodyPr/>
                    <a:lstStyle/>
                    <a:p>
                      <a:pPr algn="l" rtl="0">
                        <a:lnSpc>
                          <a:spcPct val="115000"/>
                        </a:lnSpc>
                        <a:spcAft>
                          <a:spcPts val="1660"/>
                        </a:spcAft>
                      </a:pPr>
                      <a:r>
                        <a:rPr lang="en-US" sz="900">
                          <a:effectLst/>
                          <a:latin typeface="Times New Roman"/>
                          <a:ea typeface="Times New Roman"/>
                          <a:cs typeface="Arial"/>
                        </a:rPr>
                        <a:t>2 doses, 2 mo apart</a:t>
                      </a:r>
                      <a:endParaRPr lang="en-US" sz="1000">
                        <a:effectLst/>
                        <a:latin typeface="Calibri"/>
                        <a:ea typeface="Calibri"/>
                        <a:cs typeface="Arial"/>
                      </a:endParaRPr>
                    </a:p>
                  </a:txBody>
                  <a:tcPr marL="57200" marR="57200" marT="28600" marB="28600">
                    <a:lnL>
                      <a:noFill/>
                    </a:lnL>
                    <a:lnR>
                      <a:noFill/>
                    </a:lnR>
                    <a:lnT>
                      <a:noFill/>
                    </a:lnT>
                    <a:lnB>
                      <a:noFill/>
                    </a:lnB>
                  </a:tcPr>
                </a:tc>
                <a:tc>
                  <a:txBody>
                    <a:bodyPr/>
                    <a:lstStyle/>
                    <a:p>
                      <a:pPr algn="l" rtl="0">
                        <a:lnSpc>
                          <a:spcPct val="115000"/>
                        </a:lnSpc>
                        <a:spcAft>
                          <a:spcPts val="1660"/>
                        </a:spcAft>
                      </a:pPr>
                      <a:r>
                        <a:rPr lang="en-US" sz="900">
                          <a:effectLst/>
                          <a:latin typeface="Times New Roman"/>
                          <a:ea typeface="Times New Roman"/>
                          <a:cs typeface="Arial"/>
                        </a:rPr>
                        <a:t>No</a:t>
                      </a:r>
                      <a:endParaRPr lang="en-US" sz="1000">
                        <a:effectLst/>
                        <a:latin typeface="Calibri"/>
                        <a:ea typeface="Calibri"/>
                        <a:cs typeface="Arial"/>
                      </a:endParaRPr>
                    </a:p>
                  </a:txBody>
                  <a:tcPr marL="57200" marR="57200" marT="28600" marB="28600">
                    <a:lnL>
                      <a:noFill/>
                    </a:lnL>
                    <a:lnR>
                      <a:noFill/>
                    </a:lnR>
                    <a:lnT>
                      <a:noFill/>
                    </a:lnT>
                    <a:lnB>
                      <a:noFill/>
                    </a:lnB>
                  </a:tcPr>
                </a:tc>
                <a:tc>
                  <a:txBody>
                    <a:bodyPr/>
                    <a:lstStyle/>
                    <a:p>
                      <a:pPr algn="l" rtl="0">
                        <a:lnSpc>
                          <a:spcPct val="115000"/>
                        </a:lnSpc>
                        <a:spcAft>
                          <a:spcPts val="1660"/>
                        </a:spcAft>
                      </a:pPr>
                      <a:r>
                        <a:rPr lang="en-US" sz="900">
                          <a:effectLst/>
                          <a:latin typeface="Times New Roman"/>
                          <a:ea typeface="Times New Roman"/>
                          <a:cs typeface="Arial"/>
                        </a:rPr>
                        <a:t>Follow recommended regimen</a:t>
                      </a:r>
                      <a:endParaRPr lang="en-US" sz="1000">
                        <a:effectLst/>
                        <a:latin typeface="Calibri"/>
                        <a:ea typeface="Calibri"/>
                        <a:cs typeface="Arial"/>
                      </a:endParaRPr>
                    </a:p>
                  </a:txBody>
                  <a:tcPr marL="57200" marR="57200" marT="28600" marB="28600">
                    <a:lnL>
                      <a:noFill/>
                    </a:lnL>
                    <a:lnR>
                      <a:noFill/>
                    </a:lnR>
                    <a:lnT>
                      <a:noFill/>
                    </a:lnT>
                    <a:lnB>
                      <a:noFill/>
                    </a:lnB>
                  </a:tcPr>
                </a:tc>
              </a:tr>
              <a:tr h="175298">
                <a:tc>
                  <a:txBody>
                    <a:bodyPr/>
                    <a:lstStyle/>
                    <a:p>
                      <a:pPr algn="l" rtl="0">
                        <a:lnSpc>
                          <a:spcPct val="115000"/>
                        </a:lnSpc>
                        <a:spcAft>
                          <a:spcPts val="1660"/>
                        </a:spcAft>
                      </a:pPr>
                      <a:r>
                        <a:rPr lang="en-US" sz="900">
                          <a:effectLst/>
                          <a:latin typeface="Times New Roman"/>
                          <a:ea typeface="Times New Roman"/>
                          <a:cs typeface="Arial"/>
                        </a:rPr>
                        <a:t>Hepatitis A</a:t>
                      </a:r>
                      <a:endParaRPr lang="en-US" sz="1000">
                        <a:effectLst/>
                        <a:latin typeface="Calibri"/>
                        <a:ea typeface="Calibri"/>
                        <a:cs typeface="Arial"/>
                      </a:endParaRPr>
                    </a:p>
                  </a:txBody>
                  <a:tcPr marL="57200" marR="57200" marT="28600" marB="28600">
                    <a:lnL>
                      <a:noFill/>
                    </a:lnL>
                    <a:lnR>
                      <a:noFill/>
                    </a:lnR>
                    <a:lnT>
                      <a:noFill/>
                    </a:lnT>
                    <a:lnB>
                      <a:noFill/>
                    </a:lnB>
                  </a:tcPr>
                </a:tc>
                <a:tc>
                  <a:txBody>
                    <a:bodyPr/>
                    <a:lstStyle/>
                    <a:p>
                      <a:pPr algn="l" rtl="0">
                        <a:lnSpc>
                          <a:spcPct val="115000"/>
                        </a:lnSpc>
                        <a:spcAft>
                          <a:spcPts val="1660"/>
                        </a:spcAft>
                      </a:pPr>
                      <a:r>
                        <a:rPr lang="en-US" sz="900">
                          <a:effectLst/>
                          <a:latin typeface="Times New Roman"/>
                          <a:ea typeface="Times New Roman"/>
                          <a:cs typeface="Arial"/>
                        </a:rPr>
                        <a:t>2 doses, 6 mo apart</a:t>
                      </a:r>
                      <a:endParaRPr lang="en-US" sz="1000">
                        <a:effectLst/>
                        <a:latin typeface="Calibri"/>
                        <a:ea typeface="Calibri"/>
                        <a:cs typeface="Arial"/>
                      </a:endParaRPr>
                    </a:p>
                  </a:txBody>
                  <a:tcPr marL="57200" marR="57200" marT="28600" marB="28600">
                    <a:lnL>
                      <a:noFill/>
                    </a:lnL>
                    <a:lnR>
                      <a:noFill/>
                    </a:lnR>
                    <a:lnT>
                      <a:noFill/>
                    </a:lnT>
                    <a:lnB>
                      <a:noFill/>
                    </a:lnB>
                  </a:tcPr>
                </a:tc>
                <a:tc>
                  <a:txBody>
                    <a:bodyPr/>
                    <a:lstStyle/>
                    <a:p>
                      <a:pPr algn="l" rtl="0">
                        <a:lnSpc>
                          <a:spcPct val="115000"/>
                        </a:lnSpc>
                        <a:spcAft>
                          <a:spcPts val="1660"/>
                        </a:spcAft>
                      </a:pPr>
                      <a:r>
                        <a:rPr lang="en-US" sz="900">
                          <a:effectLst/>
                          <a:latin typeface="Times New Roman"/>
                          <a:ea typeface="Times New Roman"/>
                          <a:cs typeface="Arial"/>
                        </a:rPr>
                        <a:t>No</a:t>
                      </a:r>
                      <a:endParaRPr lang="en-US" sz="1000">
                        <a:effectLst/>
                        <a:latin typeface="Calibri"/>
                        <a:ea typeface="Calibri"/>
                        <a:cs typeface="Arial"/>
                      </a:endParaRPr>
                    </a:p>
                  </a:txBody>
                  <a:tcPr marL="57200" marR="57200" marT="28600" marB="28600">
                    <a:lnL>
                      <a:noFill/>
                    </a:lnL>
                    <a:lnR>
                      <a:noFill/>
                    </a:lnR>
                    <a:lnT>
                      <a:noFill/>
                    </a:lnT>
                    <a:lnB>
                      <a:noFill/>
                    </a:lnB>
                  </a:tcPr>
                </a:tc>
                <a:tc>
                  <a:txBody>
                    <a:bodyPr/>
                    <a:lstStyle/>
                    <a:p>
                      <a:pPr algn="l" rtl="0">
                        <a:lnSpc>
                          <a:spcPct val="115000"/>
                        </a:lnSpc>
                        <a:spcAft>
                          <a:spcPts val="1660"/>
                        </a:spcAft>
                      </a:pPr>
                      <a:r>
                        <a:rPr lang="en-US" sz="900">
                          <a:effectLst/>
                          <a:latin typeface="Times New Roman"/>
                          <a:ea typeface="Times New Roman"/>
                          <a:cs typeface="Arial"/>
                        </a:rPr>
                        <a:t>Follow recommended regimen</a:t>
                      </a:r>
                      <a:endParaRPr lang="en-US" sz="1000">
                        <a:effectLst/>
                        <a:latin typeface="Calibri"/>
                        <a:ea typeface="Calibri"/>
                        <a:cs typeface="Arial"/>
                      </a:endParaRPr>
                    </a:p>
                  </a:txBody>
                  <a:tcPr marL="57200" marR="57200" marT="28600" marB="28600">
                    <a:lnL>
                      <a:noFill/>
                    </a:lnL>
                    <a:lnR>
                      <a:noFill/>
                    </a:lnR>
                    <a:lnT>
                      <a:noFill/>
                    </a:lnT>
                    <a:lnB>
                      <a:noFill/>
                    </a:lnB>
                  </a:tcPr>
                </a:tc>
              </a:tr>
              <a:tr h="1277013">
                <a:tc>
                  <a:txBody>
                    <a:bodyPr/>
                    <a:lstStyle/>
                    <a:p>
                      <a:pPr algn="l" rtl="0">
                        <a:lnSpc>
                          <a:spcPct val="115000"/>
                        </a:lnSpc>
                        <a:spcAft>
                          <a:spcPts val="1660"/>
                        </a:spcAft>
                      </a:pPr>
                      <a:r>
                        <a:rPr lang="en-US" sz="900">
                          <a:effectLst/>
                          <a:latin typeface="Times New Roman"/>
                          <a:ea typeface="Times New Roman"/>
                          <a:cs typeface="Arial"/>
                        </a:rPr>
                        <a:t>Hepatitis B</a:t>
                      </a:r>
                      <a:endParaRPr lang="en-US" sz="1000">
                        <a:effectLst/>
                        <a:latin typeface="Calibri"/>
                        <a:ea typeface="Calibri"/>
                        <a:cs typeface="Arial"/>
                      </a:endParaRPr>
                    </a:p>
                  </a:txBody>
                  <a:tcPr marL="57200" marR="57200" marT="28600" marB="28600">
                    <a:lnL>
                      <a:noFill/>
                    </a:lnL>
                    <a:lnR>
                      <a:noFill/>
                    </a:lnR>
                    <a:lnT>
                      <a:noFill/>
                    </a:lnT>
                    <a:lnB>
                      <a:noFill/>
                    </a:lnB>
                  </a:tcPr>
                </a:tc>
                <a:tc>
                  <a:txBody>
                    <a:bodyPr/>
                    <a:lstStyle/>
                    <a:p>
                      <a:pPr algn="l" rtl="0">
                        <a:lnSpc>
                          <a:spcPct val="115000"/>
                        </a:lnSpc>
                        <a:spcAft>
                          <a:spcPts val="1660"/>
                        </a:spcAft>
                      </a:pPr>
                      <a:r>
                        <a:rPr lang="en-US" sz="900">
                          <a:effectLst/>
                          <a:latin typeface="Times New Roman"/>
                          <a:ea typeface="Times New Roman"/>
                          <a:cs typeface="Arial"/>
                        </a:rPr>
                        <a:t>3 doses (0, 1 and 6 mo)</a:t>
                      </a:r>
                      <a:endParaRPr lang="en-US" sz="1000">
                        <a:effectLst/>
                        <a:latin typeface="Calibri"/>
                        <a:ea typeface="Calibri"/>
                        <a:cs typeface="Arial"/>
                      </a:endParaRPr>
                    </a:p>
                  </a:txBody>
                  <a:tcPr marL="57200" marR="57200" marT="28600" marB="28600">
                    <a:lnL>
                      <a:noFill/>
                    </a:lnL>
                    <a:lnR>
                      <a:noFill/>
                    </a:lnR>
                    <a:lnT>
                      <a:noFill/>
                    </a:lnT>
                    <a:lnB>
                      <a:noFill/>
                    </a:lnB>
                  </a:tcPr>
                </a:tc>
                <a:tc>
                  <a:txBody>
                    <a:bodyPr/>
                    <a:lstStyle/>
                    <a:p>
                      <a:pPr algn="l" rtl="0">
                        <a:lnSpc>
                          <a:spcPct val="115000"/>
                        </a:lnSpc>
                        <a:spcAft>
                          <a:spcPts val="1660"/>
                        </a:spcAft>
                      </a:pPr>
                      <a:r>
                        <a:rPr lang="en-US" sz="900">
                          <a:effectLst/>
                          <a:latin typeface="Times New Roman"/>
                          <a:ea typeface="Times New Roman"/>
                          <a:cs typeface="Arial"/>
                        </a:rPr>
                        <a:t>No</a:t>
                      </a:r>
                      <a:endParaRPr lang="en-US" sz="1000">
                        <a:effectLst/>
                        <a:latin typeface="Calibri"/>
                        <a:ea typeface="Calibri"/>
                        <a:cs typeface="Arial"/>
                      </a:endParaRPr>
                    </a:p>
                  </a:txBody>
                  <a:tcPr marL="57200" marR="57200" marT="28600" marB="28600">
                    <a:lnL>
                      <a:noFill/>
                    </a:lnL>
                    <a:lnR>
                      <a:noFill/>
                    </a:lnR>
                    <a:lnT>
                      <a:noFill/>
                    </a:lnT>
                    <a:lnB>
                      <a:noFill/>
                    </a:lnB>
                  </a:tcPr>
                </a:tc>
                <a:tc>
                  <a:txBody>
                    <a:bodyPr/>
                    <a:lstStyle/>
                    <a:p>
                      <a:pPr algn="l" rtl="0">
                        <a:lnSpc>
                          <a:spcPct val="115000"/>
                        </a:lnSpc>
                        <a:spcAft>
                          <a:spcPts val="1660"/>
                        </a:spcAft>
                      </a:pPr>
                      <a:r>
                        <a:rPr lang="en-US" sz="900" dirty="0">
                          <a:effectLst/>
                          <a:latin typeface="Times New Roman"/>
                          <a:ea typeface="Times New Roman"/>
                          <a:cs typeface="Arial"/>
                        </a:rPr>
                        <a:t>Follow recommended regimen</a:t>
                      </a:r>
                      <a:endParaRPr lang="en-US" sz="1000" dirty="0">
                        <a:effectLst/>
                        <a:latin typeface="Calibri"/>
                        <a:ea typeface="Calibri"/>
                        <a:cs typeface="Arial"/>
                      </a:endParaRPr>
                    </a:p>
                  </a:txBody>
                  <a:tcPr marL="57200" marR="57200" marT="28600" marB="28600">
                    <a:lnL>
                      <a:noFill/>
                    </a:lnL>
                    <a:lnR>
                      <a:noFill/>
                    </a:lnR>
                    <a:lnT>
                      <a:noFill/>
                    </a:lnT>
                    <a:lnB>
                      <a:noFill/>
                    </a:lnB>
                  </a:tcPr>
                </a:tc>
              </a:tr>
            </a:tbl>
          </a:graphicData>
        </a:graphic>
      </p:graphicFrame>
      <p:sp>
        <p:nvSpPr>
          <p:cNvPr id="3" name="Rectangle 1"/>
          <p:cNvSpPr>
            <a:spLocks noChangeArrowheads="1"/>
          </p:cNvSpPr>
          <p:nvPr/>
        </p:nvSpPr>
        <p:spPr bwMode="auto">
          <a:xfrm>
            <a:off x="107504" y="319971"/>
            <a:ext cx="8424936" cy="33855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rgbClr val="000000"/>
                </a:solidFill>
                <a:effectLst/>
                <a:latin typeface="Calibri" pitchFamily="34" charset="0"/>
                <a:ea typeface="Times New Roman" pitchFamily="18" charset="0"/>
                <a:cs typeface="Arial" pitchFamily="34" charset="0"/>
              </a:rPr>
              <a:t>Vaccinations in inflammatory bowel disease summary (quick reference)</a:t>
            </a:r>
            <a:endParaRPr kumimoji="0" lang="en-US" sz="2400" b="0" i="0" u="none" strike="noStrike" cap="none" normalizeH="0" baseline="0" dirty="0" smtClean="0">
              <a:ln>
                <a:noFill/>
              </a:ln>
              <a:solidFill>
                <a:schemeClr val="tx1"/>
              </a:solidFill>
              <a:effectLst/>
              <a:latin typeface="Arial" pitchFamily="34" charset="0"/>
              <a:cs typeface="Arial" pitchFamily="34" charset="0"/>
            </a:endParaRPr>
          </a:p>
        </p:txBody>
      </p:sp>
    </p:spTree>
    <p:extLst>
      <p:ext uri="{BB962C8B-B14F-4D97-AF65-F5344CB8AC3E}">
        <p14:creationId xmlns:p14="http://schemas.microsoft.com/office/powerpoint/2010/main" xmlns="" val="129460730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39552" y="692696"/>
            <a:ext cx="8352928" cy="5964197"/>
          </a:xfrm>
          <a:prstGeom prst="rect">
            <a:avLst/>
          </a:prstGeom>
        </p:spPr>
        <p:txBody>
          <a:bodyPr wrap="square">
            <a:spAutoFit/>
          </a:bodyPr>
          <a:lstStyle/>
          <a:p>
            <a:pPr algn="l" rtl="0">
              <a:lnSpc>
                <a:spcPct val="115000"/>
              </a:lnSpc>
              <a:spcBef>
                <a:spcPts val="1350"/>
              </a:spcBef>
              <a:spcAft>
                <a:spcPts val="0"/>
              </a:spcAft>
            </a:pPr>
            <a:r>
              <a:rPr lang="en-US" sz="2000" b="1" dirty="0" smtClean="0">
                <a:solidFill>
                  <a:srgbClr val="985735"/>
                </a:solidFill>
                <a:effectLst/>
                <a:latin typeface="Arial"/>
                <a:ea typeface="Times New Roman"/>
                <a:cs typeface="Arial"/>
              </a:rPr>
              <a:t>SCREENING FOR SLEEP DISORDERS</a:t>
            </a:r>
            <a:endParaRPr lang="en-US" sz="1600" dirty="0">
              <a:ea typeface="Calibri"/>
              <a:cs typeface="Arial"/>
            </a:endParaRPr>
          </a:p>
          <a:p>
            <a:pPr algn="l" rtl="0">
              <a:lnSpc>
                <a:spcPct val="115000"/>
              </a:lnSpc>
              <a:spcBef>
                <a:spcPts val="830"/>
              </a:spcBef>
              <a:spcAft>
                <a:spcPts val="830"/>
              </a:spcAft>
            </a:pPr>
            <a:r>
              <a:rPr lang="en-US" dirty="0" smtClean="0">
                <a:solidFill>
                  <a:srgbClr val="000000"/>
                </a:solidFill>
                <a:effectLst/>
                <a:latin typeface="Times New Roman"/>
                <a:ea typeface="Times New Roman"/>
                <a:cs typeface="Arial"/>
              </a:rPr>
              <a:t>Sleep disturbances have been strongly associated with IBD and other chronic inflammatory diseases such as Rheumatoid arthritis and lupus. Sleep disturbances in these diseases are due to cytokines produced by chronic inflammation. Increased levels of IL-1 and TNF-α are associated with an increase in non-rapid eye movement sleep[</a:t>
            </a:r>
            <a:r>
              <a:rPr lang="en-US" u="sng" dirty="0" smtClean="0">
                <a:solidFill>
                  <a:srgbClr val="2F4A8B"/>
                </a:solidFill>
                <a:effectLst/>
                <a:latin typeface="Times New Roman"/>
                <a:ea typeface="Times New Roman"/>
                <a:cs typeface="Arial"/>
                <a:hlinkClick r:id="rId2"/>
              </a:rPr>
              <a:t>61</a:t>
            </a:r>
            <a:r>
              <a:rPr lang="en-US" dirty="0" smtClean="0">
                <a:solidFill>
                  <a:srgbClr val="000000"/>
                </a:solidFill>
                <a:effectLst/>
                <a:latin typeface="Times New Roman"/>
                <a:ea typeface="Times New Roman"/>
                <a:cs typeface="Arial"/>
              </a:rPr>
              <a:t>,</a:t>
            </a:r>
            <a:r>
              <a:rPr lang="en-US" u="sng" dirty="0" smtClean="0">
                <a:solidFill>
                  <a:srgbClr val="2F4A8B"/>
                </a:solidFill>
                <a:effectLst/>
                <a:latin typeface="Times New Roman"/>
                <a:ea typeface="Times New Roman"/>
                <a:cs typeface="Arial"/>
                <a:hlinkClick r:id="rId2"/>
              </a:rPr>
              <a:t>62</a:t>
            </a:r>
            <a:r>
              <a:rPr lang="en-US" dirty="0" smtClean="0">
                <a:solidFill>
                  <a:srgbClr val="000000"/>
                </a:solidFill>
                <a:effectLst/>
                <a:latin typeface="Times New Roman"/>
                <a:ea typeface="Times New Roman"/>
                <a:cs typeface="Arial"/>
              </a:rPr>
              <a:t>]. Nocturnal diarrhea disturbs sleep in IBD patients and the effects of slow wave sleep can lead to a decrease in colon contractility with direct effects on GI physiology such as diminished mucosal integrity[</a:t>
            </a:r>
            <a:r>
              <a:rPr lang="en-US" u="sng" dirty="0" smtClean="0">
                <a:solidFill>
                  <a:srgbClr val="2F4A8B"/>
                </a:solidFill>
                <a:effectLst/>
                <a:latin typeface="Times New Roman"/>
                <a:ea typeface="Times New Roman"/>
                <a:cs typeface="Arial"/>
                <a:hlinkClick r:id="rId2"/>
              </a:rPr>
              <a:t>63</a:t>
            </a:r>
            <a:r>
              <a:rPr lang="en-US" dirty="0" smtClean="0">
                <a:solidFill>
                  <a:srgbClr val="000000"/>
                </a:solidFill>
                <a:effectLst/>
                <a:latin typeface="Times New Roman"/>
                <a:ea typeface="Times New Roman"/>
                <a:cs typeface="Arial"/>
              </a:rPr>
              <a:t>,</a:t>
            </a:r>
            <a:r>
              <a:rPr lang="en-US" u="sng" dirty="0" smtClean="0">
                <a:solidFill>
                  <a:srgbClr val="2F4A8B"/>
                </a:solidFill>
                <a:effectLst/>
                <a:latin typeface="Times New Roman"/>
                <a:ea typeface="Times New Roman"/>
                <a:cs typeface="Arial"/>
                <a:hlinkClick r:id="rId2"/>
              </a:rPr>
              <a:t>64</a:t>
            </a:r>
            <a:r>
              <a:rPr lang="en-US" dirty="0" smtClean="0">
                <a:solidFill>
                  <a:srgbClr val="000000"/>
                </a:solidFill>
                <a:effectLst/>
                <a:latin typeface="Times New Roman"/>
                <a:ea typeface="Times New Roman"/>
                <a:cs typeface="Arial"/>
              </a:rPr>
              <a:t>]. Studies have shown that IBD patients have poorer sleep quality, prolonged sleep latency, and increased use of sleeping pills compared with healthy controls[</a:t>
            </a:r>
            <a:r>
              <a:rPr lang="en-US" u="sng" dirty="0" smtClean="0">
                <a:solidFill>
                  <a:srgbClr val="2F4A8B"/>
                </a:solidFill>
                <a:effectLst/>
                <a:latin typeface="Times New Roman"/>
                <a:ea typeface="Times New Roman"/>
                <a:cs typeface="Arial"/>
                <a:hlinkClick r:id="rId2"/>
              </a:rPr>
              <a:t>64</a:t>
            </a:r>
            <a:r>
              <a:rPr lang="en-US" dirty="0" smtClean="0">
                <a:solidFill>
                  <a:srgbClr val="000000"/>
                </a:solidFill>
                <a:effectLst/>
                <a:latin typeface="Times New Roman"/>
                <a:ea typeface="Times New Roman"/>
                <a:cs typeface="Arial"/>
              </a:rPr>
              <a:t>,</a:t>
            </a:r>
            <a:r>
              <a:rPr lang="en-US" u="sng" dirty="0" smtClean="0">
                <a:solidFill>
                  <a:srgbClr val="2F4A8B"/>
                </a:solidFill>
                <a:effectLst/>
                <a:latin typeface="Times New Roman"/>
                <a:ea typeface="Times New Roman"/>
                <a:cs typeface="Arial"/>
                <a:hlinkClick r:id="rId2"/>
              </a:rPr>
              <a:t>65</a:t>
            </a:r>
            <a:r>
              <a:rPr lang="en-US" dirty="0" smtClean="0">
                <a:solidFill>
                  <a:srgbClr val="000000"/>
                </a:solidFill>
                <a:effectLst/>
                <a:latin typeface="Times New Roman"/>
                <a:ea typeface="Times New Roman"/>
                <a:cs typeface="Arial"/>
              </a:rPr>
              <a:t>]. Furthermore, patients with clinically active IBD have significantly worse sleep than patients with inactive disease[</a:t>
            </a:r>
            <a:r>
              <a:rPr lang="en-US" u="sng" dirty="0" smtClean="0">
                <a:solidFill>
                  <a:srgbClr val="2F4A8B"/>
                </a:solidFill>
                <a:effectLst/>
                <a:latin typeface="Times New Roman"/>
                <a:ea typeface="Times New Roman"/>
                <a:cs typeface="Arial"/>
                <a:hlinkClick r:id="rId2"/>
              </a:rPr>
              <a:t>66</a:t>
            </a:r>
            <a:r>
              <a:rPr lang="en-US" dirty="0" smtClean="0">
                <a:solidFill>
                  <a:srgbClr val="000000"/>
                </a:solidFill>
                <a:effectLst/>
                <a:latin typeface="Times New Roman"/>
                <a:ea typeface="Times New Roman"/>
                <a:cs typeface="Arial"/>
              </a:rPr>
              <a:t>-</a:t>
            </a:r>
            <a:r>
              <a:rPr lang="en-US" u="sng" dirty="0" smtClean="0">
                <a:solidFill>
                  <a:srgbClr val="2F4A8B"/>
                </a:solidFill>
                <a:effectLst/>
                <a:latin typeface="Times New Roman"/>
                <a:ea typeface="Times New Roman"/>
                <a:cs typeface="Arial"/>
                <a:hlinkClick r:id="rId2"/>
              </a:rPr>
              <a:t>68</a:t>
            </a:r>
            <a:r>
              <a:rPr lang="en-US" dirty="0" smtClean="0">
                <a:solidFill>
                  <a:srgbClr val="000000"/>
                </a:solidFill>
                <a:effectLst/>
                <a:latin typeface="Times New Roman"/>
                <a:ea typeface="Times New Roman"/>
                <a:cs typeface="Arial"/>
              </a:rPr>
              <a:t>]. IBD patients in clinical remission but with abnormal sleep are at increased risk of relapse at six months when compared to patients in clinical remission with good sleep[</a:t>
            </a:r>
            <a:r>
              <a:rPr lang="en-US" u="sng" dirty="0" smtClean="0">
                <a:solidFill>
                  <a:srgbClr val="2F4A8B"/>
                </a:solidFill>
                <a:effectLst/>
                <a:latin typeface="Times New Roman"/>
                <a:ea typeface="Times New Roman"/>
                <a:cs typeface="Arial"/>
                <a:hlinkClick r:id="rId2"/>
              </a:rPr>
              <a:t>67</a:t>
            </a:r>
            <a:r>
              <a:rPr lang="en-US" dirty="0" smtClean="0">
                <a:solidFill>
                  <a:srgbClr val="000000"/>
                </a:solidFill>
                <a:effectLst/>
                <a:latin typeface="Times New Roman"/>
                <a:ea typeface="Times New Roman"/>
                <a:cs typeface="Arial"/>
              </a:rPr>
              <a:t>]. A cohort study of 3173 subjects showed that poor sleep increases the risk of relapse in patients with inactive CD but not UC[</a:t>
            </a:r>
            <a:r>
              <a:rPr lang="en-US" u="sng" dirty="0" smtClean="0">
                <a:solidFill>
                  <a:srgbClr val="2F4A8B"/>
                </a:solidFill>
                <a:effectLst/>
                <a:latin typeface="Times New Roman"/>
                <a:ea typeface="Times New Roman"/>
                <a:cs typeface="Arial"/>
                <a:hlinkClick r:id="rId2"/>
              </a:rPr>
              <a:t>68</a:t>
            </a:r>
            <a:r>
              <a:rPr lang="en-US" dirty="0" smtClean="0">
                <a:solidFill>
                  <a:srgbClr val="000000"/>
                </a:solidFill>
                <a:effectLst/>
                <a:latin typeface="Times New Roman"/>
                <a:ea typeface="Times New Roman"/>
                <a:cs typeface="Arial"/>
              </a:rPr>
              <a:t>]. Sleep disorders can be a significant quality of life issue and all patients with IBD should be screened and treated accordingly. In the future screening and treatment of sleep disorders might have therapeutic implications for management of IBD.</a:t>
            </a:r>
            <a:endParaRPr lang="en-US" sz="1600" dirty="0">
              <a:ea typeface="Calibri"/>
              <a:cs typeface="Arial"/>
            </a:endParaRPr>
          </a:p>
        </p:txBody>
      </p:sp>
    </p:spTree>
    <p:extLst>
      <p:ext uri="{BB962C8B-B14F-4D97-AF65-F5344CB8AC3E}">
        <p14:creationId xmlns:p14="http://schemas.microsoft.com/office/powerpoint/2010/main" xmlns="" val="194997204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915816" y="1136937"/>
            <a:ext cx="2932533" cy="830997"/>
          </a:xfrm>
          <a:prstGeom prst="rect">
            <a:avLst/>
          </a:prstGeom>
          <a:noFill/>
        </p:spPr>
        <p:txBody>
          <a:bodyPr wrap="square" rtlCol="1">
            <a:spAutoFit/>
          </a:bodyPr>
          <a:lstStyle/>
          <a:p>
            <a:pPr algn="ctr"/>
            <a:r>
              <a:rPr lang="en-US" sz="4800" dirty="0" smtClean="0">
                <a:solidFill>
                  <a:srgbClr val="FF0000"/>
                </a:solidFill>
                <a:latin typeface="Algerian" pitchFamily="82" charset="0"/>
              </a:rPr>
              <a:t>IBD F/U</a:t>
            </a:r>
            <a:endParaRPr lang="fa-IR" sz="4800" dirty="0">
              <a:solidFill>
                <a:srgbClr val="FF0000"/>
              </a:solidFill>
              <a:latin typeface="Algerian" pitchFamily="82" charset="0"/>
            </a:endParaRPr>
          </a:p>
        </p:txBody>
      </p:sp>
      <p:sp>
        <p:nvSpPr>
          <p:cNvPr id="4" name="TextBox 3"/>
          <p:cNvSpPr txBox="1"/>
          <p:nvPr/>
        </p:nvSpPr>
        <p:spPr>
          <a:xfrm>
            <a:off x="2116462" y="2492896"/>
            <a:ext cx="4531240" cy="769441"/>
          </a:xfrm>
          <a:prstGeom prst="rect">
            <a:avLst/>
          </a:prstGeom>
          <a:noFill/>
        </p:spPr>
        <p:txBody>
          <a:bodyPr wrap="none" rtlCol="1">
            <a:spAutoFit/>
          </a:bodyPr>
          <a:lstStyle/>
          <a:p>
            <a:r>
              <a:rPr lang="en-US" sz="4400" b="1" dirty="0" smtClean="0"/>
              <a:t>By:</a:t>
            </a:r>
            <a:r>
              <a:rPr lang="en-US" sz="4400" dirty="0" smtClean="0"/>
              <a:t> </a:t>
            </a:r>
            <a:r>
              <a:rPr lang="en-US" sz="4400" dirty="0" err="1" smtClean="0"/>
              <a:t>Dr</a:t>
            </a:r>
            <a:r>
              <a:rPr lang="en-US" sz="4400" dirty="0" smtClean="0"/>
              <a:t> </a:t>
            </a:r>
            <a:r>
              <a:rPr lang="en-US" sz="4400" dirty="0" err="1" smtClean="0"/>
              <a:t>M.Karami</a:t>
            </a:r>
            <a:r>
              <a:rPr lang="en-US" sz="4400" dirty="0" smtClean="0"/>
              <a:t> .H</a:t>
            </a:r>
            <a:endParaRPr lang="fa-IR" sz="4400" dirty="0"/>
          </a:p>
        </p:txBody>
      </p:sp>
    </p:spTree>
    <p:extLst>
      <p:ext uri="{BB962C8B-B14F-4D97-AF65-F5344CB8AC3E}">
        <p14:creationId xmlns:p14="http://schemas.microsoft.com/office/powerpoint/2010/main" xmlns="" val="21507832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23528" y="-747464"/>
            <a:ext cx="8712968" cy="7371249"/>
          </a:xfrm>
          <a:prstGeom prst="rect">
            <a:avLst/>
          </a:prstGeom>
        </p:spPr>
        <p:txBody>
          <a:bodyPr wrap="square">
            <a:spAutoFit/>
          </a:bodyPr>
          <a:lstStyle/>
          <a:p>
            <a:pPr algn="l" rtl="0">
              <a:lnSpc>
                <a:spcPct val="115000"/>
              </a:lnSpc>
              <a:spcBef>
                <a:spcPts val="1350"/>
              </a:spcBef>
              <a:spcAft>
                <a:spcPts val="0"/>
              </a:spcAft>
            </a:pPr>
            <a:r>
              <a:rPr lang="en-US" sz="2000" b="1" dirty="0" smtClean="0">
                <a:solidFill>
                  <a:srgbClr val="985735"/>
                </a:solidFill>
                <a:effectLst/>
                <a:latin typeface="Arial"/>
                <a:ea typeface="Times New Roman"/>
                <a:cs typeface="Arial"/>
              </a:rPr>
              <a:t>PSYCHOLOGICAL HEALTH</a:t>
            </a:r>
            <a:endParaRPr lang="en-US" sz="1600" dirty="0">
              <a:ea typeface="Calibri"/>
              <a:cs typeface="Arial"/>
            </a:endParaRPr>
          </a:p>
          <a:p>
            <a:r>
              <a:rPr lang="en-US" dirty="0" smtClean="0">
                <a:solidFill>
                  <a:srgbClr val="000000"/>
                </a:solidFill>
                <a:effectLst/>
                <a:latin typeface="Times New Roman"/>
                <a:ea typeface="Times New Roman"/>
              </a:rPr>
              <a:t>Psychological factors play an important role in IBD and have a wide range of impact on the social life of patients[</a:t>
            </a:r>
            <a:r>
              <a:rPr lang="en-US" u="sng" dirty="0" smtClean="0">
                <a:solidFill>
                  <a:srgbClr val="2F4A8B"/>
                </a:solidFill>
                <a:effectLst/>
                <a:latin typeface="Times New Roman"/>
                <a:ea typeface="Times New Roman"/>
                <a:cs typeface="Arial"/>
                <a:hlinkClick r:id="rId2"/>
              </a:rPr>
              <a:t>69</a:t>
            </a:r>
            <a:r>
              <a:rPr lang="en-US" dirty="0" smtClean="0">
                <a:solidFill>
                  <a:srgbClr val="000000"/>
                </a:solidFill>
                <a:effectLst/>
                <a:latin typeface="Times New Roman"/>
                <a:ea typeface="Times New Roman"/>
              </a:rPr>
              <a:t>]. The psychological well-being of patients is often affected by the disease’s chronic relapsing nature, IST, and medication side effects[</a:t>
            </a:r>
            <a:r>
              <a:rPr lang="en-US" u="sng" dirty="0" smtClean="0">
                <a:solidFill>
                  <a:srgbClr val="2F4A8B"/>
                </a:solidFill>
                <a:effectLst/>
                <a:latin typeface="Times New Roman"/>
                <a:ea typeface="Times New Roman"/>
                <a:cs typeface="Arial"/>
                <a:hlinkClick r:id="rId2"/>
              </a:rPr>
              <a:t>69</a:t>
            </a:r>
            <a:r>
              <a:rPr lang="en-US" dirty="0" smtClean="0">
                <a:solidFill>
                  <a:srgbClr val="000000"/>
                </a:solidFill>
                <a:effectLst/>
                <a:latin typeface="Times New Roman"/>
                <a:ea typeface="Times New Roman"/>
              </a:rPr>
              <a:t>,</a:t>
            </a:r>
            <a:r>
              <a:rPr lang="en-US" u="sng" dirty="0" smtClean="0">
                <a:solidFill>
                  <a:srgbClr val="2F4A8B"/>
                </a:solidFill>
                <a:effectLst/>
                <a:latin typeface="Times New Roman"/>
                <a:ea typeface="Times New Roman"/>
                <a:cs typeface="Arial"/>
                <a:hlinkClick r:id="rId2"/>
              </a:rPr>
              <a:t>70</a:t>
            </a:r>
            <a:r>
              <a:rPr lang="en-US" dirty="0" smtClean="0">
                <a:solidFill>
                  <a:srgbClr val="000000"/>
                </a:solidFill>
                <a:effectLst/>
                <a:latin typeface="Times New Roman"/>
                <a:ea typeface="Times New Roman"/>
              </a:rPr>
              <a:t>]. The presence of a psychological disorder in IBD is associated with poor health-related quality of life and self-perceived functional disability irrespective of symptom severity[</a:t>
            </a:r>
            <a:r>
              <a:rPr lang="en-US" u="sng" dirty="0" smtClean="0">
                <a:solidFill>
                  <a:srgbClr val="2F4A8B"/>
                </a:solidFill>
                <a:effectLst/>
                <a:latin typeface="Times New Roman"/>
                <a:ea typeface="Times New Roman"/>
                <a:cs typeface="Arial"/>
                <a:hlinkClick r:id="rId2"/>
              </a:rPr>
              <a:t>71</a:t>
            </a:r>
            <a:r>
              <a:rPr lang="en-US" dirty="0" smtClean="0">
                <a:solidFill>
                  <a:srgbClr val="000000"/>
                </a:solidFill>
                <a:effectLst/>
                <a:latin typeface="Times New Roman"/>
                <a:ea typeface="Times New Roman"/>
              </a:rPr>
              <a:t>,</a:t>
            </a:r>
            <a:r>
              <a:rPr lang="en-US" u="sng" dirty="0" smtClean="0">
                <a:solidFill>
                  <a:srgbClr val="2F4A8B"/>
                </a:solidFill>
                <a:effectLst/>
                <a:latin typeface="Times New Roman"/>
                <a:ea typeface="Times New Roman"/>
                <a:cs typeface="Arial"/>
                <a:hlinkClick r:id="rId2"/>
              </a:rPr>
              <a:t>72</a:t>
            </a:r>
            <a:r>
              <a:rPr lang="en-US" dirty="0" smtClean="0">
                <a:solidFill>
                  <a:srgbClr val="000000"/>
                </a:solidFill>
                <a:effectLst/>
                <a:latin typeface="Times New Roman"/>
                <a:ea typeface="Times New Roman"/>
              </a:rPr>
              <a:t>]. As a result patients with psychosocial distress are less compliant and pursue greater healthcare utilization[</a:t>
            </a:r>
            <a:r>
              <a:rPr lang="en-US" u="sng" dirty="0" smtClean="0">
                <a:solidFill>
                  <a:srgbClr val="2F4A8B"/>
                </a:solidFill>
                <a:effectLst/>
                <a:latin typeface="Times New Roman"/>
                <a:ea typeface="Times New Roman"/>
                <a:cs typeface="Arial"/>
                <a:hlinkClick r:id="rId2"/>
              </a:rPr>
              <a:t>73</a:t>
            </a:r>
            <a:r>
              <a:rPr lang="en-US" dirty="0" smtClean="0">
                <a:solidFill>
                  <a:srgbClr val="000000"/>
                </a:solidFill>
                <a:effectLst/>
                <a:latin typeface="Times New Roman"/>
                <a:ea typeface="Times New Roman"/>
              </a:rPr>
              <a:t>,</a:t>
            </a:r>
            <a:r>
              <a:rPr lang="en-US" u="sng" dirty="0" smtClean="0">
                <a:solidFill>
                  <a:srgbClr val="2F4A8B"/>
                </a:solidFill>
                <a:effectLst/>
                <a:latin typeface="Times New Roman"/>
                <a:ea typeface="Times New Roman"/>
                <a:cs typeface="Arial"/>
                <a:hlinkClick r:id="rId2"/>
              </a:rPr>
              <a:t>74</a:t>
            </a:r>
            <a:r>
              <a:rPr lang="en-US" dirty="0" smtClean="0">
                <a:solidFill>
                  <a:srgbClr val="000000"/>
                </a:solidFill>
                <a:effectLst/>
                <a:latin typeface="Times New Roman"/>
                <a:ea typeface="Times New Roman"/>
              </a:rPr>
              <a:t>]. Rates of depression in IBD range from 12.9%-27.2%[</a:t>
            </a:r>
            <a:r>
              <a:rPr lang="en-US" u="sng" dirty="0" smtClean="0">
                <a:solidFill>
                  <a:srgbClr val="2F4A8B"/>
                </a:solidFill>
                <a:effectLst/>
                <a:latin typeface="Times New Roman"/>
                <a:ea typeface="Times New Roman"/>
                <a:cs typeface="Arial"/>
                <a:hlinkClick r:id="rId2"/>
              </a:rPr>
              <a:t>73</a:t>
            </a:r>
            <a:r>
              <a:rPr lang="en-US" dirty="0" smtClean="0">
                <a:solidFill>
                  <a:srgbClr val="000000"/>
                </a:solidFill>
                <a:effectLst/>
                <a:latin typeface="Times New Roman"/>
                <a:ea typeface="Times New Roman"/>
              </a:rPr>
              <a:t>-</a:t>
            </a:r>
            <a:r>
              <a:rPr lang="en-US" u="sng" dirty="0" smtClean="0">
                <a:solidFill>
                  <a:srgbClr val="2F4A8B"/>
                </a:solidFill>
                <a:effectLst/>
                <a:latin typeface="Times New Roman"/>
                <a:ea typeface="Times New Roman"/>
                <a:cs typeface="Arial"/>
                <a:hlinkClick r:id="rId2"/>
              </a:rPr>
              <a:t>77</a:t>
            </a:r>
            <a:r>
              <a:rPr lang="en-US" dirty="0" smtClean="0">
                <a:solidFill>
                  <a:srgbClr val="000000"/>
                </a:solidFill>
                <a:effectLst/>
                <a:latin typeface="Times New Roman"/>
                <a:ea typeface="Times New Roman"/>
              </a:rPr>
              <a:t>]. A population-based study found that the lifetime prevalence for major depressive disorder was more than twice as high in the IBD sample compared with controls (27.2% </a:t>
            </a:r>
            <a:r>
              <a:rPr lang="en-US" i="1" dirty="0" err="1" smtClean="0">
                <a:solidFill>
                  <a:srgbClr val="000000"/>
                </a:solidFill>
                <a:effectLst/>
                <a:latin typeface="Times New Roman"/>
                <a:ea typeface="Times New Roman"/>
              </a:rPr>
              <a:t>vs</a:t>
            </a:r>
            <a:r>
              <a:rPr lang="en-US" dirty="0" smtClean="0">
                <a:solidFill>
                  <a:srgbClr val="000000"/>
                </a:solidFill>
                <a:effectLst/>
                <a:latin typeface="Times New Roman"/>
                <a:ea typeface="Times New Roman"/>
              </a:rPr>
              <a:t> 12.3%, OR = 2.20, 95%CI: 1.64-2.95)[</a:t>
            </a:r>
            <a:r>
              <a:rPr lang="en-US" u="sng" dirty="0" smtClean="0">
                <a:solidFill>
                  <a:srgbClr val="2F4A8B"/>
                </a:solidFill>
                <a:effectLst/>
                <a:latin typeface="Times New Roman"/>
                <a:ea typeface="Times New Roman"/>
                <a:cs typeface="Arial"/>
                <a:hlinkClick r:id="rId2"/>
              </a:rPr>
              <a:t>77</a:t>
            </a:r>
            <a:r>
              <a:rPr lang="en-US" dirty="0" smtClean="0">
                <a:solidFill>
                  <a:srgbClr val="000000"/>
                </a:solidFill>
                <a:effectLst/>
                <a:latin typeface="Times New Roman"/>
                <a:ea typeface="Times New Roman"/>
              </a:rPr>
              <a:t>]. Although it is widely accepted that chronic diseases such as IBD may trigger negative psychological emotions such as hopelessness and even depression, it is not clear if it is solely a psychological response to disease related morbidity, or whether it also represents a biological response of actual disease[</a:t>
            </a:r>
            <a:r>
              <a:rPr lang="en-US" u="sng" dirty="0" smtClean="0">
                <a:solidFill>
                  <a:srgbClr val="2F4A8B"/>
                </a:solidFill>
                <a:effectLst/>
                <a:latin typeface="Times New Roman"/>
                <a:ea typeface="Times New Roman"/>
                <a:cs typeface="Arial"/>
                <a:hlinkClick r:id="rId2"/>
              </a:rPr>
              <a:t>78</a:t>
            </a:r>
            <a:r>
              <a:rPr lang="en-US" dirty="0" smtClean="0">
                <a:solidFill>
                  <a:srgbClr val="000000"/>
                </a:solidFill>
                <a:effectLst/>
                <a:latin typeface="Times New Roman"/>
                <a:ea typeface="Times New Roman"/>
              </a:rPr>
              <a:t>,</a:t>
            </a:r>
            <a:r>
              <a:rPr lang="en-US" u="sng" dirty="0" smtClean="0">
                <a:solidFill>
                  <a:srgbClr val="2F4A8B"/>
                </a:solidFill>
                <a:effectLst/>
                <a:latin typeface="Times New Roman"/>
                <a:ea typeface="Times New Roman"/>
                <a:cs typeface="Arial"/>
                <a:hlinkClick r:id="rId2"/>
              </a:rPr>
              <a:t>79</a:t>
            </a:r>
            <a:r>
              <a:rPr lang="en-US" dirty="0" smtClean="0">
                <a:solidFill>
                  <a:srgbClr val="000000"/>
                </a:solidFill>
                <a:effectLst/>
                <a:latin typeface="Times New Roman"/>
                <a:ea typeface="Times New Roman"/>
              </a:rPr>
              <a:t>]. Recently, a large cohort study showed that depression and anxiety were independent predictors of relapse in IBD[</a:t>
            </a:r>
            <a:r>
              <a:rPr lang="en-US" u="sng" dirty="0" smtClean="0">
                <a:solidFill>
                  <a:srgbClr val="2F4A8B"/>
                </a:solidFill>
                <a:effectLst/>
                <a:latin typeface="Times New Roman"/>
                <a:ea typeface="Times New Roman"/>
                <a:cs typeface="Arial"/>
                <a:hlinkClick r:id="rId2"/>
              </a:rPr>
              <a:t>76</a:t>
            </a:r>
            <a:r>
              <a:rPr lang="en-US" dirty="0" smtClean="0">
                <a:solidFill>
                  <a:srgbClr val="000000"/>
                </a:solidFill>
                <a:effectLst/>
                <a:latin typeface="Times New Roman"/>
                <a:ea typeface="Times New Roman"/>
              </a:rPr>
              <a:t>]. Therefore, special attention should be paid to screening IBD patients for depression on a regular basis by using simple screening questions such as the patient health questionnaire-2 (PHQ-2) (box 1)[</a:t>
            </a:r>
            <a:r>
              <a:rPr lang="en-US" u="sng" dirty="0" smtClean="0">
                <a:solidFill>
                  <a:srgbClr val="2F4A8B"/>
                </a:solidFill>
                <a:effectLst/>
                <a:latin typeface="Times New Roman"/>
                <a:ea typeface="Times New Roman"/>
                <a:cs typeface="Arial"/>
                <a:hlinkClick r:id="rId2"/>
              </a:rPr>
              <a:t>78</a:t>
            </a:r>
            <a:r>
              <a:rPr lang="en-US" dirty="0" smtClean="0">
                <a:solidFill>
                  <a:srgbClr val="000000"/>
                </a:solidFill>
                <a:effectLst/>
                <a:latin typeface="Times New Roman"/>
                <a:ea typeface="Times New Roman"/>
              </a:rPr>
              <a:t>,</a:t>
            </a:r>
            <a:r>
              <a:rPr lang="en-US" u="sng" dirty="0" smtClean="0">
                <a:solidFill>
                  <a:srgbClr val="2F4A8B"/>
                </a:solidFill>
                <a:effectLst/>
                <a:latin typeface="Times New Roman"/>
                <a:ea typeface="Times New Roman"/>
                <a:cs typeface="Arial"/>
                <a:hlinkClick r:id="rId2"/>
              </a:rPr>
              <a:t>80</a:t>
            </a:r>
            <a:r>
              <a:rPr lang="en-US" dirty="0" smtClean="0">
                <a:solidFill>
                  <a:srgbClr val="000000"/>
                </a:solidFill>
                <a:effectLst/>
                <a:latin typeface="Times New Roman"/>
                <a:ea typeface="Times New Roman"/>
              </a:rPr>
              <a:t>] (Table </a:t>
            </a:r>
            <a:r>
              <a:rPr lang="en-US" u="sng" dirty="0" smtClean="0">
                <a:solidFill>
                  <a:srgbClr val="2F4A8B"/>
                </a:solidFill>
                <a:effectLst/>
                <a:latin typeface="Times New Roman"/>
                <a:ea typeface="Times New Roman"/>
                <a:cs typeface="Arial"/>
                <a:hlinkClick r:id="rId3"/>
              </a:rPr>
              <a:t>​</a:t>
            </a:r>
            <a:r>
              <a:rPr lang="en-US" u="none" strike="noStrike" dirty="0" smtClean="0">
                <a:solidFill>
                  <a:srgbClr val="2F4A8B"/>
                </a:solidFill>
                <a:effectLst/>
                <a:latin typeface="Times New Roman"/>
                <a:ea typeface="Times New Roman"/>
                <a:cs typeface="Arial"/>
                <a:hlinkClick r:id="rId3"/>
              </a:rPr>
              <a:t>(Table6).</a:t>
            </a:r>
            <a:r>
              <a:rPr lang="en-US" u="sng" dirty="0" smtClean="0">
                <a:solidFill>
                  <a:srgbClr val="2F4A8B"/>
                </a:solidFill>
                <a:effectLst/>
                <a:latin typeface="Times New Roman"/>
                <a:ea typeface="Times New Roman"/>
                <a:cs typeface="Arial"/>
                <a:hlinkClick r:id="rId3"/>
              </a:rPr>
              <a:t>6</a:t>
            </a:r>
            <a:r>
              <a:rPr lang="en-US" dirty="0" smtClean="0">
                <a:solidFill>
                  <a:srgbClr val="000000"/>
                </a:solidFill>
                <a:effectLst/>
                <a:latin typeface="Times New Roman"/>
                <a:ea typeface="Times New Roman"/>
              </a:rPr>
              <a:t>). A positive answer to either of the screening questions mandates confirmatory testing with a standardized depression questionnaire such as the PHQ-9[</a:t>
            </a:r>
            <a:r>
              <a:rPr lang="en-US" u="sng" dirty="0" smtClean="0">
                <a:solidFill>
                  <a:srgbClr val="2F4A8B"/>
                </a:solidFill>
                <a:effectLst/>
                <a:latin typeface="Times New Roman"/>
                <a:ea typeface="Times New Roman"/>
                <a:cs typeface="Arial"/>
                <a:hlinkClick r:id="rId2"/>
              </a:rPr>
              <a:t>78</a:t>
            </a:r>
            <a:r>
              <a:rPr lang="en-US" dirty="0" smtClean="0">
                <a:solidFill>
                  <a:srgbClr val="000000"/>
                </a:solidFill>
                <a:effectLst/>
                <a:latin typeface="Times New Roman"/>
                <a:ea typeface="Times New Roman"/>
              </a:rPr>
              <a:t>,</a:t>
            </a:r>
            <a:r>
              <a:rPr lang="en-US" u="sng" dirty="0" smtClean="0">
                <a:solidFill>
                  <a:srgbClr val="2F4A8B"/>
                </a:solidFill>
                <a:effectLst/>
                <a:latin typeface="Times New Roman"/>
                <a:ea typeface="Times New Roman"/>
                <a:cs typeface="Arial"/>
                <a:hlinkClick r:id="rId2"/>
              </a:rPr>
              <a:t>80</a:t>
            </a:r>
            <a:r>
              <a:rPr lang="en-US" dirty="0" smtClean="0">
                <a:solidFill>
                  <a:srgbClr val="000000"/>
                </a:solidFill>
                <a:effectLst/>
                <a:latin typeface="Times New Roman"/>
                <a:ea typeface="Times New Roman"/>
              </a:rPr>
              <a:t>]. A multidisciplinary approach involving the PCP, psychotherapist and psychiatrist is associated with the best outcomes in IBD and non-IBD patients[</a:t>
            </a:r>
            <a:r>
              <a:rPr lang="en-US" u="sng" dirty="0" smtClean="0">
                <a:solidFill>
                  <a:srgbClr val="2F4A8B"/>
                </a:solidFill>
                <a:effectLst/>
                <a:latin typeface="Times New Roman"/>
                <a:ea typeface="Times New Roman"/>
                <a:cs typeface="Arial"/>
                <a:hlinkClick r:id="rId2"/>
              </a:rPr>
              <a:t>75</a:t>
            </a:r>
            <a:r>
              <a:rPr lang="en-US" dirty="0" smtClean="0">
                <a:solidFill>
                  <a:srgbClr val="000000"/>
                </a:solidFill>
                <a:effectLst/>
                <a:latin typeface="Times New Roman"/>
                <a:ea typeface="Times New Roman"/>
              </a:rPr>
              <a:t>,</a:t>
            </a:r>
            <a:r>
              <a:rPr lang="en-US" u="sng" dirty="0" smtClean="0">
                <a:solidFill>
                  <a:srgbClr val="2F4A8B"/>
                </a:solidFill>
                <a:effectLst/>
                <a:latin typeface="Times New Roman"/>
                <a:ea typeface="Times New Roman"/>
                <a:cs typeface="Arial"/>
                <a:hlinkClick r:id="rId2"/>
              </a:rPr>
              <a:t>80</a:t>
            </a:r>
            <a:r>
              <a:rPr lang="en-US" dirty="0" smtClean="0">
                <a:solidFill>
                  <a:srgbClr val="000000"/>
                </a:solidFill>
                <a:effectLst/>
                <a:latin typeface="Times New Roman"/>
                <a:ea typeface="Times New Roman"/>
              </a:rPr>
              <a:t>]. Patients with mild depression should be offered psychotherapy while patients with moderate to severe depression should be offered psychotherapy and anti-depressant medication[</a:t>
            </a:r>
            <a:r>
              <a:rPr lang="en-US" u="sng" dirty="0" smtClean="0">
                <a:solidFill>
                  <a:srgbClr val="2F4A8B"/>
                </a:solidFill>
                <a:effectLst/>
                <a:latin typeface="Times New Roman"/>
                <a:ea typeface="Times New Roman"/>
                <a:cs typeface="Arial"/>
                <a:hlinkClick r:id="rId2"/>
              </a:rPr>
              <a:t>80</a:t>
            </a:r>
            <a:r>
              <a:rPr lang="en-US" dirty="0" smtClean="0">
                <a:solidFill>
                  <a:srgbClr val="000000"/>
                </a:solidFill>
                <a:effectLst/>
                <a:latin typeface="Times New Roman"/>
                <a:ea typeface="Times New Roman"/>
              </a:rPr>
              <a:t>,</a:t>
            </a:r>
            <a:r>
              <a:rPr lang="en-US" u="sng" dirty="0" smtClean="0">
                <a:solidFill>
                  <a:srgbClr val="2F4A8B"/>
                </a:solidFill>
                <a:effectLst/>
                <a:latin typeface="Times New Roman"/>
                <a:ea typeface="Times New Roman"/>
                <a:cs typeface="Arial"/>
                <a:hlinkClick r:id="rId2"/>
              </a:rPr>
              <a:t>81</a:t>
            </a:r>
            <a:r>
              <a:rPr lang="en-US" dirty="0" smtClean="0">
                <a:solidFill>
                  <a:srgbClr val="000000"/>
                </a:solidFill>
                <a:effectLst/>
                <a:latin typeface="Times New Roman"/>
                <a:ea typeface="Times New Roman"/>
              </a:rPr>
              <a:t>]. In addition to controlling symptoms of anxiety and depression, anti-depressants such as selective serotonin reuptake inhibitors and serotonin norepinephrine reuptake inhibitors have been reported to decrease pain, gut irritability, and urgency of defecation</a:t>
            </a:r>
            <a:endParaRPr lang="fa-IR" dirty="0"/>
          </a:p>
        </p:txBody>
      </p:sp>
    </p:spTree>
    <p:extLst>
      <p:ext uri="{BB962C8B-B14F-4D97-AF65-F5344CB8AC3E}">
        <p14:creationId xmlns:p14="http://schemas.microsoft.com/office/powerpoint/2010/main" xmlns="" val="387024559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0" y="2404361"/>
            <a:ext cx="4572000" cy="2049279"/>
          </a:xfrm>
          <a:prstGeom prst="rect">
            <a:avLst/>
          </a:prstGeom>
        </p:spPr>
        <p:txBody>
          <a:bodyPr>
            <a:spAutoFit/>
          </a:bodyPr>
          <a:lstStyle/>
          <a:p>
            <a:pPr algn="l" rtl="0">
              <a:lnSpc>
                <a:spcPts val="1500"/>
              </a:lnSpc>
              <a:spcBef>
                <a:spcPts val="1540"/>
              </a:spcBef>
              <a:spcAft>
                <a:spcPts val="770"/>
              </a:spcAft>
            </a:pPr>
            <a:r>
              <a:rPr lang="en-US" b="1" dirty="0" smtClean="0">
                <a:solidFill>
                  <a:srgbClr val="724128"/>
                </a:solidFill>
                <a:effectLst/>
                <a:latin typeface="Arial"/>
                <a:ea typeface="Times New Roman"/>
                <a:cs typeface="Arial"/>
              </a:rPr>
              <a:t>5-aminosalicylic acids</a:t>
            </a:r>
            <a:endParaRPr lang="en-US" sz="1600" dirty="0">
              <a:ea typeface="Calibri"/>
              <a:cs typeface="Arial"/>
            </a:endParaRPr>
          </a:p>
          <a:p>
            <a:r>
              <a:rPr lang="en-US" dirty="0" smtClean="0">
                <a:solidFill>
                  <a:srgbClr val="000000"/>
                </a:solidFill>
                <a:effectLst/>
                <a:latin typeface="Times New Roman"/>
                <a:ea typeface="Times New Roman"/>
              </a:rPr>
              <a:t>5-aminosalicylic acids use has been associated with an increased risk of renal disease and </a:t>
            </a:r>
            <a:r>
              <a:rPr lang="en-US" dirty="0" err="1" smtClean="0">
                <a:solidFill>
                  <a:srgbClr val="000000"/>
                </a:solidFill>
                <a:effectLst/>
                <a:latin typeface="Times New Roman"/>
                <a:ea typeface="Times New Roman"/>
              </a:rPr>
              <a:t>folate</a:t>
            </a:r>
            <a:r>
              <a:rPr lang="en-US" dirty="0" smtClean="0">
                <a:solidFill>
                  <a:srgbClr val="000000"/>
                </a:solidFill>
                <a:effectLst/>
                <a:latin typeface="Times New Roman"/>
                <a:ea typeface="Times New Roman"/>
              </a:rPr>
              <a:t> deficiency[</a:t>
            </a:r>
            <a:r>
              <a:rPr lang="en-US" u="sng" dirty="0" smtClean="0">
                <a:solidFill>
                  <a:srgbClr val="2F4A8B"/>
                </a:solidFill>
                <a:effectLst/>
                <a:latin typeface="Times New Roman"/>
                <a:ea typeface="Times New Roman"/>
                <a:cs typeface="Arial"/>
                <a:hlinkClick r:id="rId2"/>
              </a:rPr>
              <a:t>21</a:t>
            </a:r>
            <a:r>
              <a:rPr lang="en-US" dirty="0" smtClean="0">
                <a:solidFill>
                  <a:srgbClr val="000000"/>
                </a:solidFill>
                <a:effectLst/>
                <a:latin typeface="Times New Roman"/>
                <a:ea typeface="Times New Roman"/>
              </a:rPr>
              <a:t>,</a:t>
            </a:r>
            <a:r>
              <a:rPr lang="en-US" u="sng" dirty="0" smtClean="0">
                <a:solidFill>
                  <a:srgbClr val="2F4A8B"/>
                </a:solidFill>
                <a:effectLst/>
                <a:latin typeface="Times New Roman"/>
                <a:ea typeface="Times New Roman"/>
                <a:cs typeface="Arial"/>
                <a:hlinkClick r:id="rId2"/>
              </a:rPr>
              <a:t>139</a:t>
            </a:r>
            <a:r>
              <a:rPr lang="en-US" dirty="0" smtClean="0">
                <a:solidFill>
                  <a:srgbClr val="000000"/>
                </a:solidFill>
                <a:effectLst/>
                <a:latin typeface="Times New Roman"/>
                <a:ea typeface="Times New Roman"/>
              </a:rPr>
              <a:t>]. </a:t>
            </a:r>
            <a:r>
              <a:rPr lang="en-US" dirty="0" err="1" smtClean="0">
                <a:solidFill>
                  <a:srgbClr val="000000"/>
                </a:solidFill>
                <a:effectLst/>
                <a:latin typeface="Times New Roman"/>
                <a:ea typeface="Times New Roman"/>
              </a:rPr>
              <a:t>Folate</a:t>
            </a:r>
            <a:r>
              <a:rPr lang="en-US" dirty="0" smtClean="0">
                <a:solidFill>
                  <a:srgbClr val="000000"/>
                </a:solidFill>
                <a:effectLst/>
                <a:latin typeface="Times New Roman"/>
                <a:ea typeface="Times New Roman"/>
              </a:rPr>
              <a:t> supplementation 1 mg/d and annual renal function monitoring is recommended for patients taking 5-Aminosalicylate medication</a:t>
            </a:r>
            <a:endParaRPr lang="fa-IR" dirty="0"/>
          </a:p>
        </p:txBody>
      </p:sp>
    </p:spTree>
    <p:extLst>
      <p:ext uri="{BB962C8B-B14F-4D97-AF65-F5344CB8AC3E}">
        <p14:creationId xmlns:p14="http://schemas.microsoft.com/office/powerpoint/2010/main" xmlns="" val="33973377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0" y="1296365"/>
            <a:ext cx="4572000" cy="4265270"/>
          </a:xfrm>
          <a:prstGeom prst="rect">
            <a:avLst/>
          </a:prstGeom>
        </p:spPr>
        <p:txBody>
          <a:bodyPr>
            <a:spAutoFit/>
          </a:bodyPr>
          <a:lstStyle/>
          <a:p>
            <a:pPr algn="l" rtl="0">
              <a:lnSpc>
                <a:spcPts val="1500"/>
              </a:lnSpc>
              <a:spcBef>
                <a:spcPts val="1540"/>
              </a:spcBef>
              <a:spcAft>
                <a:spcPts val="770"/>
              </a:spcAft>
            </a:pPr>
            <a:r>
              <a:rPr lang="en-US" b="1" dirty="0" err="1" smtClean="0">
                <a:solidFill>
                  <a:srgbClr val="724128"/>
                </a:solidFill>
                <a:effectLst/>
                <a:latin typeface="Arial"/>
                <a:ea typeface="Times New Roman"/>
                <a:cs typeface="Arial"/>
              </a:rPr>
              <a:t>Thiopurines</a:t>
            </a:r>
            <a:endParaRPr lang="en-US" sz="1600" dirty="0">
              <a:ea typeface="Calibri"/>
              <a:cs typeface="Arial"/>
            </a:endParaRPr>
          </a:p>
          <a:p>
            <a:r>
              <a:rPr lang="en-US" dirty="0" smtClean="0">
                <a:solidFill>
                  <a:srgbClr val="000000"/>
                </a:solidFill>
                <a:effectLst/>
                <a:latin typeface="Times New Roman"/>
                <a:ea typeface="Times New Roman"/>
              </a:rPr>
              <a:t>Measurement of </a:t>
            </a:r>
            <a:r>
              <a:rPr lang="en-US" dirty="0" err="1" smtClean="0">
                <a:solidFill>
                  <a:srgbClr val="000000"/>
                </a:solidFill>
                <a:effectLst/>
                <a:latin typeface="Times New Roman"/>
                <a:ea typeface="Times New Roman"/>
              </a:rPr>
              <a:t>thiopurine</a:t>
            </a:r>
            <a:r>
              <a:rPr lang="en-US" dirty="0" smtClean="0">
                <a:solidFill>
                  <a:srgbClr val="000000"/>
                </a:solidFill>
                <a:effectLst/>
                <a:latin typeface="Times New Roman"/>
                <a:ea typeface="Times New Roman"/>
              </a:rPr>
              <a:t> </a:t>
            </a:r>
            <a:r>
              <a:rPr lang="en-US" dirty="0" err="1" smtClean="0">
                <a:solidFill>
                  <a:srgbClr val="000000"/>
                </a:solidFill>
                <a:effectLst/>
                <a:latin typeface="Times New Roman"/>
                <a:ea typeface="Times New Roman"/>
              </a:rPr>
              <a:t>methyltransferase</a:t>
            </a:r>
            <a:r>
              <a:rPr lang="en-US" dirty="0" smtClean="0">
                <a:solidFill>
                  <a:srgbClr val="000000"/>
                </a:solidFill>
                <a:effectLst/>
                <a:latin typeface="Times New Roman"/>
                <a:ea typeface="Times New Roman"/>
              </a:rPr>
              <a:t> (TPMT) activity is recommended prior to starting treatment with </a:t>
            </a:r>
            <a:r>
              <a:rPr lang="en-US" dirty="0" err="1" smtClean="0">
                <a:solidFill>
                  <a:srgbClr val="000000"/>
                </a:solidFill>
                <a:effectLst/>
                <a:latin typeface="Times New Roman"/>
                <a:ea typeface="Times New Roman"/>
              </a:rPr>
              <a:t>thiopurine</a:t>
            </a:r>
            <a:r>
              <a:rPr lang="en-US" dirty="0" smtClean="0">
                <a:solidFill>
                  <a:srgbClr val="000000"/>
                </a:solidFill>
                <a:effectLst/>
                <a:latin typeface="Times New Roman"/>
                <a:ea typeface="Times New Roman"/>
              </a:rPr>
              <a:t> drugs such as AZA and 6-MP. Approximately 10% and 0.3% of the general population will have low activity and absent activity respectively[</a:t>
            </a:r>
            <a:r>
              <a:rPr lang="en-US" u="sng" dirty="0" smtClean="0">
                <a:solidFill>
                  <a:srgbClr val="2F4A8B"/>
                </a:solidFill>
                <a:effectLst/>
                <a:latin typeface="Times New Roman"/>
                <a:ea typeface="Times New Roman"/>
                <a:cs typeface="Arial"/>
                <a:hlinkClick r:id="rId2"/>
              </a:rPr>
              <a:t>140</a:t>
            </a:r>
            <a:r>
              <a:rPr lang="en-US" dirty="0" smtClean="0">
                <a:solidFill>
                  <a:srgbClr val="000000"/>
                </a:solidFill>
                <a:effectLst/>
                <a:latin typeface="Times New Roman"/>
                <a:ea typeface="Times New Roman"/>
              </a:rPr>
              <a:t>,</a:t>
            </a:r>
            <a:r>
              <a:rPr lang="en-US" u="sng" dirty="0" smtClean="0">
                <a:solidFill>
                  <a:srgbClr val="2F4A8B"/>
                </a:solidFill>
                <a:effectLst/>
                <a:latin typeface="Times New Roman"/>
                <a:ea typeface="Times New Roman"/>
                <a:cs typeface="Arial"/>
                <a:hlinkClick r:id="rId2"/>
              </a:rPr>
              <a:t>141</a:t>
            </a:r>
            <a:r>
              <a:rPr lang="en-US" dirty="0" smtClean="0">
                <a:solidFill>
                  <a:srgbClr val="000000"/>
                </a:solidFill>
                <a:effectLst/>
                <a:latin typeface="Times New Roman"/>
                <a:ea typeface="Times New Roman"/>
              </a:rPr>
              <a:t>]. Patients with low activity or absent activity are at an increased risk of drug-induced bone marrow toxicity and </a:t>
            </a:r>
            <a:r>
              <a:rPr lang="en-US" dirty="0" err="1" smtClean="0">
                <a:solidFill>
                  <a:srgbClr val="000000"/>
                </a:solidFill>
                <a:effectLst/>
                <a:latin typeface="Times New Roman"/>
                <a:ea typeface="Times New Roman"/>
              </a:rPr>
              <a:t>myelosuppression</a:t>
            </a:r>
            <a:r>
              <a:rPr lang="en-US" dirty="0" smtClean="0">
                <a:solidFill>
                  <a:srgbClr val="000000"/>
                </a:solidFill>
                <a:effectLst/>
                <a:latin typeface="Times New Roman"/>
                <a:ea typeface="Times New Roman"/>
              </a:rPr>
              <a:t> due to accumulation of the </a:t>
            </a:r>
            <a:r>
              <a:rPr lang="en-US" dirty="0" err="1" smtClean="0">
                <a:solidFill>
                  <a:srgbClr val="000000"/>
                </a:solidFill>
                <a:effectLst/>
                <a:latin typeface="Times New Roman"/>
                <a:ea typeface="Times New Roman"/>
              </a:rPr>
              <a:t>unmetabolized</a:t>
            </a:r>
            <a:r>
              <a:rPr lang="en-US" dirty="0" smtClean="0">
                <a:solidFill>
                  <a:srgbClr val="000000"/>
                </a:solidFill>
                <a:effectLst/>
                <a:latin typeface="Times New Roman"/>
                <a:ea typeface="Times New Roman"/>
              </a:rPr>
              <a:t> drug[</a:t>
            </a:r>
            <a:r>
              <a:rPr lang="en-US" u="sng" dirty="0" smtClean="0">
                <a:solidFill>
                  <a:srgbClr val="2F4A8B"/>
                </a:solidFill>
                <a:effectLst/>
                <a:latin typeface="Times New Roman"/>
                <a:ea typeface="Times New Roman"/>
                <a:cs typeface="Arial"/>
                <a:hlinkClick r:id="rId2"/>
              </a:rPr>
              <a:t>140</a:t>
            </a:r>
            <a:r>
              <a:rPr lang="en-US" dirty="0" smtClean="0">
                <a:solidFill>
                  <a:srgbClr val="000000"/>
                </a:solidFill>
                <a:effectLst/>
                <a:latin typeface="Times New Roman"/>
                <a:ea typeface="Times New Roman"/>
              </a:rPr>
              <a:t>,</a:t>
            </a:r>
            <a:r>
              <a:rPr lang="en-US" u="sng" dirty="0" smtClean="0">
                <a:solidFill>
                  <a:srgbClr val="2F4A8B"/>
                </a:solidFill>
                <a:effectLst/>
                <a:latin typeface="Times New Roman"/>
                <a:ea typeface="Times New Roman"/>
                <a:cs typeface="Arial"/>
                <a:hlinkClick r:id="rId2"/>
              </a:rPr>
              <a:t>141</a:t>
            </a:r>
            <a:r>
              <a:rPr lang="en-US" dirty="0" smtClean="0">
                <a:solidFill>
                  <a:srgbClr val="000000"/>
                </a:solidFill>
                <a:effectLst/>
                <a:latin typeface="Times New Roman"/>
                <a:ea typeface="Times New Roman"/>
              </a:rPr>
              <a:t>]. Therefore, TPMT, CBC and liver function should be checked prior to initiating therapy and CBC and liver function should be monitored while on therapy</a:t>
            </a:r>
            <a:endParaRPr lang="fa-IR" dirty="0"/>
          </a:p>
        </p:txBody>
      </p:sp>
    </p:spTree>
    <p:extLst>
      <p:ext uri="{BB962C8B-B14F-4D97-AF65-F5344CB8AC3E}">
        <p14:creationId xmlns:p14="http://schemas.microsoft.com/office/powerpoint/2010/main" xmlns="" val="328861982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0" y="2404361"/>
            <a:ext cx="4572000" cy="2049279"/>
          </a:xfrm>
          <a:prstGeom prst="rect">
            <a:avLst/>
          </a:prstGeom>
        </p:spPr>
        <p:txBody>
          <a:bodyPr>
            <a:spAutoFit/>
          </a:bodyPr>
          <a:lstStyle/>
          <a:p>
            <a:pPr algn="l" rtl="0">
              <a:lnSpc>
                <a:spcPts val="1500"/>
              </a:lnSpc>
              <a:spcBef>
                <a:spcPts val="1540"/>
              </a:spcBef>
              <a:spcAft>
                <a:spcPts val="770"/>
              </a:spcAft>
            </a:pPr>
            <a:r>
              <a:rPr lang="en-US" b="1" dirty="0" smtClean="0">
                <a:solidFill>
                  <a:srgbClr val="724128"/>
                </a:solidFill>
                <a:effectLst/>
                <a:latin typeface="Arial"/>
                <a:ea typeface="Times New Roman"/>
                <a:cs typeface="Arial"/>
              </a:rPr>
              <a:t>Methotrexate</a:t>
            </a:r>
            <a:endParaRPr lang="en-US" sz="1600" dirty="0">
              <a:ea typeface="Calibri"/>
              <a:cs typeface="Arial"/>
            </a:endParaRPr>
          </a:p>
          <a:p>
            <a:r>
              <a:rPr lang="en-US" dirty="0" smtClean="0">
                <a:solidFill>
                  <a:srgbClr val="000000"/>
                </a:solidFill>
                <a:effectLst/>
                <a:latin typeface="Times New Roman"/>
                <a:ea typeface="Times New Roman"/>
              </a:rPr>
              <a:t>Treatment with methotrexate suppresses the immune system and depletes </a:t>
            </a:r>
            <a:r>
              <a:rPr lang="en-US" dirty="0" err="1" smtClean="0">
                <a:solidFill>
                  <a:srgbClr val="000000"/>
                </a:solidFill>
                <a:effectLst/>
                <a:latin typeface="Times New Roman"/>
                <a:ea typeface="Times New Roman"/>
              </a:rPr>
              <a:t>folate</a:t>
            </a:r>
            <a:r>
              <a:rPr lang="en-US" dirty="0" smtClean="0">
                <a:solidFill>
                  <a:srgbClr val="000000"/>
                </a:solidFill>
                <a:effectLst/>
                <a:latin typeface="Times New Roman"/>
                <a:ea typeface="Times New Roman"/>
              </a:rPr>
              <a:t>. CBC, liver, and renal function should be checked prior to initiating therapy and monitored while on therapy. Patients should also receive daily </a:t>
            </a:r>
            <a:r>
              <a:rPr lang="en-US" dirty="0" err="1" smtClean="0">
                <a:solidFill>
                  <a:srgbClr val="000000"/>
                </a:solidFill>
                <a:effectLst/>
                <a:latin typeface="Times New Roman"/>
                <a:ea typeface="Times New Roman"/>
              </a:rPr>
              <a:t>folate</a:t>
            </a:r>
            <a:r>
              <a:rPr lang="en-US" dirty="0" smtClean="0">
                <a:solidFill>
                  <a:srgbClr val="000000"/>
                </a:solidFill>
                <a:effectLst/>
                <a:latin typeface="Times New Roman"/>
                <a:ea typeface="Times New Roman"/>
              </a:rPr>
              <a:t> supplementation 1 mg/d</a:t>
            </a:r>
            <a:endParaRPr lang="fa-IR" dirty="0"/>
          </a:p>
        </p:txBody>
      </p:sp>
    </p:spTree>
    <p:extLst>
      <p:ext uri="{BB962C8B-B14F-4D97-AF65-F5344CB8AC3E}">
        <p14:creationId xmlns:p14="http://schemas.microsoft.com/office/powerpoint/2010/main" xmlns="" val="250385344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63860643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310160755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385051749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340357110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55521706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59024" y="1772816"/>
            <a:ext cx="8784976" cy="2123658"/>
          </a:xfrm>
          <a:prstGeom prst="rect">
            <a:avLst/>
          </a:prstGeom>
        </p:spPr>
        <p:txBody>
          <a:bodyPr wrap="square">
            <a:spAutoFit/>
          </a:bodyPr>
          <a:lstStyle/>
          <a:p>
            <a:pPr algn="l" rtl="0"/>
            <a:r>
              <a:rPr lang="en-US" sz="3200" b="1" dirty="0">
                <a:solidFill>
                  <a:srgbClr val="FF0000"/>
                </a:solidFill>
              </a:rPr>
              <a:t>A</a:t>
            </a:r>
            <a:r>
              <a:rPr lang="en-US" sz="3200" b="1" dirty="0"/>
              <a:t>merican </a:t>
            </a:r>
            <a:r>
              <a:rPr lang="en-US" sz="3200" b="1" dirty="0">
                <a:solidFill>
                  <a:srgbClr val="FF0000"/>
                </a:solidFill>
              </a:rPr>
              <a:t>G</a:t>
            </a:r>
            <a:r>
              <a:rPr lang="en-US" sz="3200" b="1" dirty="0"/>
              <a:t>astroenterological </a:t>
            </a:r>
            <a:r>
              <a:rPr lang="en-US" sz="3200" b="1" dirty="0">
                <a:solidFill>
                  <a:srgbClr val="FF0000"/>
                </a:solidFill>
              </a:rPr>
              <a:t>A</a:t>
            </a:r>
            <a:r>
              <a:rPr lang="en-US" sz="3200" b="1" dirty="0"/>
              <a:t>ssociation </a:t>
            </a:r>
            <a:r>
              <a:rPr lang="en-US" sz="3200" dirty="0"/>
              <a:t>  </a:t>
            </a:r>
          </a:p>
          <a:p>
            <a:pPr algn="l" rtl="0"/>
            <a:r>
              <a:rPr lang="en-US" sz="3200" b="1" dirty="0">
                <a:solidFill>
                  <a:srgbClr val="FF0000"/>
                </a:solidFill>
              </a:rPr>
              <a:t>A</a:t>
            </a:r>
            <a:r>
              <a:rPr lang="en-US" sz="3200" b="1" dirty="0"/>
              <a:t>merican </a:t>
            </a:r>
            <a:r>
              <a:rPr lang="en-US" sz="3200" b="1" dirty="0">
                <a:solidFill>
                  <a:srgbClr val="FF0000"/>
                </a:solidFill>
              </a:rPr>
              <a:t>S</a:t>
            </a:r>
            <a:r>
              <a:rPr lang="en-US" sz="3200" b="1" dirty="0"/>
              <a:t>ociety for </a:t>
            </a:r>
            <a:r>
              <a:rPr lang="en-US" sz="3200" b="1" dirty="0">
                <a:solidFill>
                  <a:srgbClr val="FF0000"/>
                </a:solidFill>
              </a:rPr>
              <a:t>G</a:t>
            </a:r>
            <a:r>
              <a:rPr lang="en-US" sz="3200" b="1" dirty="0"/>
              <a:t>astrointestinal </a:t>
            </a:r>
            <a:r>
              <a:rPr lang="en-US" sz="3200" b="1" dirty="0" smtClean="0">
                <a:solidFill>
                  <a:srgbClr val="FF0000"/>
                </a:solidFill>
              </a:rPr>
              <a:t>E</a:t>
            </a:r>
            <a:r>
              <a:rPr lang="en-US" sz="3200" b="1" dirty="0" smtClean="0"/>
              <a:t>ndoscopy</a:t>
            </a:r>
            <a:r>
              <a:rPr lang="en-US" sz="3200" b="1" dirty="0"/>
              <a:t> </a:t>
            </a:r>
            <a:r>
              <a:rPr lang="en-US" sz="3200" dirty="0"/>
              <a:t> </a:t>
            </a:r>
          </a:p>
          <a:p>
            <a:pPr algn="l" rtl="0"/>
            <a:r>
              <a:rPr lang="en-US" sz="3200" b="1" dirty="0">
                <a:solidFill>
                  <a:srgbClr val="FF0000"/>
                </a:solidFill>
              </a:rPr>
              <a:t>A</a:t>
            </a:r>
            <a:r>
              <a:rPr lang="en-US" sz="3200" b="1" dirty="0"/>
              <a:t>merican </a:t>
            </a:r>
            <a:r>
              <a:rPr lang="en-US" sz="3200" b="1" dirty="0">
                <a:solidFill>
                  <a:srgbClr val="FF0000"/>
                </a:solidFill>
              </a:rPr>
              <a:t>C</a:t>
            </a:r>
            <a:r>
              <a:rPr lang="en-US" sz="3200" b="1" dirty="0"/>
              <a:t>ollege of </a:t>
            </a:r>
            <a:r>
              <a:rPr lang="en-US" sz="3200" b="1" dirty="0">
                <a:solidFill>
                  <a:srgbClr val="FF0000"/>
                </a:solidFill>
              </a:rPr>
              <a:t>G</a:t>
            </a:r>
            <a:r>
              <a:rPr lang="en-US" sz="3200" b="1" dirty="0"/>
              <a:t>astroenterology </a:t>
            </a:r>
            <a:endParaRPr lang="en-US" sz="3200" dirty="0"/>
          </a:p>
          <a:p>
            <a:pPr algn="l" rtl="0"/>
            <a:r>
              <a:rPr lang="en-US" sz="3200" b="1" dirty="0">
                <a:solidFill>
                  <a:srgbClr val="FF0000"/>
                </a:solidFill>
              </a:rPr>
              <a:t>B</a:t>
            </a:r>
            <a:r>
              <a:rPr lang="en-US" sz="3200" b="1" dirty="0"/>
              <a:t>ritish </a:t>
            </a:r>
            <a:r>
              <a:rPr lang="en-US" sz="3200" b="1" dirty="0">
                <a:solidFill>
                  <a:srgbClr val="FF0000"/>
                </a:solidFill>
              </a:rPr>
              <a:t>S</a:t>
            </a:r>
            <a:r>
              <a:rPr lang="en-US" sz="3200" b="1" dirty="0"/>
              <a:t>ociety of </a:t>
            </a:r>
            <a:r>
              <a:rPr lang="en-US" sz="3200" b="1" dirty="0">
                <a:solidFill>
                  <a:srgbClr val="FF0000"/>
                </a:solidFill>
              </a:rPr>
              <a:t>G</a:t>
            </a:r>
            <a:r>
              <a:rPr lang="en-US" sz="3200" b="1" dirty="0"/>
              <a:t>astroenterology</a:t>
            </a:r>
            <a:r>
              <a:rPr lang="en-US" sz="3600" b="1" dirty="0"/>
              <a:t> </a:t>
            </a:r>
            <a:r>
              <a:rPr lang="en-US" sz="3600" dirty="0"/>
              <a:t> </a:t>
            </a:r>
          </a:p>
        </p:txBody>
      </p:sp>
    </p:spTree>
    <p:extLst>
      <p:ext uri="{BB962C8B-B14F-4D97-AF65-F5344CB8AC3E}">
        <p14:creationId xmlns:p14="http://schemas.microsoft.com/office/powerpoint/2010/main" xmlns="" val="392366031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67544" y="908720"/>
            <a:ext cx="8352928" cy="4391459"/>
          </a:xfrm>
          <a:prstGeom prst="rect">
            <a:avLst/>
          </a:prstGeom>
        </p:spPr>
        <p:txBody>
          <a:bodyPr wrap="square">
            <a:spAutoFit/>
          </a:bodyPr>
          <a:lstStyle/>
          <a:p>
            <a:pPr algn="l" rtl="0">
              <a:lnSpc>
                <a:spcPts val="1410"/>
              </a:lnSpc>
              <a:spcBef>
                <a:spcPts val="750"/>
              </a:spcBef>
              <a:spcAft>
                <a:spcPts val="750"/>
              </a:spcAft>
            </a:pPr>
            <a:r>
              <a:rPr lang="en-US" b="1" dirty="0" smtClean="0">
                <a:solidFill>
                  <a:srgbClr val="000000"/>
                </a:solidFill>
                <a:effectLst/>
                <a:latin typeface="Verdana"/>
                <a:ea typeface="Times New Roman"/>
                <a:cs typeface="Times New Roman"/>
              </a:rPr>
              <a:t> </a:t>
            </a:r>
            <a:r>
              <a:rPr lang="en-US" dirty="0" smtClean="0">
                <a:solidFill>
                  <a:srgbClr val="000000"/>
                </a:solidFill>
                <a:effectLst/>
                <a:latin typeface="Verdana"/>
                <a:ea typeface="Times New Roman"/>
                <a:cs typeface="Times New Roman"/>
              </a:rPr>
              <a:t> </a:t>
            </a:r>
            <a:endParaRPr lang="en-US" sz="2400" dirty="0">
              <a:ea typeface="Calibri"/>
              <a:cs typeface="Arial"/>
            </a:endParaRPr>
          </a:p>
          <a:p>
            <a:pPr algn="l" rtl="0">
              <a:lnSpc>
                <a:spcPct val="115000"/>
              </a:lnSpc>
              <a:spcAft>
                <a:spcPts val="1000"/>
              </a:spcAft>
            </a:pPr>
            <a:r>
              <a:rPr lang="en-US" dirty="0" smtClean="0">
                <a:solidFill>
                  <a:srgbClr val="000000"/>
                </a:solidFill>
                <a:effectLst/>
                <a:latin typeface="Verdana"/>
                <a:ea typeface="Times New Roman"/>
                <a:cs typeface="Times New Roman"/>
              </a:rPr>
              <a:t> </a:t>
            </a:r>
            <a:endParaRPr lang="en-US" sz="2400" dirty="0">
              <a:ea typeface="Calibri"/>
              <a:cs typeface="Arial"/>
            </a:endParaRPr>
          </a:p>
          <a:p>
            <a:pPr marL="342900" lvl="0" indent="-342900" algn="l" rtl="0">
              <a:lnSpc>
                <a:spcPct val="115000"/>
              </a:lnSpc>
              <a:spcAft>
                <a:spcPts val="1000"/>
              </a:spcAft>
              <a:buSzPts val="1000"/>
              <a:buFont typeface="Symbol"/>
              <a:buChar char=""/>
              <a:tabLst>
                <a:tab pos="457200" algn="l"/>
              </a:tabLst>
            </a:pPr>
            <a:r>
              <a:rPr lang="en-US" b="1" dirty="0" err="1" smtClean="0">
                <a:solidFill>
                  <a:srgbClr val="000000"/>
                </a:solidFill>
                <a:effectLst/>
                <a:latin typeface="Verdana"/>
                <a:ea typeface="Times New Roman"/>
                <a:cs typeface="Times New Roman"/>
              </a:rPr>
              <a:t>Colonoscopic</a:t>
            </a:r>
            <a:r>
              <a:rPr lang="en-US" b="1" dirty="0" smtClean="0">
                <a:solidFill>
                  <a:srgbClr val="000000"/>
                </a:solidFill>
                <a:effectLst/>
                <a:latin typeface="Verdana"/>
                <a:ea typeface="Times New Roman"/>
                <a:cs typeface="Times New Roman"/>
              </a:rPr>
              <a:t> </a:t>
            </a:r>
            <a:r>
              <a:rPr lang="en-US" b="1" dirty="0" smtClean="0">
                <a:solidFill>
                  <a:srgbClr val="FF0000"/>
                </a:solidFill>
                <a:effectLst/>
                <a:latin typeface="Verdana"/>
                <a:ea typeface="Times New Roman"/>
                <a:cs typeface="Times New Roman"/>
              </a:rPr>
              <a:t>surveillance</a:t>
            </a:r>
            <a:r>
              <a:rPr lang="en-US" b="1" dirty="0" smtClean="0">
                <a:solidFill>
                  <a:srgbClr val="000000"/>
                </a:solidFill>
                <a:effectLst/>
                <a:latin typeface="Verdana"/>
                <a:ea typeface="Times New Roman"/>
                <a:cs typeface="Times New Roman"/>
              </a:rPr>
              <a:t> should begin after </a:t>
            </a:r>
            <a:r>
              <a:rPr lang="en-US" b="1" dirty="0" smtClean="0">
                <a:solidFill>
                  <a:srgbClr val="FF0000"/>
                </a:solidFill>
                <a:effectLst/>
                <a:latin typeface="Verdana"/>
                <a:ea typeface="Times New Roman"/>
                <a:cs typeface="Times New Roman"/>
              </a:rPr>
              <a:t>eight</a:t>
            </a:r>
            <a:r>
              <a:rPr lang="en-US" b="1" dirty="0" smtClean="0">
                <a:solidFill>
                  <a:srgbClr val="000000"/>
                </a:solidFill>
                <a:effectLst/>
                <a:latin typeface="Verdana"/>
                <a:ea typeface="Times New Roman"/>
                <a:cs typeface="Times New Roman"/>
              </a:rPr>
              <a:t> </a:t>
            </a:r>
            <a:r>
              <a:rPr lang="en-US" b="1" dirty="0" smtClean="0">
                <a:solidFill>
                  <a:srgbClr val="FF0000"/>
                </a:solidFill>
                <a:effectLst/>
                <a:latin typeface="Verdana"/>
                <a:ea typeface="Times New Roman"/>
                <a:cs typeface="Times New Roman"/>
              </a:rPr>
              <a:t>years </a:t>
            </a:r>
            <a:r>
              <a:rPr lang="en-US" b="1" dirty="0" smtClean="0">
                <a:solidFill>
                  <a:srgbClr val="000000"/>
                </a:solidFill>
                <a:effectLst/>
                <a:latin typeface="Verdana"/>
                <a:ea typeface="Times New Roman"/>
                <a:cs typeface="Times New Roman"/>
              </a:rPr>
              <a:t>in patients with </a:t>
            </a:r>
            <a:r>
              <a:rPr lang="en-US" b="1" dirty="0" err="1" smtClean="0">
                <a:solidFill>
                  <a:srgbClr val="000000"/>
                </a:solidFill>
                <a:effectLst/>
                <a:latin typeface="Verdana"/>
                <a:ea typeface="Times New Roman"/>
                <a:cs typeface="Times New Roman"/>
              </a:rPr>
              <a:t>pancolitis,or</a:t>
            </a:r>
            <a:r>
              <a:rPr lang="en-US" b="1" dirty="0" smtClean="0">
                <a:solidFill>
                  <a:srgbClr val="000000"/>
                </a:solidFill>
                <a:effectLst/>
                <a:latin typeface="Verdana"/>
                <a:ea typeface="Times New Roman"/>
                <a:cs typeface="Times New Roman"/>
              </a:rPr>
              <a:t> </a:t>
            </a:r>
            <a:r>
              <a:rPr lang="en-US" b="1" dirty="0" err="1" smtClean="0">
                <a:solidFill>
                  <a:srgbClr val="000000"/>
                </a:solidFill>
                <a:effectLst/>
                <a:latin typeface="Verdana"/>
                <a:ea typeface="Times New Roman"/>
                <a:cs typeface="Times New Roman"/>
              </a:rPr>
              <a:t>Crohn’s</a:t>
            </a:r>
            <a:r>
              <a:rPr lang="en-US" b="1" dirty="0" smtClean="0">
                <a:solidFill>
                  <a:srgbClr val="000000"/>
                </a:solidFill>
                <a:effectLst/>
                <a:latin typeface="Verdana"/>
                <a:ea typeface="Times New Roman"/>
                <a:cs typeface="Times New Roman"/>
              </a:rPr>
              <a:t> colitis and </a:t>
            </a:r>
            <a:r>
              <a:rPr lang="en-US" b="1" dirty="0" smtClean="0">
                <a:solidFill>
                  <a:srgbClr val="FF0000"/>
                </a:solidFill>
                <a:effectLst/>
                <a:latin typeface="Verdana"/>
                <a:ea typeface="Times New Roman"/>
                <a:cs typeface="Times New Roman"/>
              </a:rPr>
              <a:t>12-15 years </a:t>
            </a:r>
            <a:r>
              <a:rPr lang="en-US" b="1" dirty="0" smtClean="0">
                <a:solidFill>
                  <a:srgbClr val="000000"/>
                </a:solidFill>
                <a:effectLst/>
                <a:latin typeface="Verdana"/>
                <a:ea typeface="Times New Roman"/>
                <a:cs typeface="Times New Roman"/>
              </a:rPr>
              <a:t>in patients with colitis involving the left colon</a:t>
            </a:r>
            <a:endParaRPr lang="en-US" sz="2400" b="1" dirty="0">
              <a:solidFill>
                <a:srgbClr val="000000"/>
              </a:solidFill>
              <a:ea typeface="Calibri"/>
              <a:cs typeface="Arial"/>
            </a:endParaRPr>
          </a:p>
          <a:p>
            <a:pPr marL="342900" lvl="0" indent="-342900" algn="l" rtl="0">
              <a:lnSpc>
                <a:spcPct val="115000"/>
              </a:lnSpc>
              <a:spcAft>
                <a:spcPts val="1000"/>
              </a:spcAft>
              <a:buSzPts val="1000"/>
              <a:buFont typeface="Symbol"/>
              <a:buChar char=""/>
              <a:tabLst>
                <a:tab pos="457200" algn="l"/>
              </a:tabLst>
            </a:pPr>
            <a:r>
              <a:rPr lang="en-US" b="1" dirty="0" smtClean="0">
                <a:solidFill>
                  <a:srgbClr val="000000"/>
                </a:solidFill>
                <a:effectLst/>
                <a:latin typeface="Verdana"/>
                <a:ea typeface="Times New Roman"/>
                <a:cs typeface="Times New Roman"/>
              </a:rPr>
              <a:t>Colonoscopy should be repeated every </a:t>
            </a:r>
            <a:r>
              <a:rPr lang="en-US" b="1" dirty="0" smtClean="0">
                <a:solidFill>
                  <a:srgbClr val="FF0000"/>
                </a:solidFill>
                <a:effectLst/>
                <a:latin typeface="Verdana"/>
                <a:ea typeface="Times New Roman"/>
                <a:cs typeface="Times New Roman"/>
              </a:rPr>
              <a:t>one to two years</a:t>
            </a:r>
            <a:endParaRPr lang="en-US" sz="2400" b="1" dirty="0">
              <a:solidFill>
                <a:srgbClr val="000000"/>
              </a:solidFill>
              <a:ea typeface="Calibri"/>
              <a:cs typeface="Arial"/>
            </a:endParaRPr>
          </a:p>
          <a:p>
            <a:pPr marL="342900" lvl="0" indent="-342900" algn="l" rtl="0">
              <a:lnSpc>
                <a:spcPct val="115000"/>
              </a:lnSpc>
              <a:spcAft>
                <a:spcPts val="1000"/>
              </a:spcAft>
              <a:buSzPts val="1000"/>
              <a:buFont typeface="Symbol"/>
              <a:buChar char=""/>
              <a:tabLst>
                <a:tab pos="457200" algn="l"/>
              </a:tabLst>
            </a:pPr>
            <a:r>
              <a:rPr lang="en-US" b="1" dirty="0" smtClean="0">
                <a:solidFill>
                  <a:srgbClr val="000000"/>
                </a:solidFill>
                <a:effectLst/>
                <a:latin typeface="Verdana"/>
                <a:ea typeface="Times New Roman"/>
                <a:cs typeface="Times New Roman"/>
              </a:rPr>
              <a:t>The finding of definite dysplasia (of any grade) should be </a:t>
            </a:r>
            <a:r>
              <a:rPr lang="en-US" b="1" dirty="0" smtClean="0">
                <a:solidFill>
                  <a:srgbClr val="FF0000"/>
                </a:solidFill>
                <a:effectLst/>
                <a:latin typeface="Verdana"/>
                <a:ea typeface="Times New Roman"/>
                <a:cs typeface="Times New Roman"/>
              </a:rPr>
              <a:t>confirmed </a:t>
            </a:r>
            <a:r>
              <a:rPr lang="en-US" b="1" dirty="0" smtClean="0">
                <a:solidFill>
                  <a:srgbClr val="000000"/>
                </a:solidFill>
                <a:effectLst/>
                <a:latin typeface="Verdana"/>
                <a:ea typeface="Times New Roman"/>
                <a:cs typeface="Times New Roman"/>
              </a:rPr>
              <a:t>by an expert pathologist and is an indication for colectomy</a:t>
            </a:r>
            <a:endParaRPr lang="en-US" sz="2400" b="1" dirty="0">
              <a:solidFill>
                <a:srgbClr val="000000"/>
              </a:solidFill>
              <a:ea typeface="Calibri"/>
              <a:cs typeface="Arial"/>
            </a:endParaRPr>
          </a:p>
          <a:p>
            <a:pPr marL="342900" lvl="0" indent="-342900" algn="l" rtl="0">
              <a:lnSpc>
                <a:spcPct val="115000"/>
              </a:lnSpc>
              <a:spcAft>
                <a:spcPts val="1000"/>
              </a:spcAft>
              <a:buSzPts val="1000"/>
              <a:buFont typeface="Symbol"/>
              <a:buChar char=""/>
              <a:tabLst>
                <a:tab pos="457200" algn="l"/>
              </a:tabLst>
            </a:pPr>
            <a:r>
              <a:rPr lang="en-US" b="1" dirty="0" smtClean="0">
                <a:solidFill>
                  <a:srgbClr val="000000"/>
                </a:solidFill>
                <a:effectLst/>
                <a:latin typeface="Verdana"/>
                <a:ea typeface="Times New Roman"/>
                <a:cs typeface="Times New Roman"/>
              </a:rPr>
              <a:t>Patients whose biopsies are indefinite for dysplasia after review by an expert pathologist should undergo repeat surveillance colonoscopy at a shorter interval</a:t>
            </a:r>
            <a:endParaRPr lang="en-US" sz="2400" b="1" dirty="0">
              <a:solidFill>
                <a:srgbClr val="000000"/>
              </a:solidFill>
              <a:ea typeface="Calibri"/>
              <a:cs typeface="Arial"/>
            </a:endParaRPr>
          </a:p>
        </p:txBody>
      </p:sp>
      <p:sp>
        <p:nvSpPr>
          <p:cNvPr id="3" name="TextBox 2"/>
          <p:cNvSpPr txBox="1"/>
          <p:nvPr/>
        </p:nvSpPr>
        <p:spPr>
          <a:xfrm>
            <a:off x="3215838" y="260648"/>
            <a:ext cx="2333203" cy="1200329"/>
          </a:xfrm>
          <a:prstGeom prst="rect">
            <a:avLst/>
          </a:prstGeom>
          <a:noFill/>
        </p:spPr>
        <p:txBody>
          <a:bodyPr wrap="none" rtlCol="1">
            <a:spAutoFit/>
          </a:bodyPr>
          <a:lstStyle/>
          <a:p>
            <a:r>
              <a:rPr lang="en-US" sz="7200" b="1" dirty="0" smtClean="0">
                <a:solidFill>
                  <a:srgbClr val="FF0000"/>
                </a:solidFill>
              </a:rPr>
              <a:t>C</a:t>
            </a:r>
            <a:r>
              <a:rPr lang="en-US" sz="4800" b="1" dirty="0" smtClean="0">
                <a:solidFill>
                  <a:srgbClr val="FF0000"/>
                </a:solidFill>
              </a:rPr>
              <a:t>ancers</a:t>
            </a:r>
            <a:endParaRPr lang="fa-IR" sz="4800" b="1" dirty="0">
              <a:solidFill>
                <a:srgbClr val="FF0000"/>
              </a:solidFill>
            </a:endParaRPr>
          </a:p>
        </p:txBody>
      </p:sp>
    </p:spTree>
    <p:extLst>
      <p:ext uri="{BB962C8B-B14F-4D97-AF65-F5344CB8AC3E}">
        <p14:creationId xmlns:p14="http://schemas.microsoft.com/office/powerpoint/2010/main" xmlns="" val="424987194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993718"/>
            <a:ext cx="8496944" cy="2959272"/>
          </a:xfrm>
          <a:prstGeom prst="rect">
            <a:avLst/>
          </a:prstGeom>
        </p:spPr>
        <p:txBody>
          <a:bodyPr wrap="square">
            <a:spAutoFit/>
          </a:bodyPr>
          <a:lstStyle/>
          <a:p>
            <a:pPr marL="342900" lvl="0" indent="-342900" algn="l" rtl="0">
              <a:lnSpc>
                <a:spcPct val="115000"/>
              </a:lnSpc>
              <a:spcAft>
                <a:spcPts val="0"/>
              </a:spcAft>
              <a:buFont typeface="Symbol"/>
              <a:buChar char=""/>
            </a:pPr>
            <a:r>
              <a:rPr lang="en-US" dirty="0" smtClean="0">
                <a:solidFill>
                  <a:srgbClr val="000000"/>
                </a:solidFill>
                <a:effectLst/>
                <a:latin typeface="Verdana"/>
                <a:ea typeface="Times New Roman"/>
                <a:cs typeface="Times New Roman"/>
              </a:rPr>
              <a:t>Surveillance should be performed </a:t>
            </a:r>
            <a:r>
              <a:rPr lang="en-US" dirty="0" smtClean="0">
                <a:solidFill>
                  <a:srgbClr val="FF0000"/>
                </a:solidFill>
                <a:effectLst/>
                <a:latin typeface="Verdana"/>
                <a:ea typeface="Times New Roman"/>
                <a:cs typeface="Times New Roman"/>
              </a:rPr>
              <a:t>every year </a:t>
            </a:r>
            <a:r>
              <a:rPr lang="en-US" dirty="0" smtClean="0">
                <a:solidFill>
                  <a:srgbClr val="000000"/>
                </a:solidFill>
                <a:effectLst/>
                <a:latin typeface="Verdana"/>
                <a:ea typeface="Times New Roman"/>
                <a:cs typeface="Times New Roman"/>
              </a:rPr>
              <a:t>for patients at higher risk </a:t>
            </a:r>
            <a:endParaRPr lang="en-US" sz="2400" dirty="0">
              <a:ea typeface="Calibri"/>
              <a:cs typeface="Arial"/>
            </a:endParaRPr>
          </a:p>
          <a:p>
            <a:pPr marL="342900" lvl="0" indent="-342900" algn="l" rtl="0">
              <a:lnSpc>
                <a:spcPct val="115000"/>
              </a:lnSpc>
              <a:spcAft>
                <a:spcPts val="0"/>
              </a:spcAft>
              <a:buFont typeface="Symbol"/>
              <a:buChar char=""/>
            </a:pPr>
            <a:r>
              <a:rPr lang="en-US" dirty="0" smtClean="0">
                <a:solidFill>
                  <a:srgbClr val="000000"/>
                </a:solidFill>
                <a:effectLst/>
                <a:latin typeface="Verdana"/>
                <a:ea typeface="Times New Roman"/>
                <a:cs typeface="Times New Roman"/>
              </a:rPr>
              <a:t>(extensive colitis with moderately active endoscopic or histologic inflammation, </a:t>
            </a:r>
            <a:endParaRPr lang="en-US" sz="2400" dirty="0">
              <a:ea typeface="Calibri"/>
              <a:cs typeface="Arial"/>
            </a:endParaRPr>
          </a:p>
          <a:p>
            <a:pPr marL="342900" lvl="0" indent="-342900" algn="l" rtl="0">
              <a:lnSpc>
                <a:spcPct val="115000"/>
              </a:lnSpc>
              <a:spcAft>
                <a:spcPts val="0"/>
              </a:spcAft>
              <a:buFont typeface="Symbol"/>
              <a:buChar char=""/>
            </a:pPr>
            <a:r>
              <a:rPr lang="en-US" dirty="0" smtClean="0">
                <a:solidFill>
                  <a:srgbClr val="000000"/>
                </a:solidFill>
                <a:effectLst/>
                <a:latin typeface="Verdana"/>
                <a:ea typeface="Times New Roman"/>
                <a:cs typeface="Times New Roman"/>
              </a:rPr>
              <a:t>a stricture in the preceding five years, </a:t>
            </a:r>
            <a:endParaRPr lang="en-US" sz="2400" dirty="0">
              <a:ea typeface="Calibri"/>
              <a:cs typeface="Arial"/>
            </a:endParaRPr>
          </a:p>
          <a:p>
            <a:pPr marL="342900" lvl="0" indent="-342900" algn="l" rtl="0">
              <a:lnSpc>
                <a:spcPct val="115000"/>
              </a:lnSpc>
              <a:spcAft>
                <a:spcPts val="0"/>
              </a:spcAft>
              <a:buFont typeface="Symbol"/>
              <a:buChar char=""/>
            </a:pPr>
            <a:r>
              <a:rPr lang="en-US" dirty="0" smtClean="0">
                <a:solidFill>
                  <a:srgbClr val="000000"/>
                </a:solidFill>
                <a:effectLst/>
                <a:latin typeface="Verdana"/>
                <a:ea typeface="Times New Roman"/>
                <a:cs typeface="Times New Roman"/>
              </a:rPr>
              <a:t>dysplasia in the previous five years that was not treated surgically, </a:t>
            </a:r>
            <a:endParaRPr lang="en-US" sz="2400" dirty="0">
              <a:ea typeface="Calibri"/>
              <a:cs typeface="Arial"/>
            </a:endParaRPr>
          </a:p>
          <a:p>
            <a:pPr marL="342900" lvl="0" indent="-342900" algn="l" rtl="0">
              <a:lnSpc>
                <a:spcPct val="115000"/>
              </a:lnSpc>
              <a:spcAft>
                <a:spcPts val="0"/>
              </a:spcAft>
              <a:buFont typeface="Symbol"/>
              <a:buChar char=""/>
            </a:pPr>
            <a:r>
              <a:rPr lang="en-US" dirty="0" smtClean="0">
                <a:solidFill>
                  <a:srgbClr val="000000"/>
                </a:solidFill>
                <a:effectLst/>
                <a:latin typeface="Verdana"/>
                <a:ea typeface="Times New Roman"/>
                <a:cs typeface="Times New Roman"/>
              </a:rPr>
              <a:t>primary </a:t>
            </a:r>
            <a:r>
              <a:rPr lang="en-US" dirty="0" err="1" smtClean="0">
                <a:solidFill>
                  <a:srgbClr val="000000"/>
                </a:solidFill>
                <a:effectLst/>
                <a:latin typeface="Verdana"/>
                <a:ea typeface="Times New Roman"/>
                <a:cs typeface="Times New Roman"/>
              </a:rPr>
              <a:t>sclerosing</a:t>
            </a:r>
            <a:r>
              <a:rPr lang="en-US" dirty="0" smtClean="0">
                <a:solidFill>
                  <a:srgbClr val="000000"/>
                </a:solidFill>
                <a:effectLst/>
                <a:latin typeface="Verdana"/>
                <a:ea typeface="Times New Roman"/>
                <a:cs typeface="Times New Roman"/>
              </a:rPr>
              <a:t> cholangitis, </a:t>
            </a:r>
            <a:endParaRPr lang="en-US" sz="2400" dirty="0">
              <a:ea typeface="Calibri"/>
              <a:cs typeface="Arial"/>
            </a:endParaRPr>
          </a:p>
          <a:p>
            <a:pPr marL="342900" lvl="0" indent="-342900" algn="l" rtl="0">
              <a:lnSpc>
                <a:spcPct val="115000"/>
              </a:lnSpc>
              <a:spcAft>
                <a:spcPts val="1000"/>
              </a:spcAft>
              <a:buFont typeface="Symbol"/>
              <a:buChar char=""/>
            </a:pPr>
            <a:r>
              <a:rPr lang="en-US" dirty="0" smtClean="0">
                <a:solidFill>
                  <a:srgbClr val="000000"/>
                </a:solidFill>
                <a:effectLst/>
                <a:latin typeface="Verdana"/>
                <a:ea typeface="Times New Roman"/>
                <a:cs typeface="Times New Roman"/>
              </a:rPr>
              <a:t>family history of colorectal cancer in a first-degree relative younger than 50 years of age).</a:t>
            </a:r>
            <a:endParaRPr lang="en-US" sz="2400" dirty="0">
              <a:ea typeface="Calibri"/>
              <a:cs typeface="Arial"/>
            </a:endParaRPr>
          </a:p>
        </p:txBody>
      </p:sp>
    </p:spTree>
    <p:extLst>
      <p:ext uri="{BB962C8B-B14F-4D97-AF65-F5344CB8AC3E}">
        <p14:creationId xmlns:p14="http://schemas.microsoft.com/office/powerpoint/2010/main" xmlns="" val="124652443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0" y="2586462"/>
            <a:ext cx="4572000" cy="2897203"/>
          </a:xfrm>
          <a:prstGeom prst="rect">
            <a:avLst/>
          </a:prstGeom>
        </p:spPr>
        <p:txBody>
          <a:bodyPr>
            <a:spAutoFit/>
          </a:bodyPr>
          <a:lstStyle/>
          <a:p>
            <a:pPr marL="342900" lvl="0" indent="-342900" algn="l" rtl="0">
              <a:lnSpc>
                <a:spcPct val="115000"/>
              </a:lnSpc>
              <a:spcAft>
                <a:spcPts val="1000"/>
              </a:spcAft>
              <a:buSzPts val="1000"/>
              <a:buFont typeface="Symbol"/>
              <a:buChar char=""/>
              <a:tabLst>
                <a:tab pos="457200" algn="l"/>
              </a:tabLst>
            </a:pPr>
            <a:r>
              <a:rPr lang="en-US" dirty="0" smtClean="0">
                <a:solidFill>
                  <a:srgbClr val="000000"/>
                </a:solidFill>
                <a:effectLst/>
                <a:latin typeface="Verdana"/>
                <a:ea typeface="Times New Roman"/>
                <a:cs typeface="Times New Roman"/>
              </a:rPr>
              <a:t>Surveillance is not indicated in ulcerative </a:t>
            </a:r>
            <a:r>
              <a:rPr lang="en-US" dirty="0" err="1" smtClean="0">
                <a:solidFill>
                  <a:srgbClr val="FF0000"/>
                </a:solidFill>
                <a:effectLst/>
                <a:latin typeface="Verdana"/>
                <a:ea typeface="Times New Roman"/>
                <a:cs typeface="Times New Roman"/>
              </a:rPr>
              <a:t>proctitis</a:t>
            </a:r>
            <a:r>
              <a:rPr lang="en-US" dirty="0" smtClean="0">
                <a:solidFill>
                  <a:srgbClr val="000000"/>
                </a:solidFill>
                <a:effectLst/>
                <a:latin typeface="Verdana"/>
                <a:ea typeface="Times New Roman"/>
                <a:cs typeface="Times New Roman"/>
              </a:rPr>
              <a:t>. </a:t>
            </a:r>
            <a:endParaRPr lang="en-US" sz="2400" dirty="0">
              <a:solidFill>
                <a:srgbClr val="000000"/>
              </a:solidFill>
              <a:ea typeface="Calibri"/>
              <a:cs typeface="Arial"/>
            </a:endParaRPr>
          </a:p>
          <a:p>
            <a:pPr marL="342900" lvl="0" indent="-342900" algn="l" rtl="0">
              <a:lnSpc>
                <a:spcPct val="115000"/>
              </a:lnSpc>
              <a:spcAft>
                <a:spcPts val="1000"/>
              </a:spcAft>
              <a:buSzPts val="1000"/>
              <a:buFont typeface="Symbol"/>
              <a:buChar char=""/>
              <a:tabLst>
                <a:tab pos="457200" algn="l"/>
              </a:tabLst>
            </a:pPr>
            <a:endParaRPr lang="en-US" dirty="0" smtClean="0">
              <a:solidFill>
                <a:srgbClr val="000000"/>
              </a:solidFill>
              <a:effectLst/>
              <a:latin typeface="Verdana"/>
              <a:ea typeface="Times New Roman"/>
              <a:cs typeface="Times New Roman"/>
            </a:endParaRPr>
          </a:p>
          <a:p>
            <a:pPr marL="342900" lvl="0" indent="-342900" algn="l" rtl="0">
              <a:lnSpc>
                <a:spcPct val="115000"/>
              </a:lnSpc>
              <a:spcAft>
                <a:spcPts val="1000"/>
              </a:spcAft>
              <a:buSzPts val="1000"/>
              <a:buFont typeface="Symbol"/>
              <a:buChar char=""/>
              <a:tabLst>
                <a:tab pos="457200" algn="l"/>
              </a:tabLst>
            </a:pPr>
            <a:r>
              <a:rPr lang="en-US" dirty="0" smtClean="0">
                <a:solidFill>
                  <a:srgbClr val="000000"/>
                </a:solidFill>
                <a:effectLst/>
                <a:latin typeface="Verdana"/>
                <a:ea typeface="Times New Roman"/>
                <a:cs typeface="Times New Roman"/>
              </a:rPr>
              <a:t>in patients in whom colectomy is not feasible or is unacceptable, frequent surveillance ( </a:t>
            </a:r>
            <a:r>
              <a:rPr lang="en-US" dirty="0" smtClean="0">
                <a:solidFill>
                  <a:srgbClr val="FF0000"/>
                </a:solidFill>
                <a:effectLst/>
                <a:latin typeface="Verdana"/>
                <a:ea typeface="Times New Roman"/>
                <a:cs typeface="Times New Roman"/>
              </a:rPr>
              <a:t>every three to six months</a:t>
            </a:r>
            <a:r>
              <a:rPr lang="en-US" dirty="0" smtClean="0">
                <a:solidFill>
                  <a:srgbClr val="000000"/>
                </a:solidFill>
                <a:effectLst/>
                <a:latin typeface="Verdana"/>
                <a:ea typeface="Times New Roman"/>
                <a:cs typeface="Times New Roman"/>
              </a:rPr>
              <a:t>) is considered an acceptable alternative.</a:t>
            </a:r>
            <a:endParaRPr lang="en-US" sz="2400" dirty="0">
              <a:solidFill>
                <a:srgbClr val="000000"/>
              </a:solidFill>
              <a:ea typeface="Calibri"/>
              <a:cs typeface="Arial"/>
            </a:endParaRPr>
          </a:p>
        </p:txBody>
      </p:sp>
    </p:spTree>
    <p:extLst>
      <p:ext uri="{BB962C8B-B14F-4D97-AF65-F5344CB8AC3E}">
        <p14:creationId xmlns:p14="http://schemas.microsoft.com/office/powerpoint/2010/main" xmlns="" val="1464594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0" y="418689"/>
            <a:ext cx="4572000" cy="6020623"/>
          </a:xfrm>
          <a:prstGeom prst="rect">
            <a:avLst/>
          </a:prstGeom>
        </p:spPr>
        <p:txBody>
          <a:bodyPr>
            <a:spAutoFit/>
          </a:bodyPr>
          <a:lstStyle/>
          <a:p>
            <a:pPr marL="342900" lvl="0" indent="-342900" algn="l" rtl="0">
              <a:lnSpc>
                <a:spcPct val="115000"/>
              </a:lnSpc>
              <a:spcAft>
                <a:spcPts val="1000"/>
              </a:spcAft>
              <a:buSzPts val="1000"/>
              <a:buFont typeface="Symbol"/>
              <a:buChar char=""/>
              <a:tabLst>
                <a:tab pos="457200" algn="l"/>
              </a:tabLst>
            </a:pPr>
            <a:r>
              <a:rPr lang="en-US" dirty="0" err="1" smtClean="0">
                <a:solidFill>
                  <a:srgbClr val="000000"/>
                </a:solidFill>
                <a:effectLst/>
                <a:latin typeface="Verdana"/>
                <a:ea typeface="Times New Roman"/>
                <a:cs typeface="Times New Roman"/>
              </a:rPr>
              <a:t>Postcolectomy</a:t>
            </a:r>
            <a:r>
              <a:rPr lang="en-US" dirty="0" smtClean="0">
                <a:solidFill>
                  <a:srgbClr val="000000"/>
                </a:solidFill>
                <a:effectLst/>
                <a:latin typeface="Verdana"/>
                <a:ea typeface="Times New Roman"/>
                <a:cs typeface="Times New Roman"/>
              </a:rPr>
              <a:t> surveillance with yearly flexible </a:t>
            </a:r>
            <a:r>
              <a:rPr lang="en-US" dirty="0" err="1" smtClean="0">
                <a:solidFill>
                  <a:srgbClr val="000000"/>
                </a:solidFill>
                <a:effectLst/>
                <a:latin typeface="Verdana"/>
                <a:ea typeface="Times New Roman"/>
                <a:cs typeface="Times New Roman"/>
              </a:rPr>
              <a:t>sigmoidoscopy</a:t>
            </a:r>
            <a:r>
              <a:rPr lang="en-US" dirty="0" smtClean="0">
                <a:solidFill>
                  <a:srgbClr val="000000"/>
                </a:solidFill>
                <a:effectLst/>
                <a:latin typeface="Verdana"/>
                <a:ea typeface="Times New Roman"/>
                <a:cs typeface="Times New Roman"/>
              </a:rPr>
              <a:t> of </a:t>
            </a:r>
            <a:r>
              <a:rPr lang="en-US" dirty="0" smtClean="0">
                <a:solidFill>
                  <a:srgbClr val="FF0000"/>
                </a:solidFill>
                <a:effectLst/>
                <a:latin typeface="Verdana"/>
                <a:ea typeface="Times New Roman"/>
                <a:cs typeface="Times New Roman"/>
              </a:rPr>
              <a:t>pouch</a:t>
            </a:r>
            <a:r>
              <a:rPr lang="en-US" dirty="0" smtClean="0">
                <a:solidFill>
                  <a:srgbClr val="000000"/>
                </a:solidFill>
                <a:effectLst/>
                <a:latin typeface="Verdana"/>
                <a:ea typeface="Times New Roman"/>
                <a:cs typeface="Times New Roman"/>
              </a:rPr>
              <a:t>/rectal mucosa should be considered for patients at </a:t>
            </a:r>
            <a:r>
              <a:rPr lang="en-US" dirty="0" smtClean="0">
                <a:solidFill>
                  <a:srgbClr val="FF0000"/>
                </a:solidFill>
                <a:effectLst/>
                <a:latin typeface="Verdana"/>
                <a:ea typeface="Times New Roman"/>
                <a:cs typeface="Times New Roman"/>
              </a:rPr>
              <a:t>high risk </a:t>
            </a:r>
            <a:endParaRPr lang="en-US" sz="2400" dirty="0">
              <a:solidFill>
                <a:srgbClr val="000000"/>
              </a:solidFill>
              <a:ea typeface="Calibri"/>
              <a:cs typeface="Arial"/>
            </a:endParaRPr>
          </a:p>
          <a:p>
            <a:pPr marL="457200" algn="l" rtl="0">
              <a:lnSpc>
                <a:spcPct val="115000"/>
              </a:lnSpc>
              <a:spcAft>
                <a:spcPts val="1000"/>
              </a:spcAft>
            </a:pPr>
            <a:r>
              <a:rPr lang="en-US" dirty="0" smtClean="0">
                <a:solidFill>
                  <a:srgbClr val="000000"/>
                </a:solidFill>
                <a:effectLst/>
                <a:latin typeface="Verdana"/>
                <a:ea typeface="Times New Roman"/>
                <a:cs typeface="Times New Roman"/>
              </a:rPr>
              <a:t>(previous rectal dysplasia or dysplasia or colorectal cancer at the time of pouch surgery </a:t>
            </a:r>
            <a:endParaRPr lang="en-US" sz="2400" dirty="0">
              <a:ea typeface="Calibri"/>
              <a:cs typeface="Arial"/>
            </a:endParaRPr>
          </a:p>
          <a:p>
            <a:pPr marL="457200" algn="l" rtl="0">
              <a:lnSpc>
                <a:spcPct val="115000"/>
              </a:lnSpc>
              <a:spcAft>
                <a:spcPts val="1000"/>
              </a:spcAft>
            </a:pPr>
            <a:r>
              <a:rPr lang="en-US" dirty="0" smtClean="0">
                <a:solidFill>
                  <a:srgbClr val="000000"/>
                </a:solidFill>
                <a:effectLst/>
                <a:latin typeface="Verdana"/>
                <a:ea typeface="Times New Roman"/>
                <a:cs typeface="Times New Roman"/>
              </a:rPr>
              <a:t>primary </a:t>
            </a:r>
            <a:r>
              <a:rPr lang="en-US" dirty="0" err="1" smtClean="0">
                <a:solidFill>
                  <a:srgbClr val="000000"/>
                </a:solidFill>
                <a:effectLst/>
                <a:latin typeface="Verdana"/>
                <a:ea typeface="Times New Roman"/>
                <a:cs typeface="Times New Roman"/>
              </a:rPr>
              <a:t>sclerosing</a:t>
            </a:r>
            <a:r>
              <a:rPr lang="en-US" dirty="0" smtClean="0">
                <a:solidFill>
                  <a:srgbClr val="000000"/>
                </a:solidFill>
                <a:effectLst/>
                <a:latin typeface="Verdana"/>
                <a:ea typeface="Times New Roman"/>
                <a:cs typeface="Times New Roman"/>
              </a:rPr>
              <a:t> cholangitis </a:t>
            </a:r>
            <a:endParaRPr lang="en-US" sz="2400" dirty="0">
              <a:ea typeface="Calibri"/>
              <a:cs typeface="Arial"/>
            </a:endParaRPr>
          </a:p>
          <a:p>
            <a:pPr marL="457200" algn="l" rtl="0">
              <a:lnSpc>
                <a:spcPct val="115000"/>
              </a:lnSpc>
              <a:spcAft>
                <a:spcPts val="1000"/>
              </a:spcAft>
            </a:pPr>
            <a:r>
              <a:rPr lang="en-US" dirty="0" smtClean="0">
                <a:solidFill>
                  <a:srgbClr val="000000"/>
                </a:solidFill>
                <a:effectLst/>
                <a:latin typeface="Verdana"/>
                <a:ea typeface="Times New Roman"/>
                <a:cs typeface="Times New Roman"/>
              </a:rPr>
              <a:t>type C mucosa [mucosa exhibiting permanent persistent atrophy and severe inflammation] in the pouch). </a:t>
            </a:r>
            <a:endParaRPr lang="en-US" sz="2400" dirty="0">
              <a:ea typeface="Calibri"/>
              <a:cs typeface="Arial"/>
            </a:endParaRPr>
          </a:p>
          <a:p>
            <a:pPr marL="457200" algn="l" rtl="0">
              <a:lnSpc>
                <a:spcPct val="115000"/>
              </a:lnSpc>
              <a:spcAft>
                <a:spcPts val="1000"/>
              </a:spcAft>
            </a:pPr>
            <a:r>
              <a:rPr lang="en-US" dirty="0" smtClean="0">
                <a:solidFill>
                  <a:srgbClr val="000000"/>
                </a:solidFill>
                <a:effectLst/>
                <a:latin typeface="Verdana"/>
                <a:ea typeface="Times New Roman"/>
                <a:cs typeface="Times New Roman"/>
              </a:rPr>
              <a:t>In patients with none of the risk factors above, 3-5-yearly flexible </a:t>
            </a:r>
            <a:r>
              <a:rPr lang="en-US" dirty="0" err="1" smtClean="0">
                <a:solidFill>
                  <a:srgbClr val="000000"/>
                </a:solidFill>
                <a:effectLst/>
                <a:latin typeface="Verdana"/>
                <a:ea typeface="Times New Roman"/>
                <a:cs typeface="Times New Roman"/>
              </a:rPr>
              <a:t>sigmoidoscopy</a:t>
            </a:r>
            <a:r>
              <a:rPr lang="en-US" dirty="0" smtClean="0">
                <a:solidFill>
                  <a:srgbClr val="000000"/>
                </a:solidFill>
                <a:effectLst/>
                <a:latin typeface="Verdana"/>
                <a:ea typeface="Times New Roman"/>
                <a:cs typeface="Times New Roman"/>
              </a:rPr>
              <a:t> of pouch/rectal mucosa should be considered.</a:t>
            </a:r>
            <a:endParaRPr lang="en-US" sz="2400" dirty="0">
              <a:ea typeface="Calibri"/>
              <a:cs typeface="Arial"/>
            </a:endParaRPr>
          </a:p>
        </p:txBody>
      </p:sp>
    </p:spTree>
    <p:extLst>
      <p:ext uri="{BB962C8B-B14F-4D97-AF65-F5344CB8AC3E}">
        <p14:creationId xmlns:p14="http://schemas.microsoft.com/office/powerpoint/2010/main" xmlns="" val="185675132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23352" y="836712"/>
            <a:ext cx="8280920" cy="3993914"/>
          </a:xfrm>
          <a:prstGeom prst="rect">
            <a:avLst/>
          </a:prstGeom>
        </p:spPr>
        <p:txBody>
          <a:bodyPr wrap="square">
            <a:spAutoFit/>
          </a:bodyPr>
          <a:lstStyle/>
          <a:p>
            <a:pPr algn="l" rtl="0">
              <a:lnSpc>
                <a:spcPts val="1500"/>
              </a:lnSpc>
              <a:spcBef>
                <a:spcPts val="1540"/>
              </a:spcBef>
              <a:spcAft>
                <a:spcPts val="770"/>
              </a:spcAft>
            </a:pPr>
            <a:r>
              <a:rPr lang="en-US" b="1" dirty="0" smtClean="0">
                <a:solidFill>
                  <a:srgbClr val="724128"/>
                </a:solidFill>
                <a:effectLst/>
                <a:latin typeface="Arial"/>
                <a:ea typeface="Times New Roman"/>
                <a:cs typeface="Arial"/>
              </a:rPr>
              <a:t>Skin cancer</a:t>
            </a:r>
            <a:endParaRPr lang="en-US" sz="1600" dirty="0">
              <a:ea typeface="Calibri"/>
              <a:cs typeface="Arial"/>
            </a:endParaRPr>
          </a:p>
          <a:p>
            <a:pPr algn="l" rtl="0">
              <a:lnSpc>
                <a:spcPct val="115000"/>
              </a:lnSpc>
              <a:spcBef>
                <a:spcPts val="830"/>
              </a:spcBef>
              <a:spcAft>
                <a:spcPts val="830"/>
              </a:spcAft>
            </a:pPr>
            <a:r>
              <a:rPr lang="en-US" dirty="0" smtClean="0">
                <a:solidFill>
                  <a:srgbClr val="000000"/>
                </a:solidFill>
                <a:effectLst/>
                <a:latin typeface="Times New Roman"/>
                <a:ea typeface="Times New Roman"/>
                <a:cs typeface="Arial"/>
              </a:rPr>
              <a:t>Several observational studies have reported an increased risk of melanoma skin cancer and non-melanoma skin cancer (NMSC) in patients with IBD[</a:t>
            </a:r>
            <a:r>
              <a:rPr lang="en-US" u="sng" dirty="0" smtClean="0">
                <a:solidFill>
                  <a:srgbClr val="2F4A8B"/>
                </a:solidFill>
                <a:effectLst/>
                <a:latin typeface="Times New Roman"/>
                <a:ea typeface="Times New Roman"/>
                <a:cs typeface="Arial"/>
                <a:hlinkClick r:id="rId2"/>
              </a:rPr>
              <a:t>144</a:t>
            </a:r>
            <a:r>
              <a:rPr lang="en-US" dirty="0" smtClean="0">
                <a:solidFill>
                  <a:srgbClr val="000000"/>
                </a:solidFill>
                <a:effectLst/>
                <a:latin typeface="Times New Roman"/>
                <a:ea typeface="Times New Roman"/>
                <a:cs typeface="Arial"/>
              </a:rPr>
              <a:t>-</a:t>
            </a:r>
            <a:r>
              <a:rPr lang="en-US" u="sng" dirty="0" smtClean="0">
                <a:solidFill>
                  <a:srgbClr val="2F4A8B"/>
                </a:solidFill>
                <a:effectLst/>
                <a:latin typeface="Times New Roman"/>
                <a:ea typeface="Times New Roman"/>
                <a:cs typeface="Arial"/>
                <a:hlinkClick r:id="rId2"/>
              </a:rPr>
              <a:t>147</a:t>
            </a:r>
            <a:r>
              <a:rPr lang="en-US" dirty="0" smtClean="0">
                <a:solidFill>
                  <a:srgbClr val="000000"/>
                </a:solidFill>
                <a:effectLst/>
                <a:latin typeface="Times New Roman"/>
                <a:ea typeface="Times New Roman"/>
                <a:cs typeface="Arial"/>
              </a:rPr>
              <a:t>]. The risk of NMSC was shown to be higher in IBD patients on antimetabolites (AZA and 6-MP), anti-TNF agents, or combination therapy (anti-TNF + AZA or 6MP)[</a:t>
            </a:r>
            <a:r>
              <a:rPr lang="en-US" u="sng" dirty="0" smtClean="0">
                <a:solidFill>
                  <a:srgbClr val="2F4A8B"/>
                </a:solidFill>
                <a:effectLst/>
                <a:latin typeface="Times New Roman"/>
                <a:ea typeface="Times New Roman"/>
                <a:cs typeface="Arial"/>
                <a:hlinkClick r:id="rId2"/>
              </a:rPr>
              <a:t>147</a:t>
            </a:r>
            <a:r>
              <a:rPr lang="en-US" dirty="0" smtClean="0">
                <a:solidFill>
                  <a:srgbClr val="000000"/>
                </a:solidFill>
                <a:effectLst/>
                <a:latin typeface="Times New Roman"/>
                <a:ea typeface="Times New Roman"/>
                <a:cs typeface="Arial"/>
              </a:rPr>
              <a:t>]. Patients should be advised to minimize exposure to UV radiation by wearing cover up clothing, UV-blocking sunglasses and a broad-brimmed hat when feasible, use broad spectrum (UVA/UVB) sunscreen with SPF of 15 or higher every day, and avoid tanning beds. For extended outdoor activity, patients should be advised to use of a water-resistant, broad spectrum (UVA/UVB) sunscreen with SPF of 30 or higher[</a:t>
            </a:r>
            <a:r>
              <a:rPr lang="en-US" u="sng" dirty="0" smtClean="0">
                <a:solidFill>
                  <a:srgbClr val="2F4A8B"/>
                </a:solidFill>
                <a:effectLst/>
                <a:latin typeface="Times New Roman"/>
                <a:ea typeface="Times New Roman"/>
                <a:cs typeface="Arial"/>
                <a:hlinkClick r:id="rId2"/>
              </a:rPr>
              <a:t>148</a:t>
            </a:r>
            <a:r>
              <a:rPr lang="en-US" dirty="0" smtClean="0">
                <a:solidFill>
                  <a:srgbClr val="000000"/>
                </a:solidFill>
                <a:effectLst/>
                <a:latin typeface="Times New Roman"/>
                <a:ea typeface="Times New Roman"/>
                <a:cs typeface="Arial"/>
              </a:rPr>
              <a:t>]. Monthly skin self-examination and annual physician skin exam should be considered in patients on immunosuppressive therapy.</a:t>
            </a:r>
            <a:endParaRPr lang="en-US" sz="1600" dirty="0">
              <a:ea typeface="Calibri"/>
              <a:cs typeface="Arial"/>
            </a:endParaRPr>
          </a:p>
        </p:txBody>
      </p:sp>
    </p:spTree>
    <p:extLst>
      <p:ext uri="{BB962C8B-B14F-4D97-AF65-F5344CB8AC3E}">
        <p14:creationId xmlns:p14="http://schemas.microsoft.com/office/powerpoint/2010/main" xmlns="" val="387132679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94576" y="1196752"/>
            <a:ext cx="8640960" cy="3711272"/>
          </a:xfrm>
          <a:prstGeom prst="rect">
            <a:avLst/>
          </a:prstGeom>
        </p:spPr>
        <p:txBody>
          <a:bodyPr wrap="square">
            <a:spAutoFit/>
          </a:bodyPr>
          <a:lstStyle/>
          <a:p>
            <a:pPr algn="l" rtl="0">
              <a:lnSpc>
                <a:spcPts val="1500"/>
              </a:lnSpc>
              <a:spcBef>
                <a:spcPts val="1540"/>
              </a:spcBef>
              <a:spcAft>
                <a:spcPts val="770"/>
              </a:spcAft>
            </a:pPr>
            <a:r>
              <a:rPr lang="en-US" b="1" dirty="0" smtClean="0">
                <a:solidFill>
                  <a:srgbClr val="724128"/>
                </a:solidFill>
                <a:effectLst/>
                <a:latin typeface="Arial"/>
                <a:ea typeface="Times New Roman"/>
                <a:cs typeface="Arial"/>
              </a:rPr>
              <a:t>Cervical cancer</a:t>
            </a:r>
            <a:endParaRPr lang="en-US" sz="1600" dirty="0">
              <a:ea typeface="Calibri"/>
              <a:cs typeface="Arial"/>
            </a:endParaRPr>
          </a:p>
          <a:p>
            <a:r>
              <a:rPr lang="en-US" dirty="0" smtClean="0">
                <a:solidFill>
                  <a:srgbClr val="000000"/>
                </a:solidFill>
                <a:effectLst/>
                <a:latin typeface="Times New Roman"/>
                <a:ea typeface="Times New Roman"/>
              </a:rPr>
              <a:t>The incidence of abnormal Pap smears is higher in women with IBD compared to the general population, and the risk of abnormal Pap smears increases with treatment with IST[</a:t>
            </a:r>
            <a:r>
              <a:rPr lang="en-US" u="sng" dirty="0" smtClean="0">
                <a:solidFill>
                  <a:srgbClr val="2F4A8B"/>
                </a:solidFill>
                <a:effectLst/>
                <a:latin typeface="Times New Roman"/>
                <a:ea typeface="Times New Roman"/>
                <a:cs typeface="Arial"/>
                <a:hlinkClick r:id="rId2"/>
              </a:rPr>
              <a:t>149</a:t>
            </a:r>
            <a:r>
              <a:rPr lang="en-US" dirty="0" smtClean="0">
                <a:solidFill>
                  <a:srgbClr val="000000"/>
                </a:solidFill>
                <a:effectLst/>
                <a:latin typeface="Times New Roman"/>
                <a:ea typeface="Times New Roman"/>
              </a:rPr>
              <a:t>,</a:t>
            </a:r>
            <a:r>
              <a:rPr lang="en-US" u="sng" dirty="0" smtClean="0">
                <a:solidFill>
                  <a:srgbClr val="2F4A8B"/>
                </a:solidFill>
                <a:effectLst/>
                <a:latin typeface="Times New Roman"/>
                <a:ea typeface="Times New Roman"/>
                <a:cs typeface="Arial"/>
                <a:hlinkClick r:id="rId2"/>
              </a:rPr>
              <a:t>150</a:t>
            </a:r>
            <a:r>
              <a:rPr lang="en-US" dirty="0" smtClean="0">
                <a:solidFill>
                  <a:srgbClr val="000000"/>
                </a:solidFill>
                <a:effectLst/>
                <a:latin typeface="Times New Roman"/>
                <a:ea typeface="Times New Roman"/>
              </a:rPr>
              <a:t>]. However, other studies suggest that concurrent IST and smoking may explain the association between IBD and cervical dysplasia rather than just the diagnosis of IBD[</a:t>
            </a:r>
            <a:r>
              <a:rPr lang="en-US" u="sng" dirty="0" smtClean="0">
                <a:solidFill>
                  <a:srgbClr val="2F4A8B"/>
                </a:solidFill>
                <a:effectLst/>
                <a:latin typeface="Times New Roman"/>
                <a:ea typeface="Times New Roman"/>
                <a:cs typeface="Arial"/>
                <a:hlinkClick r:id="rId2"/>
              </a:rPr>
              <a:t>151</a:t>
            </a:r>
            <a:r>
              <a:rPr lang="en-US" dirty="0" smtClean="0">
                <a:solidFill>
                  <a:srgbClr val="000000"/>
                </a:solidFill>
                <a:effectLst/>
                <a:latin typeface="Times New Roman"/>
                <a:ea typeface="Times New Roman"/>
              </a:rPr>
              <a:t>,</a:t>
            </a:r>
            <a:r>
              <a:rPr lang="en-US" u="sng" dirty="0" smtClean="0">
                <a:solidFill>
                  <a:srgbClr val="2F4A8B"/>
                </a:solidFill>
                <a:effectLst/>
                <a:latin typeface="Times New Roman"/>
                <a:ea typeface="Times New Roman"/>
                <a:cs typeface="Arial"/>
                <a:hlinkClick r:id="rId2"/>
              </a:rPr>
              <a:t>152</a:t>
            </a:r>
            <a:r>
              <a:rPr lang="en-US" dirty="0" smtClean="0">
                <a:solidFill>
                  <a:srgbClr val="000000"/>
                </a:solidFill>
                <a:effectLst/>
                <a:latin typeface="Times New Roman"/>
                <a:ea typeface="Times New Roman"/>
              </a:rPr>
              <a:t>]. Kane[</a:t>
            </a:r>
            <a:r>
              <a:rPr lang="en-US" u="sng" dirty="0" smtClean="0">
                <a:solidFill>
                  <a:srgbClr val="2F4A8B"/>
                </a:solidFill>
                <a:effectLst/>
                <a:latin typeface="Times New Roman"/>
                <a:ea typeface="Times New Roman"/>
                <a:cs typeface="Arial"/>
                <a:hlinkClick r:id="rId2"/>
              </a:rPr>
              <a:t>149</a:t>
            </a:r>
            <a:r>
              <a:rPr lang="en-US" dirty="0" smtClean="0">
                <a:solidFill>
                  <a:srgbClr val="000000"/>
                </a:solidFill>
                <a:effectLst/>
                <a:latin typeface="Times New Roman"/>
                <a:ea typeface="Times New Roman"/>
              </a:rPr>
              <a:t>] reported a 42.5% incidence of abnormal Pap smears among women with IBD compared with 7% among controls matched for age, sex and parity. Interestingly, all abnormal tests were associated with either HPV serotype 16 or 18, which underscores the importance of screening female IBD patients for cervical cancer and HPV infection before, soon after initiating, or during IST[</a:t>
            </a:r>
            <a:r>
              <a:rPr lang="en-US" u="sng" dirty="0" smtClean="0">
                <a:solidFill>
                  <a:srgbClr val="2F4A8B"/>
                </a:solidFill>
                <a:effectLst/>
                <a:latin typeface="Times New Roman"/>
                <a:ea typeface="Times New Roman"/>
                <a:cs typeface="Arial"/>
                <a:hlinkClick r:id="rId2"/>
              </a:rPr>
              <a:t>149</a:t>
            </a:r>
            <a:r>
              <a:rPr lang="en-US" dirty="0" smtClean="0">
                <a:solidFill>
                  <a:srgbClr val="000000"/>
                </a:solidFill>
                <a:effectLst/>
                <a:latin typeface="Times New Roman"/>
                <a:ea typeface="Times New Roman"/>
              </a:rPr>
              <a:t>]. Females with IBD between the ages or 11 and 26 years on IST should be considered for the HPV vaccine[</a:t>
            </a:r>
            <a:r>
              <a:rPr lang="en-US" u="sng" dirty="0" smtClean="0">
                <a:solidFill>
                  <a:srgbClr val="2F4A8B"/>
                </a:solidFill>
                <a:effectLst/>
                <a:latin typeface="Times New Roman"/>
                <a:ea typeface="Times New Roman"/>
                <a:cs typeface="Arial"/>
                <a:hlinkClick r:id="rId2"/>
              </a:rPr>
              <a:t>55</a:t>
            </a:r>
            <a:r>
              <a:rPr lang="en-US" dirty="0" smtClean="0">
                <a:solidFill>
                  <a:srgbClr val="000000"/>
                </a:solidFill>
                <a:effectLst/>
                <a:latin typeface="Times New Roman"/>
                <a:ea typeface="Times New Roman"/>
              </a:rPr>
              <a:t>]. All women on IST should undergo annual Pap testing as recommended by the American College of Obstetrics and Gynecology’s guidelines</a:t>
            </a:r>
            <a:endParaRPr lang="fa-IR" dirty="0"/>
          </a:p>
        </p:txBody>
      </p:sp>
    </p:spTree>
    <p:extLst>
      <p:ext uri="{BB962C8B-B14F-4D97-AF65-F5344CB8AC3E}">
        <p14:creationId xmlns:p14="http://schemas.microsoft.com/office/powerpoint/2010/main" xmlns="" val="122792048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70</TotalTime>
  <Words>1912</Words>
  <Application>Microsoft Office PowerPoint</Application>
  <PresentationFormat>On-screen Show (4:3)</PresentationFormat>
  <Paragraphs>105</Paragraphs>
  <Slides>28</Slides>
  <Notes>0</Notes>
  <HiddenSlides>0</HiddenSlides>
  <MMClips>0</MMClips>
  <ScaleCrop>false</ScaleCrop>
  <HeadingPairs>
    <vt:vector size="4" baseType="variant">
      <vt:variant>
        <vt:lpstr>Theme</vt:lpstr>
      </vt:variant>
      <vt:variant>
        <vt:i4>1</vt:i4>
      </vt:variant>
      <vt:variant>
        <vt:lpstr>Slide Titles</vt:lpstr>
      </vt:variant>
      <vt:variant>
        <vt:i4>28</vt:i4>
      </vt:variant>
    </vt:vector>
  </HeadingPairs>
  <TitlesOfParts>
    <vt:vector size="29" baseType="lpstr">
      <vt:lpstr>Office Theme</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karami</dc:creator>
  <cp:lastModifiedBy>MaryaM</cp:lastModifiedBy>
  <cp:revision>8</cp:revision>
  <dcterms:created xsi:type="dcterms:W3CDTF">2021-07-29T18:56:17Z</dcterms:created>
  <dcterms:modified xsi:type="dcterms:W3CDTF">2021-07-31T17:33:07Z</dcterms:modified>
</cp:coreProperties>
</file>