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6" r:id="rId2"/>
    <p:sldId id="257" r:id="rId3"/>
    <p:sldId id="258" r:id="rId4"/>
    <p:sldId id="259" r:id="rId5"/>
    <p:sldId id="262" r:id="rId6"/>
    <p:sldId id="261" r:id="rId7"/>
    <p:sldId id="280" r:id="rId8"/>
    <p:sldId id="263" r:id="rId9"/>
    <p:sldId id="264" r:id="rId10"/>
    <p:sldId id="289" r:id="rId11"/>
    <p:sldId id="290" r:id="rId12"/>
    <p:sldId id="291" r:id="rId13"/>
    <p:sldId id="292" r:id="rId14"/>
    <p:sldId id="293" r:id="rId15"/>
    <p:sldId id="294" r:id="rId16"/>
    <p:sldId id="295" r:id="rId17"/>
    <p:sldId id="297" r:id="rId18"/>
    <p:sldId id="298" r:id="rId19"/>
    <p:sldId id="296" r:id="rId20"/>
    <p:sldId id="265" r:id="rId21"/>
    <p:sldId id="266" r:id="rId22"/>
    <p:sldId id="299" r:id="rId23"/>
    <p:sldId id="300" r:id="rId24"/>
    <p:sldId id="301" r:id="rId25"/>
    <p:sldId id="304" r:id="rId26"/>
    <p:sldId id="303" r:id="rId27"/>
    <p:sldId id="305" r:id="rId28"/>
    <p:sldId id="267" r:id="rId29"/>
    <p:sldId id="268" r:id="rId30"/>
    <p:sldId id="269" r:id="rId31"/>
    <p:sldId id="30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94624" autoAdjust="0"/>
  </p:normalViewPr>
  <p:slideViewPr>
    <p:cSldViewPr snapToGrid="0">
      <p:cViewPr varScale="1">
        <p:scale>
          <a:sx n="69" d="100"/>
          <a:sy n="69" d="100"/>
        </p:scale>
        <p:origin x="-756" y="-102"/>
      </p:cViewPr>
      <p:guideLst>
        <p:guide orient="horz" pos="2160"/>
        <p:guide pos="3840"/>
      </p:guideLst>
    </p:cSldViewPr>
  </p:slideViewPr>
  <p:outlineViewPr>
    <p:cViewPr>
      <p:scale>
        <a:sx n="33" d="100"/>
        <a:sy n="33" d="100"/>
      </p:scale>
      <p:origin x="0" y="756"/>
    </p:cViewPr>
  </p:outlineViewPr>
  <p:notesTextViewPr>
    <p:cViewPr>
      <p:scale>
        <a:sx n="1" d="1"/>
        <a:sy n="1" d="1"/>
      </p:scale>
      <p:origin x="0" y="0"/>
    </p:cViewPr>
  </p:notesTextViewPr>
  <p:sorterViewPr>
    <p:cViewPr>
      <p:scale>
        <a:sx n="100" d="100"/>
        <a:sy n="100" d="100"/>
      </p:scale>
      <p:origin x="0" y="721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47DAAB-D0E2-4517-B789-0DEE468F5365}" type="datetimeFigureOut">
              <a:rPr lang="en-US" smtClean="0"/>
              <a:pPr/>
              <a:t>7/30/2021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0B7C44-042C-4181-813D-459A6690FE8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70B7C44-042C-4181-813D-459A6690FE80}"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914400" y="1752602"/>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5019" y="4953000"/>
            <a:ext cx="12197020"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AF21A00-5670-46AF-AE2A-EF902E24CC7D}" type="datetime1">
              <a:rPr lang="en-US" smtClean="0"/>
              <a:pPr/>
              <a:t>7/30/2021</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DBD7E3B-57F2-4D59-A1D7-DADAC3C2FC0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1481330"/>
            <a:ext cx="109728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614C044-4ECE-4912-8F7C-D8817D612473}" type="datetime1">
              <a:rPr lang="en-US" smtClean="0"/>
              <a:pPr/>
              <a:t>7/30/2021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DBD7E3B-57F2-4D59-A1D7-DADAC3C2FC0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41"/>
            <a:ext cx="236996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41"/>
            <a:ext cx="84328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63E8D65-C7C2-4119-BAC8-130D017A9400}" type="datetime1">
              <a:rPr lang="en-US" smtClean="0"/>
              <a:pPr/>
              <a:t>7/30/2021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DBD7E3B-57F2-4D59-A1D7-DADAC3C2FC0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C6D8A29-5169-41B4-8CB4-66F48A085A9B}" type="datetime1">
              <a:rPr lang="en-US" smtClean="0"/>
              <a:pPr/>
              <a:t>7/30/2021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DBD7E3B-57F2-4D59-A1D7-DADAC3C2FC0C}"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94931B19-BD6D-4D83-8331-B3A04710409C}" type="datetime1">
              <a:rPr lang="en-US" smtClean="0"/>
              <a:pPr/>
              <a:t>7/30/2021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CDBD7E3B-57F2-4D59-A1D7-DADAC3C2FC0C}" type="slidenum">
              <a:rPr lang="en-US" smtClean="0"/>
              <a:pPr/>
              <a:t>‹#›</a:t>
            </a:fld>
            <a:endParaRPr lang="en-US"/>
          </a:p>
        </p:txBody>
      </p:sp>
      <p:sp>
        <p:nvSpPr>
          <p:cNvPr id="7" name="Chevron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C0C700A-0A79-412A-BE5D-5787E8E8E953}" type="datetime1">
              <a:rPr lang="en-US" smtClean="0"/>
              <a:pPr/>
              <a:t>7/30/2021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DBD7E3B-57F2-4D59-A1D7-DADAC3C2FC0C}"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9"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1444295"/>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1444295"/>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77B6B8C-B201-4A80-BDBE-76AAF41FB81B}" type="datetime1">
              <a:rPr lang="en-US" smtClean="0"/>
              <a:pPr/>
              <a:t>7/30/2021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CDBD7E3B-57F2-4D59-A1D7-DADAC3C2FC0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868801A0-EB8F-4777-9826-CD19D55C3DB2}" type="datetime1">
              <a:rPr lang="en-US" smtClean="0"/>
              <a:pPr/>
              <a:t>7/30/2021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CDBD7E3B-57F2-4D59-A1D7-DADAC3C2FC0C}"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25BC9EF-54F4-4EEE-88A4-0CF211FBF6F8}" type="datetime1">
              <a:rPr lang="en-US" smtClean="0"/>
              <a:pPr/>
              <a:t>7/30/2021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CDBD7E3B-57F2-4D59-A1D7-DADAC3C2FC0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8969376" y="6407944"/>
            <a:ext cx="2560320" cy="365760"/>
          </a:xfrm>
        </p:spPr>
        <p:txBody>
          <a:bodyPr/>
          <a:lstStyle>
            <a:extLst/>
          </a:lstStyle>
          <a:p>
            <a:fld id="{A7B0FBF2-40E9-437B-A103-98F84B8CBF03}" type="datetime1">
              <a:rPr lang="en-US" smtClean="0"/>
              <a:pPr/>
              <a:t>7/30/2021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DBD7E3B-57F2-4D59-A1D7-DADAC3C2FC0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42EAEDA0-EA84-48D5-B3F3-08350CF14F84}" type="datetime1">
              <a:rPr lang="en-US" smtClean="0"/>
              <a:pPr/>
              <a:t>7/30/2021</a:t>
            </a:fld>
            <a:endParaRPr lang="en-US"/>
          </a:p>
        </p:txBody>
      </p:sp>
      <p:sp>
        <p:nvSpPr>
          <p:cNvPr id="6" name="Footer Placeholder 5"/>
          <p:cNvSpPr>
            <a:spLocks noGrp="1"/>
          </p:cNvSpPr>
          <p:nvPr>
            <p:ph type="ftr" sz="quarter" idx="11"/>
          </p:nvPr>
        </p:nvSpPr>
        <p:spPr>
          <a:xfrm>
            <a:off x="5840097" y="6407945"/>
            <a:ext cx="313424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DBD7E3B-57F2-4D59-A1D7-DADAC3C2FC0C}" type="slidenum">
              <a:rPr lang="en-US" smtClean="0"/>
              <a:pPr/>
              <a:t>‹#›</a:t>
            </a:fld>
            <a:endParaRPr lang="en-US"/>
          </a:p>
        </p:txBody>
      </p:sp>
      <p:sp>
        <p:nvSpPr>
          <p:cNvPr id="2" name="Title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8056" y="5791253"/>
            <a:ext cx="4536419"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8056" y="5791253"/>
            <a:ext cx="4536419"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481329"/>
            <a:ext cx="109728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fld id="{1B540984-C26F-45FD-BF86-5258F19775B3}" type="datetime1">
              <a:rPr lang="en-US" smtClean="0"/>
              <a:pPr/>
              <a:t>7/30/2021</a:t>
            </a:fld>
            <a:endParaRPr lang="en-US"/>
          </a:p>
        </p:txBody>
      </p:sp>
      <p:sp>
        <p:nvSpPr>
          <p:cNvPr id="22" name="Footer Placeholder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extLst/>
          </a:lstStyle>
          <a:p>
            <a:fld id="{CDBD7E3B-57F2-4D59-A1D7-DADAC3C2FC0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255" y="1454714"/>
            <a:ext cx="10501745" cy="1681163"/>
          </a:xfrm>
        </p:spPr>
        <p:txBody>
          <a:bodyPr>
            <a:normAutofit/>
          </a:bodyPr>
          <a:lstStyle/>
          <a:p>
            <a:pPr algn="l"/>
            <a:r>
              <a:rPr lang="en-US" dirty="0" smtClean="0">
                <a:solidFill>
                  <a:schemeClr val="accent1">
                    <a:lumMod val="75000"/>
                  </a:schemeClr>
                </a:solidFill>
                <a:latin typeface="Times New Roman" pitchFamily="18" charset="0"/>
                <a:cs typeface="Times New Roman" pitchFamily="18" charset="0"/>
              </a:rPr>
              <a:t>Tumor Necrosis Factor-Alpha Inhibitors and IBD</a:t>
            </a:r>
            <a:endParaRPr lang="en-US" dirty="0">
              <a:solidFill>
                <a:schemeClr val="accent1">
                  <a:lumMod val="75000"/>
                </a:schemeClr>
              </a:solidFill>
              <a:latin typeface="Times New Roman" pitchFamily="18" charset="0"/>
              <a:cs typeface="Times New Roman" pitchFamily="18" charset="0"/>
            </a:endParaRPr>
          </a:p>
        </p:txBody>
      </p:sp>
      <p:sp>
        <p:nvSpPr>
          <p:cNvPr id="3" name="Subtitle 2"/>
          <p:cNvSpPr>
            <a:spLocks noGrp="1"/>
          </p:cNvSpPr>
          <p:nvPr>
            <p:ph type="subTitle" idx="1"/>
          </p:nvPr>
        </p:nvSpPr>
        <p:spPr>
          <a:xfrm>
            <a:off x="8617527" y="3948403"/>
            <a:ext cx="3269673" cy="845272"/>
          </a:xfrm>
        </p:spPr>
        <p:txBody>
          <a:bodyPr>
            <a:normAutofit/>
          </a:bodyPr>
          <a:lstStyle/>
          <a:p>
            <a:pPr algn="ctr"/>
            <a:r>
              <a:rPr lang="en-US" sz="2000" i="1" dirty="0" smtClean="0">
                <a:solidFill>
                  <a:schemeClr val="accent1">
                    <a:lumMod val="50000"/>
                  </a:schemeClr>
                </a:solidFill>
                <a:latin typeface="Times New Roman" pitchFamily="18" charset="0"/>
                <a:cs typeface="Times New Roman" pitchFamily="18" charset="0"/>
              </a:rPr>
              <a:t>Dr. Maryam </a:t>
            </a:r>
            <a:r>
              <a:rPr lang="en-US" sz="2000" i="1" dirty="0" err="1" smtClean="0">
                <a:solidFill>
                  <a:schemeClr val="accent1">
                    <a:lumMod val="50000"/>
                  </a:schemeClr>
                </a:solidFill>
                <a:latin typeface="Times New Roman" pitchFamily="18" charset="0"/>
                <a:cs typeface="Times New Roman" pitchFamily="18" charset="0"/>
              </a:rPr>
              <a:t>Ghassami</a:t>
            </a:r>
            <a:endParaRPr lang="en-US" sz="2000" i="1" dirty="0" smtClean="0">
              <a:solidFill>
                <a:schemeClr val="accent1">
                  <a:lumMod val="50000"/>
                </a:schemeClr>
              </a:solidFill>
              <a:latin typeface="Times New Roman" pitchFamily="18" charset="0"/>
              <a:cs typeface="Times New Roman" pitchFamily="18" charset="0"/>
            </a:endParaRPr>
          </a:p>
          <a:p>
            <a:pPr algn="ctr"/>
            <a:r>
              <a:rPr lang="en-US" sz="2000" i="1" dirty="0" smtClean="0">
                <a:solidFill>
                  <a:schemeClr val="accent1">
                    <a:lumMod val="50000"/>
                  </a:schemeClr>
                </a:solidFill>
                <a:latin typeface="Times New Roman" pitchFamily="18" charset="0"/>
                <a:cs typeface="Times New Roman" pitchFamily="18" charset="0"/>
              </a:rPr>
              <a:t>Gastroenterologist</a:t>
            </a:r>
            <a:endParaRPr lang="en-US" sz="2000" i="1" dirty="0">
              <a:solidFill>
                <a:schemeClr val="accent1">
                  <a:lumMod val="50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1</a:t>
            </a:fld>
            <a:endParaRPr lang="en-US"/>
          </a:p>
        </p:txBody>
      </p:sp>
    </p:spTree>
    <p:extLst>
      <p:ext uri="{BB962C8B-B14F-4D97-AF65-F5344CB8AC3E}">
        <p14:creationId xmlns="" xmlns:p14="http://schemas.microsoft.com/office/powerpoint/2010/main" val="24905131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730720"/>
            <a:ext cx="10972800" cy="2661172"/>
          </a:xfrm>
        </p:spPr>
        <p:txBody>
          <a:bodyPr/>
          <a:lstStyle/>
          <a:p>
            <a:pPr algn="just"/>
            <a:r>
              <a:rPr lang="en-US" dirty="0" smtClean="0">
                <a:latin typeface="Times New Roman" pitchFamily="18" charset="0"/>
                <a:cs typeface="Times New Roman" pitchFamily="18" charset="0"/>
              </a:rPr>
              <a:t>All patients who are </a:t>
            </a:r>
            <a:r>
              <a:rPr lang="en-US" dirty="0" err="1" smtClean="0">
                <a:latin typeface="Times New Roman" pitchFamily="18" charset="0"/>
                <a:cs typeface="Times New Roman" pitchFamily="18" charset="0"/>
              </a:rPr>
              <a:t>HBsAg</a:t>
            </a:r>
            <a:r>
              <a:rPr lang="en-US" dirty="0" smtClean="0">
                <a:latin typeface="Times New Roman" pitchFamily="18" charset="0"/>
                <a:cs typeface="Times New Roman" pitchFamily="18" charset="0"/>
              </a:rPr>
              <a:t> positive should have baseline </a:t>
            </a:r>
            <a:r>
              <a:rPr lang="en-US" dirty="0" smtClean="0">
                <a:solidFill>
                  <a:srgbClr val="FF0000"/>
                </a:solidFill>
                <a:latin typeface="Times New Roman" pitchFamily="18" charset="0"/>
                <a:cs typeface="Times New Roman" pitchFamily="18" charset="0"/>
              </a:rPr>
              <a:t>HBV DN</a:t>
            </a:r>
            <a:r>
              <a:rPr lang="en-US" dirty="0" smtClean="0">
                <a:latin typeface="Times New Roman" pitchFamily="18" charset="0"/>
                <a:cs typeface="Times New Roman" pitchFamily="18" charset="0"/>
              </a:rPr>
              <a:t>A levels and also </a:t>
            </a:r>
            <a:r>
              <a:rPr lang="en-US" dirty="0" err="1" smtClean="0">
                <a:solidFill>
                  <a:srgbClr val="FF0000"/>
                </a:solidFill>
                <a:latin typeface="Times New Roman" pitchFamily="18" charset="0"/>
                <a:cs typeface="Times New Roman" pitchFamily="18" charset="0"/>
              </a:rPr>
              <a:t>HBeAg</a:t>
            </a:r>
            <a:r>
              <a:rPr lang="en-US" dirty="0" smtClean="0">
                <a:latin typeface="Times New Roman" pitchFamily="18" charset="0"/>
                <a:cs typeface="Times New Roman" pitchFamily="18" charset="0"/>
              </a:rPr>
              <a:t> and </a:t>
            </a:r>
            <a:r>
              <a:rPr lang="en-US" dirty="0" smtClean="0">
                <a:solidFill>
                  <a:srgbClr val="FF0000"/>
                </a:solidFill>
                <a:latin typeface="Times New Roman" pitchFamily="18" charset="0"/>
                <a:cs typeface="Times New Roman" pitchFamily="18" charset="0"/>
              </a:rPr>
              <a:t>anti-</a:t>
            </a:r>
            <a:r>
              <a:rPr lang="en-US" dirty="0" err="1" smtClean="0">
                <a:solidFill>
                  <a:srgbClr val="FF0000"/>
                </a:solidFill>
                <a:latin typeface="Times New Roman" pitchFamily="18" charset="0"/>
                <a:cs typeface="Times New Roman" pitchFamily="18" charset="0"/>
              </a:rPr>
              <a:t>HBe</a:t>
            </a:r>
            <a:r>
              <a:rPr lang="en-US" dirty="0" smtClean="0">
                <a:latin typeface="Times New Roman" pitchFamily="18" charset="0"/>
                <a:cs typeface="Times New Roman" pitchFamily="18" charset="0"/>
              </a:rPr>
              <a:t> measured.</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In additional, HDV, HIV, HCV in these patients should be measured.</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852267" y="1172557"/>
          <a:ext cx="10515600" cy="5491480"/>
        </p:xfrm>
        <a:graphic>
          <a:graphicData uri="http://schemas.openxmlformats.org/drawingml/2006/table">
            <a:tbl>
              <a:tblPr firstRow="1" bandRow="1">
                <a:tableStyleId>{5C22544A-7EE6-4342-B048-85BDC9FD1C3A}</a:tableStyleId>
              </a:tblPr>
              <a:tblGrid>
                <a:gridCol w="3505200"/>
                <a:gridCol w="3505200"/>
                <a:gridCol w="3505200"/>
              </a:tblGrid>
              <a:tr h="370840">
                <a:tc>
                  <a:txBody>
                    <a:bodyPr/>
                    <a:lstStyle/>
                    <a:p>
                      <a:r>
                        <a:rPr lang="en-US" dirty="0" smtClean="0"/>
                        <a:t>Risk</a:t>
                      </a:r>
                      <a:r>
                        <a:rPr lang="en-US" baseline="0" dirty="0" smtClean="0"/>
                        <a:t> of reactivation</a:t>
                      </a:r>
                      <a:endParaRPr lang="en-US" dirty="0"/>
                    </a:p>
                  </a:txBody>
                  <a:tcPr/>
                </a:tc>
                <a:tc>
                  <a:txBody>
                    <a:bodyPr/>
                    <a:lstStyle/>
                    <a:p>
                      <a:r>
                        <a:rPr lang="en-US" dirty="0" err="1" smtClean="0"/>
                        <a:t>HBsAg</a:t>
                      </a:r>
                      <a:r>
                        <a:rPr lang="en-US" dirty="0" smtClean="0"/>
                        <a:t> positive</a:t>
                      </a:r>
                      <a:endParaRPr lang="en-US" dirty="0"/>
                    </a:p>
                  </a:txBody>
                  <a:tcPr/>
                </a:tc>
                <a:tc>
                  <a:txBody>
                    <a:bodyPr/>
                    <a:lstStyle/>
                    <a:p>
                      <a:r>
                        <a:rPr lang="en-US" dirty="0" err="1" smtClean="0"/>
                        <a:t>HBc</a:t>
                      </a:r>
                      <a:r>
                        <a:rPr lang="en-US" dirty="0" smtClean="0"/>
                        <a:t> positive</a:t>
                      </a:r>
                      <a:endParaRPr lang="en-US" dirty="0"/>
                    </a:p>
                  </a:txBody>
                  <a:tcPr/>
                </a:tc>
              </a:tr>
              <a:tr h="370840">
                <a:tc>
                  <a:txBody>
                    <a:bodyPr/>
                    <a:lstStyle/>
                    <a:p>
                      <a:r>
                        <a:rPr lang="en-US" dirty="0" smtClean="0"/>
                        <a:t>Very high risk (&gt;20 percent risk)</a:t>
                      </a:r>
                      <a:endParaRPr lang="en-US" dirty="0"/>
                    </a:p>
                  </a:txBody>
                  <a:tcPr/>
                </a:tc>
                <a:tc>
                  <a:txBody>
                    <a:bodyPr/>
                    <a:lstStyle/>
                    <a:p>
                      <a:r>
                        <a:rPr lang="en-US" dirty="0" smtClean="0"/>
                        <a:t>anti-CD20 therapy</a:t>
                      </a:r>
                    </a:p>
                    <a:p>
                      <a:r>
                        <a:rPr lang="en-US" dirty="0" smtClean="0"/>
                        <a:t>hematopoietic cell transplantation</a:t>
                      </a:r>
                      <a:endParaRPr lang="en-US" dirty="0"/>
                    </a:p>
                  </a:txBody>
                  <a:tcPr/>
                </a:tc>
                <a:tc>
                  <a:txBody>
                    <a:bodyPr/>
                    <a:lstStyle/>
                    <a:p>
                      <a:endParaRPr lang="en-US"/>
                    </a:p>
                  </a:txBody>
                  <a:tcPr/>
                </a:tc>
              </a:tr>
              <a:tr h="370840">
                <a:tc>
                  <a:txBody>
                    <a:bodyPr/>
                    <a:lstStyle/>
                    <a:p>
                      <a:r>
                        <a:rPr lang="en-US" dirty="0" smtClean="0"/>
                        <a:t>High risk (11 to 20 percent risk )</a:t>
                      </a:r>
                      <a:endParaRPr lang="en-US" dirty="0"/>
                    </a:p>
                  </a:txBody>
                  <a:tcPr/>
                </a:tc>
                <a:tc>
                  <a:txBody>
                    <a:bodyPr/>
                    <a:lstStyle/>
                    <a:p>
                      <a:r>
                        <a:rPr lang="en-US" dirty="0" smtClean="0">
                          <a:solidFill>
                            <a:srgbClr val="FF0000"/>
                          </a:solidFill>
                        </a:rPr>
                        <a:t>high-dose </a:t>
                      </a:r>
                      <a:r>
                        <a:rPr lang="en-US" dirty="0" err="1" smtClean="0">
                          <a:solidFill>
                            <a:srgbClr val="FF0000"/>
                          </a:solidFill>
                        </a:rPr>
                        <a:t>glucocorticoids</a:t>
                      </a:r>
                      <a:endParaRPr lang="en-US" dirty="0" smtClean="0">
                        <a:solidFill>
                          <a:srgbClr val="FF0000"/>
                        </a:solidFill>
                      </a:endParaRPr>
                    </a:p>
                    <a:p>
                      <a:r>
                        <a:rPr lang="en-US" dirty="0" smtClean="0"/>
                        <a:t>anti-CD52 agent</a:t>
                      </a:r>
                      <a:endParaRPr lang="en-US" dirty="0"/>
                    </a:p>
                  </a:txBody>
                  <a:tcPr/>
                </a:tc>
                <a:tc>
                  <a:txBody>
                    <a:bodyPr/>
                    <a:lstStyle/>
                    <a:p>
                      <a:endParaRPr lang="en-US"/>
                    </a:p>
                  </a:txBody>
                  <a:tcPr/>
                </a:tc>
              </a:tr>
              <a:tr h="370840">
                <a:tc>
                  <a:txBody>
                    <a:bodyPr/>
                    <a:lstStyle/>
                    <a:p>
                      <a:r>
                        <a:rPr lang="en-US" dirty="0" smtClean="0"/>
                        <a:t>Moderate risk (1 to 10 percent)</a:t>
                      </a:r>
                      <a:endParaRPr lang="en-US" dirty="0"/>
                    </a:p>
                  </a:txBody>
                  <a:tcPr/>
                </a:tc>
                <a:tc>
                  <a:txBody>
                    <a:bodyPr/>
                    <a:lstStyle/>
                    <a:p>
                      <a:r>
                        <a:rPr lang="en-US" dirty="0" err="1" smtClean="0"/>
                        <a:t>cytotoxic</a:t>
                      </a:r>
                      <a:r>
                        <a:rPr lang="en-US" dirty="0" smtClean="0"/>
                        <a:t> chemotherapy without </a:t>
                      </a:r>
                      <a:r>
                        <a:rPr lang="en-US" dirty="0" err="1" smtClean="0"/>
                        <a:t>glucocorticoids</a:t>
                      </a:r>
                      <a:endParaRPr lang="en-US" dirty="0" smtClean="0"/>
                    </a:p>
                    <a:p>
                      <a:r>
                        <a:rPr lang="en-US" dirty="0" smtClean="0">
                          <a:solidFill>
                            <a:srgbClr val="FF0000"/>
                          </a:solidFill>
                        </a:rPr>
                        <a:t>anti-TNF therapy</a:t>
                      </a:r>
                    </a:p>
                    <a:p>
                      <a:r>
                        <a:rPr lang="en-US" dirty="0" smtClean="0"/>
                        <a:t>anti-rejection therapy for solid organ transplants</a:t>
                      </a:r>
                      <a:endParaRPr lang="en-US" dirty="0"/>
                    </a:p>
                  </a:txBody>
                  <a:tcPr/>
                </a:tc>
                <a:tc>
                  <a:txBody>
                    <a:bodyPr/>
                    <a:lstStyle/>
                    <a:p>
                      <a:r>
                        <a:rPr lang="en-US" dirty="0" smtClean="0"/>
                        <a:t>anti-CD20</a:t>
                      </a:r>
                    </a:p>
                    <a:p>
                      <a:r>
                        <a:rPr lang="en-US" dirty="0" smtClean="0"/>
                        <a:t>hematopoietic cell transplantation</a:t>
                      </a:r>
                      <a:endParaRPr lang="en-US" dirty="0"/>
                    </a:p>
                  </a:txBody>
                  <a:tcPr/>
                </a:tc>
              </a:tr>
              <a:tr h="370840">
                <a:tc>
                  <a:txBody>
                    <a:bodyPr/>
                    <a:lstStyle/>
                    <a:p>
                      <a:r>
                        <a:rPr lang="en-US" dirty="0" smtClean="0"/>
                        <a:t>Low risk (&lt; 1 percent)</a:t>
                      </a:r>
                      <a:endParaRPr lang="en-US" dirty="0"/>
                    </a:p>
                  </a:txBody>
                  <a:tcPr/>
                </a:tc>
                <a:tc>
                  <a:txBody>
                    <a:bodyPr/>
                    <a:lstStyle/>
                    <a:p>
                      <a:r>
                        <a:rPr lang="en-US" dirty="0" err="1" smtClean="0">
                          <a:solidFill>
                            <a:srgbClr val="FF0000"/>
                          </a:solidFill>
                        </a:rPr>
                        <a:t>methotrexate</a:t>
                      </a:r>
                      <a:r>
                        <a:rPr lang="en-US" dirty="0" smtClean="0">
                          <a:solidFill>
                            <a:srgbClr val="FF0000"/>
                          </a:solidFill>
                        </a:rPr>
                        <a:t> </a:t>
                      </a:r>
                    </a:p>
                    <a:p>
                      <a:r>
                        <a:rPr lang="en-US" dirty="0" err="1" smtClean="0">
                          <a:solidFill>
                            <a:srgbClr val="FF0000"/>
                          </a:solidFill>
                        </a:rPr>
                        <a:t>azathioprine</a:t>
                      </a:r>
                      <a:endParaRPr lang="en-US" dirty="0">
                        <a:solidFill>
                          <a:srgbClr val="FF0000"/>
                        </a:solidFill>
                      </a:endParaRPr>
                    </a:p>
                  </a:txBody>
                  <a:tcPr/>
                </a:tc>
                <a:tc>
                  <a:txBody>
                    <a:bodyPr/>
                    <a:lstStyle/>
                    <a:p>
                      <a:r>
                        <a:rPr lang="en-US" dirty="0" smtClean="0">
                          <a:solidFill>
                            <a:srgbClr val="FF0000"/>
                          </a:solidFill>
                        </a:rPr>
                        <a:t>high-dose </a:t>
                      </a:r>
                      <a:r>
                        <a:rPr lang="en-US" dirty="0" err="1" smtClean="0">
                          <a:solidFill>
                            <a:srgbClr val="FF0000"/>
                          </a:solidFill>
                        </a:rPr>
                        <a:t>glucocorticoids</a:t>
                      </a:r>
                      <a:endParaRPr lang="en-US" dirty="0" smtClean="0">
                        <a:solidFill>
                          <a:srgbClr val="FF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anti-CD52 agent</a:t>
                      </a:r>
                    </a:p>
                  </a:txBody>
                  <a:tcPr/>
                </a:tc>
              </a:tr>
              <a:tr h="370840">
                <a:tc>
                  <a:txBody>
                    <a:bodyPr/>
                    <a:lstStyle/>
                    <a:p>
                      <a:r>
                        <a:rPr lang="en-US" dirty="0" smtClean="0"/>
                        <a:t>Very low risk</a:t>
                      </a:r>
                      <a:endParaRPr lang="en-US" dirty="0"/>
                    </a:p>
                  </a:txBody>
                  <a:tcPr/>
                </a:tc>
                <a:tc>
                  <a:txBody>
                    <a:bodyPr/>
                    <a:lstStyle/>
                    <a:p>
                      <a:endParaRPr lang="en-US" dirty="0"/>
                    </a:p>
                  </a:txBody>
                  <a:tcPr/>
                </a:tc>
                <a:tc>
                  <a:txBody>
                    <a:bodyPr/>
                    <a:lstStyle/>
                    <a:p>
                      <a:r>
                        <a:rPr lang="en-US" dirty="0" err="1" smtClean="0"/>
                        <a:t>cytotoxic</a:t>
                      </a:r>
                      <a:r>
                        <a:rPr lang="en-US" dirty="0" smtClean="0"/>
                        <a:t> chemotherapy without </a:t>
                      </a:r>
                      <a:r>
                        <a:rPr lang="en-US" dirty="0" err="1" smtClean="0"/>
                        <a:t>glucocorticoids</a:t>
                      </a:r>
                      <a:endParaRPr lang="en-US" dirty="0" smtClean="0"/>
                    </a:p>
                    <a:p>
                      <a:r>
                        <a:rPr lang="en-US" dirty="0" smtClean="0">
                          <a:solidFill>
                            <a:srgbClr val="FF0000"/>
                          </a:solidFill>
                        </a:rPr>
                        <a:t>anti-TNF</a:t>
                      </a:r>
                    </a:p>
                    <a:p>
                      <a:r>
                        <a:rPr lang="en-US" dirty="0" err="1" smtClean="0">
                          <a:solidFill>
                            <a:srgbClr val="FF0000"/>
                          </a:solidFill>
                        </a:rPr>
                        <a:t>methotrexate</a:t>
                      </a:r>
                      <a:r>
                        <a:rPr lang="en-US" dirty="0" smtClean="0">
                          <a:solidFill>
                            <a:srgbClr val="FF0000"/>
                          </a:solidFill>
                        </a:rPr>
                        <a:t> </a:t>
                      </a:r>
                    </a:p>
                    <a:p>
                      <a:r>
                        <a:rPr lang="en-US" dirty="0" err="1" smtClean="0">
                          <a:solidFill>
                            <a:srgbClr val="FF0000"/>
                          </a:solidFill>
                        </a:rPr>
                        <a:t>azathioprine</a:t>
                      </a:r>
                      <a:endParaRPr lang="en-US" dirty="0">
                        <a:solidFill>
                          <a:srgbClr val="FF0000"/>
                        </a:solidFill>
                      </a:endParaRPr>
                    </a:p>
                  </a:txBody>
                  <a:tcPr/>
                </a:tc>
              </a:tr>
            </a:tbl>
          </a:graphicData>
        </a:graphic>
      </p:graphicFrame>
      <p:sp>
        <p:nvSpPr>
          <p:cNvPr id="2" name="Title 1"/>
          <p:cNvSpPr>
            <a:spLocks noGrp="1"/>
          </p:cNvSpPr>
          <p:nvPr>
            <p:ph type="title"/>
          </p:nvPr>
        </p:nvSpPr>
        <p:spPr>
          <a:xfrm>
            <a:off x="838200" y="60316"/>
            <a:ext cx="10515600" cy="1055712"/>
          </a:xfrm>
        </p:spPr>
        <p:txBody>
          <a:bodyPr>
            <a:normAutofit fontScale="90000"/>
          </a:bodyPr>
          <a:lstStyle/>
          <a:p>
            <a:pPr algn="just"/>
            <a:r>
              <a:rPr lang="en-US" sz="2800" dirty="0" smtClean="0">
                <a:solidFill>
                  <a:schemeClr val="accent1">
                    <a:lumMod val="75000"/>
                  </a:schemeClr>
                </a:solidFill>
                <a:latin typeface="Times New Roman" pitchFamily="18" charset="0"/>
                <a:cs typeface="Times New Roman" pitchFamily="18" charset="0"/>
              </a:rPr>
              <a:t>AGA and AASLD have attempted to categorize the level of risk for HBV reactivation among individuals receiving certain immunosuppressive agents</a:t>
            </a:r>
            <a:endParaRPr lang="en-US" sz="2800" dirty="0">
              <a:solidFill>
                <a:schemeClr val="accent1">
                  <a:lumMod val="75000"/>
                </a:schemeClr>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CDBD7E3B-57F2-4D59-A1D7-DADAC3C2FC0C}"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smtClean="0">
                <a:latin typeface="Times New Roman" pitchFamily="18" charset="0"/>
                <a:cs typeface="Times New Roman" pitchFamily="18" charset="0"/>
              </a:rPr>
              <a:t>Most patients with HBV reactivation are asymptomatic, and the only manifestation is an increase in the HBV DNA level.</a:t>
            </a:r>
          </a:p>
          <a:p>
            <a:pPr algn="just"/>
            <a:r>
              <a:rPr lang="en-US" dirty="0" smtClean="0">
                <a:latin typeface="Times New Roman" pitchFamily="18" charset="0"/>
                <a:cs typeface="Times New Roman" pitchFamily="18" charset="0"/>
              </a:rPr>
              <a:t>Other patients can have a flare of their HBV infection with increased </a:t>
            </a:r>
            <a:r>
              <a:rPr lang="en-US" dirty="0" err="1" smtClean="0">
                <a:latin typeface="Times New Roman" pitchFamily="18" charset="0"/>
                <a:cs typeface="Times New Roman" pitchFamily="18" charset="0"/>
              </a:rPr>
              <a:t>aminotransferase</a:t>
            </a:r>
            <a:r>
              <a:rPr lang="en-US" dirty="0" smtClean="0">
                <a:latin typeface="Times New Roman" pitchFamily="18" charset="0"/>
                <a:cs typeface="Times New Roman" pitchFamily="18" charset="0"/>
              </a:rPr>
              <a:t> levels, with or without clinical signs and symptoms (</a:t>
            </a:r>
            <a:r>
              <a:rPr lang="en-US" dirty="0" err="1" smtClean="0">
                <a:latin typeface="Times New Roman" pitchFamily="18" charset="0"/>
                <a:cs typeface="Times New Roman" pitchFamily="18" charset="0"/>
              </a:rPr>
              <a:t>eg</a:t>
            </a:r>
            <a:r>
              <a:rPr lang="en-US" dirty="0" smtClean="0">
                <a:latin typeface="Times New Roman" pitchFamily="18" charset="0"/>
                <a:cs typeface="Times New Roman" pitchFamily="18" charset="0"/>
              </a:rPr>
              <a:t>, nausea, vomiting). </a:t>
            </a:r>
          </a:p>
          <a:p>
            <a:pPr algn="just"/>
            <a:r>
              <a:rPr lang="en-US" dirty="0" smtClean="0">
                <a:latin typeface="Times New Roman" pitchFamily="18" charset="0"/>
                <a:cs typeface="Times New Roman" pitchFamily="18" charset="0"/>
              </a:rPr>
              <a:t>Severe flares can be associated with jaundice, hepatic </a:t>
            </a:r>
            <a:r>
              <a:rPr lang="en-US" dirty="0" err="1" smtClean="0">
                <a:latin typeface="Times New Roman" pitchFamily="18" charset="0"/>
                <a:cs typeface="Times New Roman" pitchFamily="18" charset="0"/>
              </a:rPr>
              <a:t>decompensation</a:t>
            </a:r>
            <a:r>
              <a:rPr lang="en-US" dirty="0" smtClean="0">
                <a:latin typeface="Times New Roman" pitchFamily="18" charset="0"/>
                <a:cs typeface="Times New Roman" pitchFamily="18" charset="0"/>
              </a:rPr>
              <a:t>, and death.</a:t>
            </a:r>
          </a:p>
          <a:p>
            <a:pPr algn="just"/>
            <a:r>
              <a:rPr lang="en-US" dirty="0" smtClean="0">
                <a:latin typeface="Times New Roman" pitchFamily="18" charset="0"/>
                <a:cs typeface="Times New Roman" pitchFamily="18" charset="0"/>
              </a:rPr>
              <a:t>poor outcomes are more likely to occur in patients who have underlying cirrhosis.</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dirty="0" smtClean="0">
                <a:solidFill>
                  <a:schemeClr val="accent1">
                    <a:lumMod val="75000"/>
                  </a:schemeClr>
                </a:solidFill>
                <a:latin typeface="Times New Roman" pitchFamily="18" charset="0"/>
                <a:cs typeface="Times New Roman" pitchFamily="18" charset="0"/>
              </a:rPr>
              <a:t>Clinical manifestations of reactivation</a:t>
            </a:r>
            <a:endParaRPr lang="en-US"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smtClean="0">
                <a:latin typeface="Times New Roman" pitchFamily="18" charset="0"/>
                <a:cs typeface="Times New Roman" pitchFamily="18" charset="0"/>
              </a:rPr>
              <a:t>A detectable HBV DNA level when they previously had undetectable HBV DNA. </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 A &gt;1 to 2 logarithmic (10- to 100-fold) increase in HBV DNA. </a:t>
            </a:r>
          </a:p>
          <a:p>
            <a:pPr algn="just"/>
            <a:endParaRPr lang="en-US" dirty="0" smtClean="0">
              <a:latin typeface="Times New Roman" pitchFamily="18" charset="0"/>
              <a:cs typeface="Times New Roman" pitchFamily="18" charset="0"/>
            </a:endParaRPr>
          </a:p>
          <a:p>
            <a:pPr algn="just"/>
            <a:r>
              <a:rPr lang="en-US" dirty="0" err="1" smtClean="0">
                <a:latin typeface="Times New Roman" pitchFamily="18" charset="0"/>
                <a:cs typeface="Times New Roman" pitchFamily="18" charset="0"/>
              </a:rPr>
              <a:t>Seroreversion</a:t>
            </a:r>
            <a:r>
              <a:rPr lang="en-US" dirty="0" smtClean="0">
                <a:latin typeface="Times New Roman" pitchFamily="18" charset="0"/>
                <a:cs typeface="Times New Roman" pitchFamily="18" charset="0"/>
              </a:rPr>
              <a:t> (when a patient previously </a:t>
            </a:r>
            <a:r>
              <a:rPr lang="en-US" dirty="0" err="1" smtClean="0">
                <a:latin typeface="Times New Roman" pitchFamily="18" charset="0"/>
                <a:cs typeface="Times New Roman" pitchFamily="18" charset="0"/>
              </a:rPr>
              <a:t>HBsAg</a:t>
            </a:r>
            <a:r>
              <a:rPr lang="en-US" dirty="0" smtClean="0">
                <a:latin typeface="Times New Roman" pitchFamily="18" charset="0"/>
                <a:cs typeface="Times New Roman" pitchFamily="18" charset="0"/>
              </a:rPr>
              <a:t> negative/anti-</a:t>
            </a:r>
            <a:r>
              <a:rPr lang="en-US" dirty="0" err="1" smtClean="0">
                <a:latin typeface="Times New Roman" pitchFamily="18" charset="0"/>
                <a:cs typeface="Times New Roman" pitchFamily="18" charset="0"/>
              </a:rPr>
              <a:t>HBc</a:t>
            </a:r>
            <a:r>
              <a:rPr lang="en-US" dirty="0" smtClean="0">
                <a:latin typeface="Times New Roman" pitchFamily="18" charset="0"/>
                <a:cs typeface="Times New Roman" pitchFamily="18" charset="0"/>
              </a:rPr>
              <a:t> positive becomes </a:t>
            </a:r>
            <a:r>
              <a:rPr lang="en-US" dirty="0" err="1" smtClean="0">
                <a:latin typeface="Times New Roman" pitchFamily="18" charset="0"/>
                <a:cs typeface="Times New Roman" pitchFamily="18" charset="0"/>
              </a:rPr>
              <a:t>HBsAg</a:t>
            </a:r>
            <a:r>
              <a:rPr lang="en-US" dirty="0" smtClean="0">
                <a:latin typeface="Times New Roman" pitchFamily="18" charset="0"/>
                <a:cs typeface="Times New Roman" pitchFamily="18" charset="0"/>
              </a:rPr>
              <a:t> positive).</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dirty="0" smtClean="0">
                <a:solidFill>
                  <a:schemeClr val="accent1">
                    <a:lumMod val="75000"/>
                  </a:schemeClr>
                </a:solidFill>
                <a:latin typeface="Times New Roman" pitchFamily="18" charset="0"/>
                <a:cs typeface="Times New Roman" pitchFamily="18" charset="0"/>
              </a:rPr>
              <a:t>Diagnosis of reactivation</a:t>
            </a:r>
            <a:endParaRPr lang="en-US"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dirty="0" smtClean="0">
                <a:latin typeface="Times New Roman" pitchFamily="18" charset="0"/>
                <a:cs typeface="Times New Roman" pitchFamily="18" charset="0"/>
              </a:rPr>
              <a:t>We recommend antiviral treatment for all patients who develop HBV reactivation.</a:t>
            </a:r>
          </a:p>
          <a:p>
            <a:pPr algn="just"/>
            <a:r>
              <a:rPr lang="en-US" dirty="0" smtClean="0">
                <a:latin typeface="Times New Roman" pitchFamily="18" charset="0"/>
                <a:cs typeface="Times New Roman" pitchFamily="18" charset="0"/>
              </a:rPr>
              <a:t>We suggest that </a:t>
            </a:r>
            <a:r>
              <a:rPr lang="en-US" dirty="0" err="1" smtClean="0">
                <a:latin typeface="Times New Roman" pitchFamily="18" charset="0"/>
                <a:cs typeface="Times New Roman" pitchFamily="18" charset="0"/>
              </a:rPr>
              <a:t>tenofovir</a:t>
            </a:r>
            <a:r>
              <a:rPr lang="en-US" dirty="0" smtClean="0">
                <a:latin typeface="Times New Roman" pitchFamily="18" charset="0"/>
                <a:cs typeface="Times New Roman" pitchFamily="18" charset="0"/>
              </a:rPr>
              <a:t> or </a:t>
            </a:r>
            <a:r>
              <a:rPr lang="en-US" dirty="0" err="1" smtClean="0">
                <a:latin typeface="Times New Roman" pitchFamily="18" charset="0"/>
                <a:cs typeface="Times New Roman" pitchFamily="18" charset="0"/>
              </a:rPr>
              <a:t>entecavir</a:t>
            </a:r>
            <a:r>
              <a:rPr lang="en-US" dirty="0" smtClean="0">
                <a:latin typeface="Times New Roman" pitchFamily="18" charset="0"/>
                <a:cs typeface="Times New Roman" pitchFamily="18" charset="0"/>
              </a:rPr>
              <a:t> be administered to patients who are treatment naïve. </a:t>
            </a:r>
          </a:p>
          <a:p>
            <a:pPr algn="just"/>
            <a:r>
              <a:rPr lang="en-US" dirty="0" smtClean="0">
                <a:latin typeface="Times New Roman" pitchFamily="18" charset="0"/>
                <a:cs typeface="Times New Roman" pitchFamily="18" charset="0"/>
              </a:rPr>
              <a:t>There are two formulations of </a:t>
            </a:r>
            <a:r>
              <a:rPr lang="en-US" dirty="0" err="1" smtClean="0">
                <a:latin typeface="Times New Roman" pitchFamily="18" charset="0"/>
                <a:cs typeface="Times New Roman" pitchFamily="18" charset="0"/>
              </a:rPr>
              <a:t>tenofovir</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tenofovir</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alafenamide</a:t>
            </a:r>
            <a:r>
              <a:rPr lang="en-US" dirty="0" smtClean="0">
                <a:latin typeface="Times New Roman" pitchFamily="18" charset="0"/>
                <a:cs typeface="Times New Roman" pitchFamily="18" charset="0"/>
              </a:rPr>
              <a:t> and </a:t>
            </a:r>
            <a:r>
              <a:rPr lang="en-US" dirty="0" err="1" smtClean="0">
                <a:latin typeface="Times New Roman" pitchFamily="18" charset="0"/>
                <a:cs typeface="Times New Roman" pitchFamily="18" charset="0"/>
              </a:rPr>
              <a:t>tenofovir</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disoproxil</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fumarate</a:t>
            </a:r>
            <a:r>
              <a:rPr lang="en-US" dirty="0" smtClean="0">
                <a:latin typeface="Times New Roman" pitchFamily="18" charset="0"/>
                <a:cs typeface="Times New Roman" pitchFamily="18" charset="0"/>
              </a:rPr>
              <a:t>. </a:t>
            </a:r>
          </a:p>
          <a:p>
            <a:pPr algn="just"/>
            <a:r>
              <a:rPr lang="en-US" dirty="0" smtClean="0">
                <a:latin typeface="Times New Roman" pitchFamily="18" charset="0"/>
                <a:cs typeface="Times New Roman" pitchFamily="18" charset="0"/>
              </a:rPr>
              <a:t>We prefer these agents, rather than </a:t>
            </a:r>
            <a:r>
              <a:rPr lang="en-US" dirty="0" err="1" smtClean="0">
                <a:latin typeface="Times New Roman" pitchFamily="18" charset="0"/>
                <a:cs typeface="Times New Roman" pitchFamily="18" charset="0"/>
              </a:rPr>
              <a:t>lamivudine</a:t>
            </a:r>
            <a:r>
              <a:rPr lang="en-US" dirty="0" smtClean="0">
                <a:latin typeface="Times New Roman" pitchFamily="18" charset="0"/>
                <a:cs typeface="Times New Roman" pitchFamily="18" charset="0"/>
              </a:rPr>
              <a:t>, since patients receiving </a:t>
            </a:r>
            <a:r>
              <a:rPr lang="en-US" dirty="0" err="1" smtClean="0">
                <a:latin typeface="Times New Roman" pitchFamily="18" charset="0"/>
                <a:cs typeface="Times New Roman" pitchFamily="18" charset="0"/>
              </a:rPr>
              <a:t>lamivudine</a:t>
            </a:r>
            <a:r>
              <a:rPr lang="en-US" dirty="0" smtClean="0">
                <a:latin typeface="Times New Roman" pitchFamily="18" charset="0"/>
                <a:cs typeface="Times New Roman" pitchFamily="18" charset="0"/>
              </a:rPr>
              <a:t> are at increased risk of developing drug-resistant virus.</a:t>
            </a:r>
          </a:p>
          <a:p>
            <a:pPr algn="just"/>
            <a:r>
              <a:rPr lang="en-US" dirty="0" smtClean="0">
                <a:latin typeface="Times New Roman" pitchFamily="18" charset="0"/>
                <a:cs typeface="Times New Roman" pitchFamily="18" charset="0"/>
              </a:rPr>
              <a:t>We prefer </a:t>
            </a:r>
            <a:r>
              <a:rPr lang="en-US" dirty="0" err="1" smtClean="0">
                <a:latin typeface="Times New Roman" pitchFamily="18" charset="0"/>
                <a:cs typeface="Times New Roman" pitchFamily="18" charset="0"/>
              </a:rPr>
              <a:t>tenofovir</a:t>
            </a:r>
            <a:r>
              <a:rPr lang="en-US" dirty="0" smtClean="0">
                <a:latin typeface="Times New Roman" pitchFamily="18" charset="0"/>
                <a:cs typeface="Times New Roman" pitchFamily="18" charset="0"/>
              </a:rPr>
              <a:t>, rather than </a:t>
            </a:r>
            <a:r>
              <a:rPr lang="en-US" dirty="0" err="1" smtClean="0">
                <a:latin typeface="Times New Roman" pitchFamily="18" charset="0"/>
                <a:cs typeface="Times New Roman" pitchFamily="18" charset="0"/>
              </a:rPr>
              <a:t>entecavir</a:t>
            </a:r>
            <a:r>
              <a:rPr lang="en-US" dirty="0" smtClean="0">
                <a:latin typeface="Times New Roman" pitchFamily="18" charset="0"/>
                <a:cs typeface="Times New Roman" pitchFamily="18" charset="0"/>
              </a:rPr>
              <a:t>, for patients who received prior </a:t>
            </a:r>
            <a:r>
              <a:rPr lang="en-US" dirty="0" err="1" smtClean="0">
                <a:latin typeface="Times New Roman" pitchFamily="18" charset="0"/>
                <a:cs typeface="Times New Roman" pitchFamily="18" charset="0"/>
              </a:rPr>
              <a:t>lamivudine</a:t>
            </a:r>
            <a:r>
              <a:rPr lang="en-US" dirty="0" smtClean="0">
                <a:latin typeface="Times New Roman" pitchFamily="18" charset="0"/>
                <a:cs typeface="Times New Roman" pitchFamily="18" charset="0"/>
              </a:rPr>
              <a:t> therapy. </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dirty="0" smtClean="0">
                <a:solidFill>
                  <a:schemeClr val="accent1">
                    <a:lumMod val="75000"/>
                  </a:schemeClr>
                </a:solidFill>
                <a:latin typeface="Times New Roman" pitchFamily="18" charset="0"/>
                <a:cs typeface="Times New Roman" pitchFamily="18" charset="0"/>
              </a:rPr>
              <a:t>Treatment of HBV reactivation</a:t>
            </a:r>
            <a:endParaRPr lang="en-US"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dirty="0" smtClean="0">
                <a:latin typeface="Times New Roman" pitchFamily="18" charset="0"/>
                <a:cs typeface="Times New Roman" pitchFamily="18" charset="0"/>
              </a:rPr>
              <a:t>If antiviral therapy is not started, these patients must be monitored closely.</a:t>
            </a:r>
          </a:p>
          <a:p>
            <a:pPr algn="just"/>
            <a:r>
              <a:rPr lang="en-US" dirty="0" smtClean="0">
                <a:latin typeface="Times New Roman" pitchFamily="18" charset="0"/>
                <a:cs typeface="Times New Roman" pitchFamily="18" charset="0"/>
              </a:rPr>
              <a:t>However, the need to interrupt immunosuppressive therapy should be considered on a case-by-case basis. </a:t>
            </a:r>
          </a:p>
          <a:p>
            <a:pPr algn="just"/>
            <a:r>
              <a:rPr lang="en-US" dirty="0" smtClean="0">
                <a:latin typeface="Times New Roman" pitchFamily="18" charset="0"/>
                <a:cs typeface="Times New Roman" pitchFamily="18" charset="0"/>
              </a:rPr>
              <a:t>As an example, for patients without or with only a mild hepatitis flare, immunosuppressive therapy may be continued, particularly if the underlying condition is life-threatening or severe. </a:t>
            </a:r>
          </a:p>
          <a:p>
            <a:pPr algn="just"/>
            <a:r>
              <a:rPr lang="en-US" dirty="0" smtClean="0">
                <a:latin typeface="Times New Roman" pitchFamily="18" charset="0"/>
                <a:cs typeface="Times New Roman" pitchFamily="18" charset="0"/>
              </a:rPr>
              <a:t>By contrast, for patients with a moderate or severe hepatitis flare, immunosuppressive or cancer chemotherapy may need to be temporarily reduced or held until the HBV DNA and ALT decrease to lower levels.</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dirty="0" smtClean="0">
                <a:latin typeface="Times New Roman" pitchFamily="18" charset="0"/>
                <a:cs typeface="Times New Roman" pitchFamily="18" charset="0"/>
              </a:rPr>
              <a:t>We recommend that antiviral therapy be administered concurrently or prior to initiating immunosuppressive therapy to patients who are at </a:t>
            </a:r>
            <a:r>
              <a:rPr lang="en-US" dirty="0" smtClean="0">
                <a:solidFill>
                  <a:srgbClr val="FF0000"/>
                </a:solidFill>
                <a:latin typeface="Times New Roman" pitchFamily="18" charset="0"/>
                <a:cs typeface="Times New Roman" pitchFamily="18" charset="0"/>
              </a:rPr>
              <a:t>moderate to very high risk of HBV reactivation</a:t>
            </a:r>
            <a:r>
              <a:rPr lang="en-US" dirty="0" smtClean="0">
                <a:latin typeface="Times New Roman" pitchFamily="18" charset="0"/>
                <a:cs typeface="Times New Roman" pitchFamily="18" charset="0"/>
              </a:rPr>
              <a:t>.</a:t>
            </a:r>
          </a:p>
          <a:p>
            <a:pPr algn="just"/>
            <a:r>
              <a:rPr lang="en-US" dirty="0" smtClean="0">
                <a:latin typeface="Times New Roman" pitchFamily="18" charset="0"/>
                <a:cs typeface="Times New Roman" pitchFamily="18" charset="0"/>
              </a:rPr>
              <a:t>we initiate antiviral treatment for HBV and immunosuppressive therapy </a:t>
            </a:r>
            <a:r>
              <a:rPr lang="en-US" dirty="0" smtClean="0">
                <a:solidFill>
                  <a:srgbClr val="FF0000"/>
                </a:solidFill>
                <a:latin typeface="Times New Roman" pitchFamily="18" charset="0"/>
                <a:cs typeface="Times New Roman" pitchFamily="18" charset="0"/>
              </a:rPr>
              <a:t>concurrently</a:t>
            </a:r>
            <a:r>
              <a:rPr lang="en-US" dirty="0" smtClean="0">
                <a:latin typeface="Times New Roman" pitchFamily="18" charset="0"/>
                <a:cs typeface="Times New Roman" pitchFamily="18" charset="0"/>
              </a:rPr>
              <a:t>.</a:t>
            </a:r>
          </a:p>
          <a:p>
            <a:pPr algn="just"/>
            <a:r>
              <a:rPr lang="en-US" dirty="0" smtClean="0">
                <a:latin typeface="Times New Roman" pitchFamily="18" charset="0"/>
                <a:cs typeface="Times New Roman" pitchFamily="18" charset="0"/>
              </a:rPr>
              <a:t>for patients with a high baseline serum HBV DNA level (</a:t>
            </a:r>
            <a:r>
              <a:rPr lang="en-US" dirty="0" err="1" smtClean="0">
                <a:latin typeface="Times New Roman" pitchFamily="18" charset="0"/>
                <a:cs typeface="Times New Roman" pitchFamily="18" charset="0"/>
              </a:rPr>
              <a:t>eg</a:t>
            </a:r>
            <a:r>
              <a:rPr lang="en-US" dirty="0" smtClean="0">
                <a:latin typeface="Times New Roman" pitchFamily="18" charset="0"/>
                <a:cs typeface="Times New Roman" pitchFamily="18" charset="0"/>
              </a:rPr>
              <a:t>, &gt;4 log10 international units/ml), we prefer to delay immunosuppressive therapy until the HBV DNA level is suppressed to &lt;3 log10 international units/</a:t>
            </a:r>
            <a:r>
              <a:rPr lang="en-US" dirty="0" err="1" smtClean="0">
                <a:latin typeface="Times New Roman" pitchFamily="18" charset="0"/>
                <a:cs typeface="Times New Roman" pitchFamily="18" charset="0"/>
              </a:rPr>
              <a:t>mL.</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3454" y="1869256"/>
            <a:ext cx="10972800" cy="2065435"/>
          </a:xfrm>
        </p:spPr>
        <p:txBody>
          <a:bodyPr>
            <a:normAutofit/>
          </a:bodyPr>
          <a:lstStyle/>
          <a:p>
            <a:r>
              <a:rPr lang="en-US" dirty="0" err="1" smtClean="0">
                <a:latin typeface="Times New Roman" pitchFamily="18" charset="0"/>
                <a:cs typeface="Times New Roman" pitchFamily="18" charset="0"/>
              </a:rPr>
              <a:t>tenofovir</a:t>
            </a:r>
            <a:r>
              <a:rPr lang="en-US" dirty="0" smtClean="0">
                <a:latin typeface="Times New Roman" pitchFamily="18" charset="0"/>
                <a:cs typeface="Times New Roman" pitchFamily="18" charset="0"/>
              </a:rPr>
              <a:t> or </a:t>
            </a:r>
            <a:r>
              <a:rPr lang="en-US" dirty="0" err="1" smtClean="0">
                <a:latin typeface="Times New Roman" pitchFamily="18" charset="0"/>
                <a:cs typeface="Times New Roman" pitchFamily="18" charset="0"/>
              </a:rPr>
              <a:t>entecavir</a:t>
            </a:r>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Interferon should never be used.</a:t>
            </a:r>
          </a:p>
        </p:txBody>
      </p:sp>
      <p:sp>
        <p:nvSpPr>
          <p:cNvPr id="2" name="Title 1"/>
          <p:cNvSpPr>
            <a:spLocks noGrp="1"/>
          </p:cNvSpPr>
          <p:nvPr>
            <p:ph type="title"/>
          </p:nvPr>
        </p:nvSpPr>
        <p:spPr/>
        <p:txBody>
          <a:bodyPr>
            <a:normAutofit/>
          </a:bodyPr>
          <a:lstStyle/>
          <a:p>
            <a:r>
              <a:rPr lang="en-US" dirty="0" smtClean="0">
                <a:solidFill>
                  <a:schemeClr val="accent1">
                    <a:lumMod val="75000"/>
                  </a:schemeClr>
                </a:solidFill>
                <a:latin typeface="Times New Roman" pitchFamily="18" charset="0"/>
                <a:cs typeface="Times New Roman" pitchFamily="18" charset="0"/>
              </a:rPr>
              <a:t>Which agents to use:</a:t>
            </a:r>
          </a:p>
        </p:txBody>
      </p:sp>
      <p:sp>
        <p:nvSpPr>
          <p:cNvPr id="4" name="Slide Number Placeholder 3"/>
          <p:cNvSpPr>
            <a:spLocks noGrp="1"/>
          </p:cNvSpPr>
          <p:nvPr>
            <p:ph type="sldNum" sz="quarter" idx="12"/>
          </p:nvPr>
        </p:nvSpPr>
        <p:spPr/>
        <p:txBody>
          <a:bodyPr/>
          <a:lstStyle/>
          <a:p>
            <a:fld id="{CDBD7E3B-57F2-4D59-A1D7-DADAC3C2FC0C}" type="slidenum">
              <a:rPr lang="en-US" smtClean="0"/>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en-US" dirty="0" smtClean="0">
                <a:latin typeface="Times New Roman" pitchFamily="18" charset="0"/>
                <a:cs typeface="Times New Roman" pitchFamily="18" charset="0"/>
              </a:rPr>
              <a:t>depends upon the type of immunosuppressive therapy, the patient’s baseline HBV DNA level, and the degree of underlying liver disease. </a:t>
            </a:r>
          </a:p>
          <a:p>
            <a:pPr algn="just"/>
            <a:r>
              <a:rPr lang="en-US" dirty="0" smtClean="0">
                <a:latin typeface="Times New Roman" pitchFamily="18" charset="0"/>
                <a:cs typeface="Times New Roman" pitchFamily="18" charset="0"/>
              </a:rPr>
              <a:t>Treatment be maintained for at </a:t>
            </a:r>
            <a:r>
              <a:rPr lang="en-US" dirty="0" smtClean="0">
                <a:solidFill>
                  <a:srgbClr val="FF0000"/>
                </a:solidFill>
                <a:latin typeface="Times New Roman" pitchFamily="18" charset="0"/>
                <a:cs typeface="Times New Roman" pitchFamily="18" charset="0"/>
              </a:rPr>
              <a:t>least 6 months </a:t>
            </a:r>
            <a:r>
              <a:rPr lang="en-US" dirty="0" smtClean="0">
                <a:latin typeface="Times New Roman" pitchFamily="18" charset="0"/>
                <a:cs typeface="Times New Roman" pitchFamily="18" charset="0"/>
              </a:rPr>
              <a:t>after withdrawal of </a:t>
            </a:r>
            <a:r>
              <a:rPr lang="en-US" dirty="0" err="1" smtClean="0">
                <a:latin typeface="Times New Roman" pitchFamily="18" charset="0"/>
                <a:cs typeface="Times New Roman" pitchFamily="18" charset="0"/>
              </a:rPr>
              <a:t>immunosuppression</a:t>
            </a:r>
            <a:r>
              <a:rPr lang="en-US" dirty="0" smtClean="0">
                <a:latin typeface="Times New Roman" pitchFamily="18" charset="0"/>
                <a:cs typeface="Times New Roman" pitchFamily="18" charset="0"/>
              </a:rPr>
              <a:t> (with the exception of anti-CD20 therapy). </a:t>
            </a:r>
          </a:p>
          <a:p>
            <a:pPr algn="just"/>
            <a:r>
              <a:rPr lang="en-US" dirty="0" smtClean="0">
                <a:latin typeface="Times New Roman" pitchFamily="18" charset="0"/>
                <a:cs typeface="Times New Roman" pitchFamily="18" charset="0"/>
              </a:rPr>
              <a:t>Treatment be maintained for </a:t>
            </a:r>
            <a:r>
              <a:rPr lang="en-US" dirty="0" smtClean="0">
                <a:solidFill>
                  <a:srgbClr val="FF0000"/>
                </a:solidFill>
                <a:latin typeface="Times New Roman" pitchFamily="18" charset="0"/>
                <a:cs typeface="Times New Roman" pitchFamily="18" charset="0"/>
              </a:rPr>
              <a:t>at least 12 months </a:t>
            </a:r>
            <a:r>
              <a:rPr lang="en-US" dirty="0" smtClean="0">
                <a:latin typeface="Times New Roman" pitchFamily="18" charset="0"/>
                <a:cs typeface="Times New Roman" pitchFamily="18" charset="0"/>
              </a:rPr>
              <a:t>after stopping anti-CD20 agents since there is a lag in the recovery of B cell function among such patients.</a:t>
            </a:r>
          </a:p>
          <a:p>
            <a:pPr algn="just"/>
            <a:r>
              <a:rPr lang="en-US" dirty="0" smtClean="0">
                <a:latin typeface="Times New Roman" pitchFamily="18" charset="0"/>
                <a:cs typeface="Times New Roman" pitchFamily="18" charset="0"/>
              </a:rPr>
              <a:t>In addition, certain </a:t>
            </a:r>
            <a:r>
              <a:rPr lang="en-US" dirty="0" err="1" smtClean="0">
                <a:latin typeface="Times New Roman" pitchFamily="18" charset="0"/>
                <a:cs typeface="Times New Roman" pitchFamily="18" charset="0"/>
              </a:rPr>
              <a:t>HBsAg</a:t>
            </a:r>
            <a:r>
              <a:rPr lang="en-US" dirty="0" smtClean="0">
                <a:latin typeface="Times New Roman" pitchFamily="18" charset="0"/>
                <a:cs typeface="Times New Roman" pitchFamily="18" charset="0"/>
              </a:rPr>
              <a:t>-positive patients (</a:t>
            </a:r>
            <a:r>
              <a:rPr lang="en-US" dirty="0" err="1" smtClean="0">
                <a:latin typeface="Times New Roman" pitchFamily="18" charset="0"/>
                <a:cs typeface="Times New Roman" pitchFamily="18" charset="0"/>
              </a:rPr>
              <a:t>eg</a:t>
            </a:r>
            <a:r>
              <a:rPr lang="en-US" dirty="0" smtClean="0">
                <a:latin typeface="Times New Roman" pitchFamily="18" charset="0"/>
                <a:cs typeface="Times New Roman" pitchFamily="18" charset="0"/>
              </a:rPr>
              <a:t>, those with a baseline HBV DNA &gt;2000 international units/</a:t>
            </a:r>
            <a:r>
              <a:rPr lang="en-US" dirty="0" err="1" smtClean="0">
                <a:latin typeface="Times New Roman" pitchFamily="18" charset="0"/>
                <a:cs typeface="Times New Roman" pitchFamily="18" charset="0"/>
              </a:rPr>
              <a:t>mL</a:t>
            </a:r>
            <a:r>
              <a:rPr lang="en-US" dirty="0" smtClean="0">
                <a:latin typeface="Times New Roman" pitchFamily="18" charset="0"/>
                <a:cs typeface="Times New Roman" pitchFamily="18" charset="0"/>
              </a:rPr>
              <a:t> or evidence of cirrhosis) may need prolonged treatment.</a:t>
            </a:r>
          </a:p>
          <a:p>
            <a:pPr algn="just"/>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dirty="0" smtClean="0">
                <a:solidFill>
                  <a:schemeClr val="accent1">
                    <a:lumMod val="75000"/>
                  </a:schemeClr>
                </a:solidFill>
                <a:latin typeface="Times New Roman" pitchFamily="18" charset="0"/>
                <a:cs typeface="Times New Roman" pitchFamily="18" charset="0"/>
              </a:rPr>
              <a:t>Duration of therapy:</a:t>
            </a:r>
          </a:p>
        </p:txBody>
      </p:sp>
      <p:sp>
        <p:nvSpPr>
          <p:cNvPr id="4" name="Slide Number Placeholder 3"/>
          <p:cNvSpPr>
            <a:spLocks noGrp="1"/>
          </p:cNvSpPr>
          <p:nvPr>
            <p:ph type="sldNum" sz="quarter" idx="12"/>
          </p:nvPr>
        </p:nvSpPr>
        <p:spPr/>
        <p:txBody>
          <a:bodyPr/>
          <a:lstStyle/>
          <a:p>
            <a:fld id="{CDBD7E3B-57F2-4D59-A1D7-DADAC3C2FC0C}" type="slidenum">
              <a:rPr lang="en-US" smtClean="0"/>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smtClean="0">
                <a:latin typeface="Times New Roman" pitchFamily="18" charset="0"/>
                <a:cs typeface="Times New Roman" pitchFamily="18" charset="0"/>
              </a:rPr>
              <a:t>Patients with chronic HBV who meet treatment criteria should receive antiviral therapy, regardless of the type of immunosuppressive therapy they receive. For such patients, antiviral treatment should be continued after completing immunosuppressive therapy until a therapeutic endpoint is reached.</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772284"/>
            <a:ext cx="10972800" cy="2217835"/>
          </a:xfrm>
        </p:spPr>
        <p:txBody>
          <a:bodyPr/>
          <a:lstStyle/>
          <a:p>
            <a:pPr algn="just"/>
            <a:r>
              <a:rPr lang="en-US" dirty="0" smtClean="0">
                <a:latin typeface="Times New Roman" pitchFamily="18" charset="0"/>
                <a:cs typeface="Times New Roman" pitchFamily="18" charset="0"/>
              </a:rPr>
              <a:t>Tumor necrosis factor (TNF)-alpha inhibitors, including </a:t>
            </a:r>
            <a:r>
              <a:rPr lang="en-US" b="1" dirty="0" smtClean="0">
                <a:latin typeface="Times New Roman" pitchFamily="18" charset="0"/>
                <a:cs typeface="Times New Roman" pitchFamily="18" charset="0"/>
              </a:rPr>
              <a:t>Infliximab</a:t>
            </a:r>
            <a:r>
              <a:rPr lang="en-US"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Adalimumab</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Golimumab</a:t>
            </a:r>
            <a:r>
              <a:rPr lang="en-US" dirty="0" smtClean="0">
                <a:latin typeface="Times New Roman" pitchFamily="18" charset="0"/>
                <a:cs typeface="Times New Roman" pitchFamily="18" charset="0"/>
              </a:rPr>
              <a:t>, and </a:t>
            </a:r>
            <a:r>
              <a:rPr lang="en-US" b="1" dirty="0" err="1">
                <a:latin typeface="Times New Roman" pitchFamily="18" charset="0"/>
                <a:cs typeface="Times New Roman" pitchFamily="18" charset="0"/>
              </a:rPr>
              <a:t>C</a:t>
            </a:r>
            <a:r>
              <a:rPr lang="en-US" b="1" dirty="0" err="1" smtClean="0">
                <a:latin typeface="Times New Roman" pitchFamily="18" charset="0"/>
                <a:cs typeface="Times New Roman" pitchFamily="18" charset="0"/>
              </a:rPr>
              <a:t>ertolizumab</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pegol</a:t>
            </a:r>
            <a:r>
              <a:rPr lang="en-US" dirty="0" smtClean="0">
                <a:latin typeface="Times New Roman" pitchFamily="18" charset="0"/>
                <a:cs typeface="Times New Roman" pitchFamily="18" charset="0"/>
              </a:rPr>
              <a:t>, are biologic agents used for treating patients with </a:t>
            </a:r>
            <a:r>
              <a:rPr lang="en-US" u="sng" dirty="0" smtClean="0">
                <a:latin typeface="Times New Roman" pitchFamily="18" charset="0"/>
                <a:cs typeface="Times New Roman" pitchFamily="18" charset="0"/>
              </a:rPr>
              <a:t>moderately to severely </a:t>
            </a:r>
            <a:r>
              <a:rPr lang="en-US" dirty="0" smtClean="0">
                <a:latin typeface="Times New Roman" pitchFamily="18" charset="0"/>
                <a:cs typeface="Times New Roman" pitchFamily="18" charset="0"/>
              </a:rPr>
              <a:t>active Inflammatory Bowel Disease.</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2</a:t>
            </a:fld>
            <a:endParaRPr lang="en-US"/>
          </a:p>
        </p:txBody>
      </p:sp>
    </p:spTree>
    <p:extLst>
      <p:ext uri="{BB962C8B-B14F-4D97-AF65-F5344CB8AC3E}">
        <p14:creationId xmlns="" xmlns:p14="http://schemas.microsoft.com/office/powerpoint/2010/main" val="15300204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481329"/>
            <a:ext cx="10972800" cy="3797253"/>
          </a:xfrm>
        </p:spPr>
        <p:txBody>
          <a:bodyPr/>
          <a:lstStyle/>
          <a:p>
            <a:pPr>
              <a:buNone/>
            </a:pPr>
            <a:r>
              <a:rPr lang="en-US" dirty="0" smtClean="0">
                <a:latin typeface="Times New Roman" pitchFamily="18" charset="0"/>
                <a:cs typeface="Times New Roman" pitchFamily="18" charset="0"/>
              </a:rPr>
              <a:t>Hepatitis C virus (HCV) antibody. </a:t>
            </a:r>
          </a:p>
          <a:p>
            <a:r>
              <a:rPr lang="en-US" dirty="0" smtClean="0">
                <a:latin typeface="Times New Roman" pitchFamily="18" charset="0"/>
                <a:cs typeface="Times New Roman" pitchFamily="18" charset="0"/>
              </a:rPr>
              <a:t>For patients with HCV antibodies, we obtain HCV RNA. </a:t>
            </a:r>
          </a:p>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If HCV RNA is detected, treatment of that is recommended. </a:t>
            </a:r>
          </a:p>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However, chronic HCV infection </a:t>
            </a:r>
            <a:r>
              <a:rPr lang="en-US" dirty="0" smtClean="0">
                <a:solidFill>
                  <a:srgbClr val="FF0000"/>
                </a:solidFill>
                <a:latin typeface="Times New Roman" pitchFamily="18" charset="0"/>
                <a:cs typeface="Times New Roman" pitchFamily="18" charset="0"/>
              </a:rPr>
              <a:t>is not a contraindication </a:t>
            </a:r>
            <a:r>
              <a:rPr lang="en-US" dirty="0" smtClean="0">
                <a:latin typeface="Times New Roman" pitchFamily="18" charset="0"/>
                <a:cs typeface="Times New Roman" pitchFamily="18" charset="0"/>
              </a:rPr>
              <a:t>for immunosuppressive therapy.</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dirty="0" smtClean="0">
                <a:solidFill>
                  <a:schemeClr val="accent1">
                    <a:lumMod val="75000"/>
                  </a:schemeClr>
                </a:solidFill>
                <a:latin typeface="Times New Roman" pitchFamily="18" charset="0"/>
                <a:cs typeface="Times New Roman" pitchFamily="18" charset="0"/>
              </a:rPr>
              <a:t>2- evaluation of HCV infections:</a:t>
            </a:r>
            <a:endParaRPr lang="en-US"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20</a:t>
            </a:fld>
            <a:endParaRPr lang="en-US"/>
          </a:p>
        </p:txBody>
      </p:sp>
    </p:spTree>
    <p:extLst>
      <p:ext uri="{BB962C8B-B14F-4D97-AF65-F5344CB8AC3E}">
        <p14:creationId xmlns="" xmlns:p14="http://schemas.microsoft.com/office/powerpoint/2010/main" val="32494406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5746" y="1578311"/>
            <a:ext cx="10972800" cy="4525963"/>
          </a:xfrm>
        </p:spPr>
        <p:txBody>
          <a:bodyPr/>
          <a:lstStyle/>
          <a:p>
            <a:pPr algn="just"/>
            <a:r>
              <a:rPr lang="en-US" dirty="0" smtClean="0">
                <a:solidFill>
                  <a:srgbClr val="FF0000"/>
                </a:solidFill>
                <a:latin typeface="Times New Roman" pitchFamily="18" charset="0"/>
                <a:cs typeface="Times New Roman" pitchFamily="18" charset="0"/>
              </a:rPr>
              <a:t>Interferon-gamma release assay </a:t>
            </a:r>
            <a:r>
              <a:rPr lang="en-US" dirty="0" smtClean="0">
                <a:latin typeface="Times New Roman" pitchFamily="18" charset="0"/>
                <a:cs typeface="Times New Roman" pitchFamily="18" charset="0"/>
              </a:rPr>
              <a:t>such as </a:t>
            </a:r>
            <a:r>
              <a:rPr lang="en-US" dirty="0" err="1" smtClean="0">
                <a:latin typeface="Times New Roman" pitchFamily="18" charset="0"/>
                <a:cs typeface="Times New Roman" pitchFamily="18" charset="0"/>
              </a:rPr>
              <a:t>QuantiFERON</a:t>
            </a:r>
            <a:r>
              <a:rPr lang="en-US" dirty="0" smtClean="0">
                <a:latin typeface="Times New Roman" pitchFamily="18" charset="0"/>
                <a:cs typeface="Times New Roman" pitchFamily="18" charset="0"/>
              </a:rPr>
              <a:t>-TB Gold In-Tube assay (preferred) or tuberculin skin test. </a:t>
            </a:r>
          </a:p>
          <a:p>
            <a:pPr algn="just"/>
            <a:endParaRPr lang="en-US" dirty="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If the screening test for latent tuberculosis is positive, a chest radiograph is obtained and the patient is referred to an infectious disease specialist for further evaluation.</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dirty="0" smtClean="0">
                <a:solidFill>
                  <a:schemeClr val="accent1">
                    <a:lumMod val="75000"/>
                  </a:schemeClr>
                </a:solidFill>
                <a:latin typeface="Times New Roman" pitchFamily="18" charset="0"/>
                <a:cs typeface="Times New Roman" pitchFamily="18" charset="0"/>
              </a:rPr>
              <a:t>3- evaluation latent TB:</a:t>
            </a:r>
            <a:endParaRPr lang="en-US"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21</a:t>
            </a:fld>
            <a:endParaRPr lang="en-US"/>
          </a:p>
        </p:txBody>
      </p:sp>
    </p:spTree>
    <p:extLst>
      <p:ext uri="{BB962C8B-B14F-4D97-AF65-F5344CB8AC3E}">
        <p14:creationId xmlns="" xmlns:p14="http://schemas.microsoft.com/office/powerpoint/2010/main" val="19324986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2495724" y="774787"/>
            <a:ext cx="6235504" cy="6013938"/>
          </a:xfrm>
          <a:prstGeom prst="rect">
            <a:avLst/>
          </a:prstGeom>
          <a:noFill/>
          <a:ln w="9525">
            <a:noFill/>
            <a:miter lim="800000"/>
            <a:headEnd/>
            <a:tailEnd/>
          </a:ln>
        </p:spPr>
      </p:pic>
      <p:sp>
        <p:nvSpPr>
          <p:cNvPr id="2" name="Title 1"/>
          <p:cNvSpPr>
            <a:spLocks noGrp="1"/>
          </p:cNvSpPr>
          <p:nvPr>
            <p:ph type="title"/>
          </p:nvPr>
        </p:nvSpPr>
        <p:spPr>
          <a:xfrm>
            <a:off x="838200" y="41559"/>
            <a:ext cx="10515600" cy="579759"/>
          </a:xfrm>
        </p:spPr>
        <p:txBody>
          <a:bodyPr>
            <a:noAutofit/>
          </a:bodyPr>
          <a:lstStyle/>
          <a:p>
            <a:pPr algn="ctr"/>
            <a:r>
              <a:rPr lang="en-US" sz="2000" dirty="0" smtClean="0">
                <a:solidFill>
                  <a:schemeClr val="accent1">
                    <a:lumMod val="75000"/>
                  </a:schemeClr>
                </a:solidFill>
                <a:latin typeface="Times New Roman" pitchFamily="18" charset="0"/>
                <a:cs typeface="Times New Roman" pitchFamily="18" charset="0"/>
              </a:rPr>
              <a:t>Latent TB infection screening for patients preparing to receive a TNF-alpha inhibitor who have risk factors for latent TB</a:t>
            </a:r>
            <a:endParaRPr lang="en-US" sz="2000" dirty="0">
              <a:solidFill>
                <a:schemeClr val="accent1">
                  <a:lumMod val="75000"/>
                </a:schemeClr>
              </a:solidFill>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CDBD7E3B-57F2-4D59-A1D7-DADAC3C2FC0C}"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079534"/>
            <a:ext cx="10972800" cy="4525963"/>
          </a:xfrm>
        </p:spPr>
        <p:txBody>
          <a:bodyPr/>
          <a:lstStyle/>
          <a:p>
            <a:pPr algn="just"/>
            <a:r>
              <a:rPr lang="en-US" dirty="0" smtClean="0">
                <a:latin typeface="Times New Roman" pitchFamily="18" charset="0"/>
                <a:cs typeface="Times New Roman" pitchFamily="18" charset="0"/>
              </a:rPr>
              <a:t>Regimens for TNF-alpha inhibitor candidates with an indication for LTBI treatment can receive any CDC recommended regimen for LTBI, including </a:t>
            </a:r>
            <a:r>
              <a:rPr lang="en-US" dirty="0" smtClean="0">
                <a:solidFill>
                  <a:srgbClr val="FF0000"/>
                </a:solidFill>
                <a:latin typeface="Times New Roman" pitchFamily="18" charset="0"/>
                <a:cs typeface="Times New Roman" pitchFamily="18" charset="0"/>
              </a:rPr>
              <a:t>four months of </a:t>
            </a:r>
            <a:r>
              <a:rPr lang="en-US" dirty="0" err="1" smtClean="0">
                <a:solidFill>
                  <a:srgbClr val="FF0000"/>
                </a:solidFill>
                <a:latin typeface="Times New Roman" pitchFamily="18" charset="0"/>
                <a:cs typeface="Times New Roman" pitchFamily="18" charset="0"/>
              </a:rPr>
              <a:t>rifampin</a:t>
            </a:r>
            <a:r>
              <a:rPr lang="en-US" dirty="0" smtClean="0">
                <a:solidFill>
                  <a:srgbClr val="FF0000"/>
                </a:solidFill>
                <a:latin typeface="Times New Roman" pitchFamily="18" charset="0"/>
                <a:cs typeface="Times New Roman" pitchFamily="18" charset="0"/>
              </a:rPr>
              <a:t>, nine months of </a:t>
            </a:r>
            <a:r>
              <a:rPr lang="en-US" dirty="0" err="1" smtClean="0">
                <a:solidFill>
                  <a:srgbClr val="FF0000"/>
                </a:solidFill>
                <a:latin typeface="Times New Roman" pitchFamily="18" charset="0"/>
                <a:cs typeface="Times New Roman" pitchFamily="18" charset="0"/>
              </a:rPr>
              <a:t>isoniazid</a:t>
            </a:r>
            <a:r>
              <a:rPr lang="en-US" dirty="0" smtClean="0">
                <a:solidFill>
                  <a:srgbClr val="FF0000"/>
                </a:solidFill>
                <a:latin typeface="Times New Roman" pitchFamily="18" charset="0"/>
                <a:cs typeface="Times New Roman" pitchFamily="18" charset="0"/>
              </a:rPr>
              <a:t> (INH</a:t>
            </a:r>
            <a:r>
              <a:rPr lang="en-US" dirty="0" smtClean="0">
                <a:latin typeface="Times New Roman" pitchFamily="18" charset="0"/>
                <a:cs typeface="Times New Roman" pitchFamily="18" charset="0"/>
              </a:rPr>
              <a:t>).</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However, we prefer some delay (</a:t>
            </a:r>
            <a:r>
              <a:rPr lang="en-US" dirty="0" err="1" smtClean="0">
                <a:latin typeface="Times New Roman" pitchFamily="18" charset="0"/>
                <a:cs typeface="Times New Roman" pitchFamily="18" charset="0"/>
              </a:rPr>
              <a:t>eg</a:t>
            </a:r>
            <a:r>
              <a:rPr lang="en-US" dirty="0" smtClean="0">
                <a:latin typeface="Times New Roman" pitchFamily="18" charset="0"/>
                <a:cs typeface="Times New Roman" pitchFamily="18" charset="0"/>
              </a:rPr>
              <a:t>, </a:t>
            </a:r>
            <a:r>
              <a:rPr lang="en-US" u="sng" dirty="0" smtClean="0">
                <a:latin typeface="Times New Roman" pitchFamily="18" charset="0"/>
                <a:cs typeface="Times New Roman" pitchFamily="18" charset="0"/>
              </a:rPr>
              <a:t>one to two weeks</a:t>
            </a:r>
            <a:r>
              <a:rPr lang="en-US" dirty="0" smtClean="0">
                <a:latin typeface="Times New Roman" pitchFamily="18" charset="0"/>
                <a:cs typeface="Times New Roman" pitchFamily="18" charset="0"/>
              </a:rPr>
              <a:t>) in order to make sure that the patient is taking and tolerating LTBI treatment before TNF-alpha inhibition begins.</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Patients should be </a:t>
            </a:r>
            <a:r>
              <a:rPr lang="en-US" u="sng" dirty="0" smtClean="0">
                <a:latin typeface="Times New Roman" pitchFamily="18" charset="0"/>
                <a:cs typeface="Times New Roman" pitchFamily="18" charset="0"/>
              </a:rPr>
              <a:t>monitored monthly </a:t>
            </a:r>
            <a:r>
              <a:rPr lang="en-US" dirty="0" smtClean="0">
                <a:latin typeface="Times New Roman" pitchFamily="18" charset="0"/>
                <a:cs typeface="Times New Roman" pitchFamily="18" charset="0"/>
              </a:rPr>
              <a:t>with liver function tests during therapy for LTBI.</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smtClean="0">
                <a:latin typeface="Times New Roman" pitchFamily="18" charset="0"/>
                <a:cs typeface="Times New Roman" pitchFamily="18" charset="0"/>
              </a:rPr>
              <a:t>For patients actively receiving moderate- to high-dose immunosuppressive medications, neither the </a:t>
            </a:r>
            <a:r>
              <a:rPr lang="en-US" u="sng" dirty="0" smtClean="0">
                <a:latin typeface="Times New Roman" pitchFamily="18" charset="0"/>
                <a:cs typeface="Times New Roman" pitchFamily="18" charset="0"/>
              </a:rPr>
              <a:t>recombinant vaccine </a:t>
            </a:r>
            <a:r>
              <a:rPr lang="en-US" dirty="0" smtClean="0">
                <a:latin typeface="Times New Roman" pitchFamily="18" charset="0"/>
                <a:cs typeface="Times New Roman" pitchFamily="18" charset="0"/>
              </a:rPr>
              <a:t>nor the </a:t>
            </a:r>
            <a:r>
              <a:rPr lang="en-US" u="sng" dirty="0" smtClean="0">
                <a:latin typeface="Times New Roman" pitchFamily="18" charset="0"/>
                <a:cs typeface="Times New Roman" pitchFamily="18" charset="0"/>
              </a:rPr>
              <a:t>live vaccine </a:t>
            </a:r>
            <a:r>
              <a:rPr lang="en-US" dirty="0" smtClean="0">
                <a:latin typeface="Times New Roman" pitchFamily="18" charset="0"/>
                <a:cs typeface="Times New Roman" pitchFamily="18" charset="0"/>
              </a:rPr>
              <a:t>is recommended. </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This includes patients receiving </a:t>
            </a:r>
            <a:r>
              <a:rPr lang="en-US" dirty="0" smtClean="0">
                <a:solidFill>
                  <a:srgbClr val="FF0000"/>
                </a:solidFill>
                <a:latin typeface="Times New Roman" pitchFamily="18" charset="0"/>
                <a:cs typeface="Times New Roman" pitchFamily="18" charset="0"/>
              </a:rPr>
              <a:t>prednisone/equivalents &gt;20 mg/day</a:t>
            </a:r>
            <a:r>
              <a:rPr lang="en-US" dirty="0" smtClean="0">
                <a:latin typeface="Times New Roman" pitchFamily="18" charset="0"/>
                <a:cs typeface="Times New Roman" pitchFamily="18" charset="0"/>
              </a:rPr>
              <a:t>, anti-CD20 antibodies, </a:t>
            </a:r>
            <a:r>
              <a:rPr lang="en-US" dirty="0" smtClean="0">
                <a:solidFill>
                  <a:srgbClr val="FF0000"/>
                </a:solidFill>
                <a:latin typeface="Times New Roman" pitchFamily="18" charset="0"/>
                <a:cs typeface="Times New Roman" pitchFamily="18" charset="0"/>
              </a:rPr>
              <a:t>TNF-alpha inhibitors</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abatacept</a:t>
            </a:r>
            <a:r>
              <a:rPr lang="en-US" dirty="0" smtClean="0">
                <a:latin typeface="Times New Roman" pitchFamily="18" charset="0"/>
                <a:cs typeface="Times New Roman" pitchFamily="18" charset="0"/>
              </a:rPr>
              <a:t>, Janus </a:t>
            </a:r>
            <a:r>
              <a:rPr lang="en-US" dirty="0" err="1" smtClean="0">
                <a:latin typeface="Times New Roman" pitchFamily="18" charset="0"/>
                <a:cs typeface="Times New Roman" pitchFamily="18" charset="0"/>
              </a:rPr>
              <a:t>kinase</a:t>
            </a:r>
            <a:r>
              <a:rPr lang="en-US" dirty="0" smtClean="0">
                <a:latin typeface="Times New Roman" pitchFamily="18" charset="0"/>
                <a:cs typeface="Times New Roman" pitchFamily="18" charset="0"/>
              </a:rPr>
              <a:t> (JAK) inhibitors, and anti-interleukin 6 antibodies.</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dirty="0" smtClean="0">
                <a:solidFill>
                  <a:schemeClr val="accent1">
                    <a:lumMod val="75000"/>
                  </a:schemeClr>
                </a:solidFill>
                <a:latin typeface="Times New Roman" pitchFamily="18" charset="0"/>
                <a:cs typeface="Times New Roman" pitchFamily="18" charset="0"/>
              </a:rPr>
              <a:t>4- Vaccination:</a:t>
            </a:r>
          </a:p>
        </p:txBody>
      </p:sp>
      <p:sp>
        <p:nvSpPr>
          <p:cNvPr id="4" name="Slide Number Placeholder 3"/>
          <p:cNvSpPr>
            <a:spLocks noGrp="1"/>
          </p:cNvSpPr>
          <p:nvPr>
            <p:ph type="sldNum" sz="quarter" idx="12"/>
          </p:nvPr>
        </p:nvSpPr>
        <p:spPr/>
        <p:txBody>
          <a:bodyPr/>
          <a:lstStyle/>
          <a:p>
            <a:fld id="{CDBD7E3B-57F2-4D59-A1D7-DADAC3C2FC0C}" type="slidenum">
              <a:rPr lang="en-US" smtClean="0"/>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843999"/>
            <a:ext cx="10972800" cy="4525963"/>
          </a:xfrm>
        </p:spPr>
        <p:txBody>
          <a:bodyPr/>
          <a:lstStyle/>
          <a:p>
            <a:pPr>
              <a:buNone/>
            </a:pPr>
            <a:r>
              <a:rPr lang="en-US" u="sng" dirty="0" smtClean="0">
                <a:latin typeface="Times New Roman" pitchFamily="18" charset="0"/>
                <a:cs typeface="Times New Roman" pitchFamily="18" charset="0"/>
              </a:rPr>
              <a:t>Live attenuated vaccines </a:t>
            </a:r>
            <a:r>
              <a:rPr lang="en-US" dirty="0" smtClean="0">
                <a:latin typeface="Times New Roman" pitchFamily="18" charset="0"/>
                <a:cs typeface="Times New Roman" pitchFamily="18" charset="0"/>
              </a:rPr>
              <a:t>that are include:</a:t>
            </a:r>
          </a:p>
          <a:p>
            <a:pPr>
              <a:buNone/>
            </a:pP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measles, mumps, and rubella (MMR) vaccine</a:t>
            </a:r>
          </a:p>
          <a:p>
            <a:r>
              <a:rPr lang="en-US" dirty="0" smtClean="0">
                <a:latin typeface="Times New Roman" pitchFamily="18" charset="0"/>
                <a:cs typeface="Times New Roman" pitchFamily="18" charset="0"/>
              </a:rPr>
              <a:t>live zoster vaccine</a:t>
            </a:r>
          </a:p>
          <a:p>
            <a:r>
              <a:rPr lang="en-US" dirty="0" smtClean="0">
                <a:latin typeface="Times New Roman" pitchFamily="18" charset="0"/>
                <a:cs typeface="Times New Roman" pitchFamily="18" charset="0"/>
              </a:rPr>
              <a:t>yellow fever vaccine</a:t>
            </a:r>
          </a:p>
          <a:p>
            <a:r>
              <a:rPr lang="en-US" dirty="0" err="1" smtClean="0">
                <a:latin typeface="Times New Roman" pitchFamily="18" charset="0"/>
                <a:cs typeface="Times New Roman" pitchFamily="18" charset="0"/>
              </a:rPr>
              <a:t>infulanza</a:t>
            </a:r>
            <a:r>
              <a:rPr lang="en-US" dirty="0" smtClean="0">
                <a:latin typeface="Times New Roman" pitchFamily="18" charset="0"/>
                <a:cs typeface="Times New Roman" pitchFamily="18" charset="0"/>
              </a:rPr>
              <a:t> vaccine (intra-nasal) </a:t>
            </a:r>
          </a:p>
          <a:p>
            <a:r>
              <a:rPr lang="en-US" dirty="0" smtClean="0">
                <a:latin typeface="Times New Roman" pitchFamily="18" charset="0"/>
                <a:cs typeface="Times New Roman" pitchFamily="18" charset="0"/>
              </a:rPr>
              <a:t>BCG</a:t>
            </a:r>
          </a:p>
          <a:p>
            <a:r>
              <a:rPr lang="en-US" dirty="0" smtClean="0">
                <a:latin typeface="Times New Roman" pitchFamily="18" charset="0"/>
                <a:cs typeface="Times New Roman" pitchFamily="18" charset="0"/>
              </a:rPr>
              <a:t>polio (oral).</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smtClean="0">
                <a:latin typeface="Times New Roman" pitchFamily="18" charset="0"/>
                <a:cs typeface="Times New Roman" pitchFamily="18" charset="0"/>
              </a:rPr>
              <a:t>Most </a:t>
            </a:r>
            <a:r>
              <a:rPr lang="en-US" dirty="0" smtClean="0">
                <a:solidFill>
                  <a:srgbClr val="FF0000"/>
                </a:solidFill>
                <a:latin typeface="Times New Roman" pitchFamily="18" charset="0"/>
                <a:cs typeface="Times New Roman" pitchFamily="18" charset="0"/>
              </a:rPr>
              <a:t>live attenuated vaccines </a:t>
            </a:r>
            <a:r>
              <a:rPr lang="en-US" dirty="0" smtClean="0">
                <a:latin typeface="Times New Roman" pitchFamily="18" charset="0"/>
                <a:cs typeface="Times New Roman" pitchFamily="18" charset="0"/>
              </a:rPr>
              <a:t>can be given safely up to</a:t>
            </a:r>
            <a:r>
              <a:rPr lang="en-US" dirty="0" smtClean="0">
                <a:solidFill>
                  <a:srgbClr val="FF0000"/>
                </a:solidFill>
                <a:latin typeface="Times New Roman" pitchFamily="18" charset="0"/>
                <a:cs typeface="Times New Roman" pitchFamily="18" charset="0"/>
              </a:rPr>
              <a:t> ≥2 weeks </a:t>
            </a:r>
            <a:r>
              <a:rPr lang="en-US" dirty="0" smtClean="0">
                <a:latin typeface="Times New Roman" pitchFamily="18" charset="0"/>
                <a:cs typeface="Times New Roman" pitchFamily="18" charset="0"/>
              </a:rPr>
              <a:t>prior to the start of </a:t>
            </a:r>
            <a:r>
              <a:rPr lang="en-US" dirty="0" err="1" smtClean="0">
                <a:latin typeface="Times New Roman" pitchFamily="18" charset="0"/>
                <a:cs typeface="Times New Roman" pitchFamily="18" charset="0"/>
              </a:rPr>
              <a:t>immunosuppression</a:t>
            </a:r>
            <a:r>
              <a:rPr lang="en-US" dirty="0" smtClean="0">
                <a:latin typeface="Times New Roman" pitchFamily="18" charset="0"/>
                <a:cs typeface="Times New Roman" pitchFamily="18" charset="0"/>
              </a:rPr>
              <a:t>. </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However, we often extend this window to </a:t>
            </a:r>
            <a:r>
              <a:rPr lang="en-US" dirty="0" smtClean="0">
                <a:solidFill>
                  <a:srgbClr val="FF0000"/>
                </a:solidFill>
                <a:latin typeface="Times New Roman" pitchFamily="18" charset="0"/>
                <a:cs typeface="Times New Roman" pitchFamily="18" charset="0"/>
              </a:rPr>
              <a:t>≥4 weeks </a:t>
            </a:r>
            <a:r>
              <a:rPr lang="en-US" dirty="0" smtClean="0">
                <a:latin typeface="Times New Roman" pitchFamily="18" charset="0"/>
                <a:cs typeface="Times New Roman" pitchFamily="18" charset="0"/>
              </a:rPr>
              <a:t>for patients who will be receiving more potent immunosuppressive medications to avoid the risk of disseminated disease with live vaccines, especially for </a:t>
            </a:r>
            <a:r>
              <a:rPr lang="en-US" u="sng" dirty="0" smtClean="0">
                <a:latin typeface="Times New Roman" pitchFamily="18" charset="0"/>
                <a:cs typeface="Times New Roman" pitchFamily="18" charset="0"/>
              </a:rPr>
              <a:t>Zoster and MMR vaccine</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030992"/>
            <a:ext cx="10515600" cy="4882735"/>
          </a:xfrm>
        </p:spPr>
        <p:txBody>
          <a:bodyPr>
            <a:normAutofit lnSpcReduction="10000"/>
          </a:bodyPr>
          <a:lstStyle/>
          <a:p>
            <a:r>
              <a:rPr lang="en-US" b="1" dirty="0" smtClean="0">
                <a:latin typeface="Times New Roman" pitchFamily="18" charset="0"/>
                <a:cs typeface="Times New Roman" pitchFamily="18" charset="0"/>
              </a:rPr>
              <a:t>Non-live (inactivated, killed, subunit, or recombinant):</a:t>
            </a:r>
          </a:p>
          <a:p>
            <a:pPr>
              <a:buNone/>
            </a:pPr>
            <a:r>
              <a:rPr lang="en-US" dirty="0" err="1" smtClean="0">
                <a:latin typeface="Times New Roman" pitchFamily="18" charset="0"/>
                <a:cs typeface="Times New Roman" pitchFamily="18" charset="0"/>
              </a:rPr>
              <a:t>Pneumococcus</a:t>
            </a:r>
            <a:r>
              <a:rPr lang="en-US" dirty="0" smtClean="0">
                <a:latin typeface="Times New Roman" pitchFamily="18" charset="0"/>
                <a:cs typeface="Times New Roman" pitchFamily="18" charset="0"/>
              </a:rPr>
              <a:t> (PCV13 and PPSV23)</a:t>
            </a:r>
          </a:p>
          <a:p>
            <a:pPr>
              <a:buNone/>
            </a:pPr>
            <a:r>
              <a:rPr lang="en-US" dirty="0" smtClean="0">
                <a:latin typeface="Times New Roman" pitchFamily="18" charset="0"/>
                <a:cs typeface="Times New Roman" pitchFamily="18" charset="0"/>
              </a:rPr>
              <a:t>Seasonal influenza virus</a:t>
            </a:r>
          </a:p>
          <a:p>
            <a:pPr>
              <a:buNone/>
            </a:pPr>
            <a:r>
              <a:rPr lang="en-US" dirty="0" smtClean="0">
                <a:latin typeface="Times New Roman" pitchFamily="18" charset="0"/>
                <a:cs typeface="Times New Roman" pitchFamily="18" charset="0"/>
              </a:rPr>
              <a:t>Hepatitis A virus</a:t>
            </a:r>
          </a:p>
          <a:p>
            <a:pPr>
              <a:buNone/>
            </a:pPr>
            <a:r>
              <a:rPr lang="en-US" dirty="0" smtClean="0">
                <a:latin typeface="Times New Roman" pitchFamily="18" charset="0"/>
                <a:cs typeface="Times New Roman" pitchFamily="18" charset="0"/>
              </a:rPr>
              <a:t>Hepatitis B virus</a:t>
            </a:r>
          </a:p>
          <a:p>
            <a:pPr>
              <a:buNone/>
            </a:pPr>
            <a:r>
              <a:rPr lang="en-US" dirty="0" err="1" smtClean="0">
                <a:latin typeface="Times New Roman" pitchFamily="18" charset="0"/>
                <a:cs typeface="Times New Roman" pitchFamily="18" charset="0"/>
              </a:rPr>
              <a:t>Meningococcus</a:t>
            </a:r>
            <a:r>
              <a:rPr lang="en-US" dirty="0" smtClean="0">
                <a:latin typeface="Times New Roman" pitchFamily="18" charset="0"/>
                <a:cs typeface="Times New Roman" pitchFamily="18" charset="0"/>
              </a:rPr>
              <a:t> </a:t>
            </a:r>
          </a:p>
          <a:p>
            <a:pPr>
              <a:buNone/>
            </a:pPr>
            <a:r>
              <a:rPr lang="en-US" dirty="0" smtClean="0">
                <a:latin typeface="Times New Roman" pitchFamily="18" charset="0"/>
                <a:cs typeface="Times New Roman" pitchFamily="18" charset="0"/>
              </a:rPr>
              <a:t>Human </a:t>
            </a:r>
            <a:r>
              <a:rPr lang="en-US" dirty="0" err="1" smtClean="0">
                <a:latin typeface="Times New Roman" pitchFamily="18" charset="0"/>
                <a:cs typeface="Times New Roman" pitchFamily="18" charset="0"/>
              </a:rPr>
              <a:t>papillomavirus</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Recombinant zoster vaccine</a:t>
            </a:r>
          </a:p>
          <a:p>
            <a:r>
              <a:rPr lang="en-US" b="1" dirty="0" smtClean="0">
                <a:latin typeface="Times New Roman" pitchFamily="18" charset="0"/>
                <a:cs typeface="Times New Roman" pitchFamily="18" charset="0"/>
              </a:rPr>
              <a:t>Live, attenuated:</a:t>
            </a:r>
          </a:p>
          <a:p>
            <a:pPr>
              <a:buNone/>
            </a:pPr>
            <a:r>
              <a:rPr lang="en-US" dirty="0" smtClean="0">
                <a:latin typeface="Times New Roman" pitchFamily="18" charset="0"/>
                <a:cs typeface="Times New Roman" pitchFamily="18" charset="0"/>
              </a:rPr>
              <a:t>MMR</a:t>
            </a:r>
          </a:p>
          <a:p>
            <a:pPr>
              <a:buNone/>
            </a:pPr>
            <a:r>
              <a:rPr lang="en-US" dirty="0" smtClean="0">
                <a:latin typeface="Times New Roman" pitchFamily="18" charset="0"/>
                <a:cs typeface="Times New Roman" pitchFamily="18" charset="0"/>
              </a:rPr>
              <a:t>Yellow fever</a:t>
            </a:r>
            <a:endParaRPr lang="en-US" dirty="0">
              <a:latin typeface="Times New Roman" pitchFamily="18" charset="0"/>
              <a:cs typeface="Times New Roman" pitchFamily="18" charset="0"/>
            </a:endParaRPr>
          </a:p>
        </p:txBody>
      </p:sp>
      <p:sp>
        <p:nvSpPr>
          <p:cNvPr id="2" name="Title 1"/>
          <p:cNvSpPr>
            <a:spLocks noGrp="1"/>
          </p:cNvSpPr>
          <p:nvPr>
            <p:ph type="title"/>
          </p:nvPr>
        </p:nvSpPr>
        <p:spPr>
          <a:xfrm>
            <a:off x="838200" y="365125"/>
            <a:ext cx="10515600" cy="563343"/>
          </a:xfrm>
        </p:spPr>
        <p:txBody>
          <a:bodyPr>
            <a:normAutofit fontScale="90000"/>
          </a:bodyPr>
          <a:lstStyle/>
          <a:p>
            <a:r>
              <a:rPr lang="en-US" sz="2800" dirty="0" smtClean="0">
                <a:solidFill>
                  <a:schemeClr val="accent1">
                    <a:lumMod val="75000"/>
                  </a:schemeClr>
                </a:solidFill>
                <a:latin typeface="Times New Roman" pitchFamily="18" charset="0"/>
                <a:cs typeface="Times New Roman" pitchFamily="18" charset="0"/>
              </a:rPr>
              <a:t>Vaccinations for adults with autoimmune inflammatory bowel disease</a:t>
            </a:r>
            <a:endParaRPr lang="en-US" sz="2800"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smtClean="0">
                <a:latin typeface="Times New Roman" pitchFamily="18" charset="0"/>
                <a:cs typeface="Times New Roman" pitchFamily="18" charset="0"/>
              </a:rPr>
              <a:t>Documenting immunity to varicella (</a:t>
            </a:r>
            <a:r>
              <a:rPr lang="en-US" dirty="0" err="1" smtClean="0">
                <a:latin typeface="Times New Roman" pitchFamily="18" charset="0"/>
                <a:cs typeface="Times New Roman" pitchFamily="18" charset="0"/>
              </a:rPr>
              <a:t>eg</a:t>
            </a:r>
            <a:r>
              <a:rPr lang="en-US" dirty="0" smtClean="0">
                <a:latin typeface="Times New Roman" pitchFamily="18" charset="0"/>
                <a:cs typeface="Times New Roman" pitchFamily="18" charset="0"/>
              </a:rPr>
              <a:t>, varicella zoster virus IgG, clinician diagnosis of disease).</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For patients with evidence of immunity who are ≥50 years old, we assess the need for and timing of zoster (shingles) vaccination.</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For patients without evidence of immunity, we assess the need for varicella vaccination based on patient age and risk status.</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3600" dirty="0" smtClean="0">
                <a:solidFill>
                  <a:schemeClr val="accent1">
                    <a:lumMod val="75000"/>
                  </a:schemeClr>
                </a:solidFill>
                <a:latin typeface="Times New Roman" pitchFamily="18" charset="0"/>
                <a:cs typeface="Times New Roman" pitchFamily="18" charset="0"/>
              </a:rPr>
              <a:t>Continue: </a:t>
            </a:r>
            <a:endParaRPr lang="en-US" sz="3600"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28</a:t>
            </a:fld>
            <a:endParaRPr lang="en-US"/>
          </a:p>
        </p:txBody>
      </p:sp>
    </p:spTree>
    <p:extLst>
      <p:ext uri="{BB962C8B-B14F-4D97-AF65-F5344CB8AC3E}">
        <p14:creationId xmlns="" xmlns:p14="http://schemas.microsoft.com/office/powerpoint/2010/main" val="1724647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61445"/>
            <a:ext cx="10972800" cy="2647326"/>
          </a:xfrm>
        </p:spPr>
        <p:txBody>
          <a:bodyPr/>
          <a:lstStyle/>
          <a:p>
            <a:pPr algn="just"/>
            <a:r>
              <a:rPr lang="en-US" dirty="0" smtClean="0">
                <a:latin typeface="Times New Roman" pitchFamily="18" charset="0"/>
                <a:cs typeface="Times New Roman" pitchFamily="18" charset="0"/>
              </a:rPr>
              <a:t>Serologic testing for Epstein-Barr virus (EBV) and cytomegalovirus (CMV). </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We obtain anti-EBV and anti-CMV antibodies to assess for evidence of prior infection and thus the patient's risk of reactivation</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dirty="0" smtClean="0">
                <a:solidFill>
                  <a:schemeClr val="accent1">
                    <a:lumMod val="75000"/>
                  </a:schemeClr>
                </a:solidFill>
                <a:latin typeface="Times New Roman" pitchFamily="18" charset="0"/>
                <a:cs typeface="Times New Roman" pitchFamily="18" charset="0"/>
              </a:rPr>
              <a:t>5- EBV and CMV</a:t>
            </a:r>
            <a:endParaRPr lang="en-US"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29</a:t>
            </a:fld>
            <a:endParaRPr lang="en-US"/>
          </a:p>
        </p:txBody>
      </p:sp>
    </p:spTree>
    <p:extLst>
      <p:ext uri="{BB962C8B-B14F-4D97-AF65-F5344CB8AC3E}">
        <p14:creationId xmlns="" xmlns:p14="http://schemas.microsoft.com/office/powerpoint/2010/main" val="42290502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716865"/>
            <a:ext cx="10972800" cy="3215362"/>
          </a:xfrm>
        </p:spPr>
        <p:txBody>
          <a:bodyPr>
            <a:normAutofit lnSpcReduction="10000"/>
          </a:bodyPr>
          <a:lstStyle/>
          <a:p>
            <a:pPr algn="just"/>
            <a:r>
              <a:rPr lang="en-US" dirty="0" smtClean="0">
                <a:latin typeface="Times New Roman" pitchFamily="18" charset="0"/>
                <a:cs typeface="Times New Roman" pitchFamily="18" charset="0"/>
              </a:rPr>
              <a:t>Anti-TNFs are monoclonal antibodies directed against anti-tumor necrosis factor (TNF)-alpha. The efficacy of TNF agents for treating Crohn disease provided the rationale for clinical trials of infliximab (and other anti-TNF agents) in patients with UC, a disorder in which TNF also has an important role. </a:t>
            </a:r>
          </a:p>
          <a:p>
            <a:pPr algn="just">
              <a:buNone/>
            </a:pPr>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TNF-alpha is expressed at high levels in the colonic mucosa of patients with UC.</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dirty="0" smtClean="0">
                <a:solidFill>
                  <a:schemeClr val="accent1">
                    <a:lumMod val="75000"/>
                  </a:schemeClr>
                </a:solidFill>
                <a:latin typeface="Times New Roman" pitchFamily="18" charset="0"/>
                <a:cs typeface="Times New Roman" pitchFamily="18" charset="0"/>
              </a:rPr>
              <a:t>Pharmacology and Use</a:t>
            </a:r>
            <a:endParaRPr lang="en-US"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3</a:t>
            </a:fld>
            <a:endParaRPr lang="en-US"/>
          </a:p>
        </p:txBody>
      </p:sp>
    </p:spTree>
    <p:extLst>
      <p:ext uri="{BB962C8B-B14F-4D97-AF65-F5344CB8AC3E}">
        <p14:creationId xmlns="" xmlns:p14="http://schemas.microsoft.com/office/powerpoint/2010/main" val="9529581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smtClean="0">
                <a:latin typeface="Times New Roman" pitchFamily="18" charset="0"/>
                <a:cs typeface="Times New Roman" pitchFamily="18" charset="0"/>
              </a:rPr>
              <a:t>Contraindications to the use of anti-TNF therapies (briefly summarized) include the following:</a:t>
            </a:r>
          </a:p>
          <a:p>
            <a:pPr marL="514350" indent="-514350">
              <a:buFont typeface="+mj-lt"/>
              <a:buAutoNum type="arabicPeriod"/>
            </a:pPr>
            <a:r>
              <a:rPr lang="en-US" dirty="0" smtClean="0">
                <a:latin typeface="Times New Roman" pitchFamily="18" charset="0"/>
                <a:cs typeface="Times New Roman" pitchFamily="18" charset="0"/>
              </a:rPr>
              <a:t>Active infection </a:t>
            </a:r>
          </a:p>
          <a:p>
            <a:pPr marL="514350" indent="-514350">
              <a:buFont typeface="+mj-lt"/>
              <a:buAutoNum type="arabicPeriod"/>
            </a:pPr>
            <a:r>
              <a:rPr lang="en-US" dirty="0" smtClean="0">
                <a:latin typeface="Times New Roman" pitchFamily="18" charset="0"/>
                <a:cs typeface="Times New Roman" pitchFamily="18" charset="0"/>
              </a:rPr>
              <a:t>Latent (untreated) tuberculosis </a:t>
            </a:r>
          </a:p>
          <a:p>
            <a:pPr marL="514350" indent="-514350">
              <a:buFont typeface="+mj-lt"/>
              <a:buAutoNum type="arabicPeriod"/>
            </a:pPr>
            <a:r>
              <a:rPr lang="en-US" dirty="0" smtClean="0">
                <a:latin typeface="Times New Roman" pitchFamily="18" charset="0"/>
                <a:cs typeface="Times New Roman" pitchFamily="18" charset="0"/>
              </a:rPr>
              <a:t>Demyelinating disease (</a:t>
            </a:r>
            <a:r>
              <a:rPr lang="en-US" dirty="0" err="1" smtClean="0">
                <a:latin typeface="Times New Roman" pitchFamily="18" charset="0"/>
                <a:cs typeface="Times New Roman" pitchFamily="18" charset="0"/>
              </a:rPr>
              <a:t>eg</a:t>
            </a:r>
            <a:r>
              <a:rPr lang="en-US" dirty="0" smtClean="0">
                <a:latin typeface="Times New Roman" pitchFamily="18" charset="0"/>
                <a:cs typeface="Times New Roman" pitchFamily="18" charset="0"/>
              </a:rPr>
              <a:t>, multiple sclerosis, optic neuritis) </a:t>
            </a:r>
          </a:p>
          <a:p>
            <a:pPr marL="514350" indent="-514350">
              <a:buFont typeface="+mj-lt"/>
              <a:buAutoNum type="arabicPeriod"/>
            </a:pPr>
            <a:r>
              <a:rPr lang="en-US" dirty="0" smtClean="0">
                <a:latin typeface="Times New Roman" pitchFamily="18" charset="0"/>
                <a:cs typeface="Times New Roman" pitchFamily="18" charset="0"/>
              </a:rPr>
              <a:t>Heart failure </a:t>
            </a:r>
          </a:p>
          <a:p>
            <a:pPr marL="514350" indent="-514350">
              <a:buFont typeface="+mj-lt"/>
              <a:buAutoNum type="arabicPeriod"/>
            </a:pPr>
            <a:r>
              <a:rPr lang="en-US" dirty="0" smtClean="0">
                <a:latin typeface="Times New Roman" pitchFamily="18" charset="0"/>
                <a:cs typeface="Times New Roman" pitchFamily="18" charset="0"/>
              </a:rPr>
              <a:t>Malignancy</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sz="3600" dirty="0" smtClean="0">
                <a:solidFill>
                  <a:schemeClr val="accent1">
                    <a:lumMod val="75000"/>
                  </a:schemeClr>
                </a:solidFill>
                <a:latin typeface="Times New Roman" pitchFamily="18" charset="0"/>
                <a:cs typeface="Times New Roman" pitchFamily="18" charset="0"/>
              </a:rPr>
              <a:t>Contraindications</a:t>
            </a:r>
            <a:endParaRPr lang="en-US" sz="3600"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30</a:t>
            </a:fld>
            <a:endParaRPr lang="en-US"/>
          </a:p>
        </p:txBody>
      </p:sp>
    </p:spTree>
    <p:extLst>
      <p:ext uri="{BB962C8B-B14F-4D97-AF65-F5344CB8AC3E}">
        <p14:creationId xmlns="" xmlns:p14="http://schemas.microsoft.com/office/powerpoint/2010/main" val="35942074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31</a:t>
            </a:fld>
            <a:endParaRPr lang="en-US"/>
          </a:p>
        </p:txBody>
      </p:sp>
      <p:pic>
        <p:nvPicPr>
          <p:cNvPr id="1026" name="Picture 2"/>
          <p:cNvPicPr>
            <a:picLocks noGrp="1" noChangeAspect="1" noChangeArrowheads="1"/>
          </p:cNvPicPr>
          <p:nvPr>
            <p:ph idx="1"/>
          </p:nvPr>
        </p:nvPicPr>
        <p:blipFill>
          <a:blip r:embed="rId2" cstate="print"/>
          <a:srcRect/>
          <a:stretch>
            <a:fillRect/>
          </a:stretch>
        </p:blipFill>
        <p:spPr bwMode="auto">
          <a:xfrm>
            <a:off x="1925782" y="120990"/>
            <a:ext cx="8007927" cy="582765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smtClean="0">
                <a:latin typeface="Times New Roman" pitchFamily="18" charset="0"/>
                <a:cs typeface="Times New Roman" pitchFamily="18" charset="0"/>
              </a:rPr>
              <a:t>Infliximab is a chimeric monoclonal antibody comprised of 75 percent human and 25 percent murine sequences, which has a high specificity for and affinity to TNF-alpha. </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Infliximab neutralizes the biologic activity of TNF-alpha by inhibiting binding to its receptors. </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Infliximab is used by most clinicians in combination with </a:t>
            </a:r>
            <a:r>
              <a:rPr lang="en-US" u="sng" dirty="0" smtClean="0">
                <a:latin typeface="Times New Roman" pitchFamily="18" charset="0"/>
                <a:cs typeface="Times New Roman" pitchFamily="18" charset="0"/>
              </a:rPr>
              <a:t>azathioprine or 6-mercaptopurine.</a:t>
            </a:r>
            <a:endParaRPr lang="en-US" u="sng"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dirty="0" smtClean="0">
                <a:solidFill>
                  <a:schemeClr val="accent1">
                    <a:lumMod val="75000"/>
                  </a:schemeClr>
                </a:solidFill>
                <a:latin typeface="Times New Roman" pitchFamily="18" charset="0"/>
                <a:cs typeface="Times New Roman" pitchFamily="18" charset="0"/>
              </a:rPr>
              <a:t>Infliximab</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4</a:t>
            </a:fld>
            <a:endParaRPr lang="en-US"/>
          </a:p>
        </p:txBody>
      </p:sp>
    </p:spTree>
    <p:extLst>
      <p:ext uri="{BB962C8B-B14F-4D97-AF65-F5344CB8AC3E}">
        <p14:creationId xmlns="" xmlns:p14="http://schemas.microsoft.com/office/powerpoint/2010/main" val="38156456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smtClean="0">
                <a:latin typeface="Times New Roman" pitchFamily="18" charset="0"/>
                <a:cs typeface="Times New Roman" pitchFamily="18" charset="0"/>
              </a:rPr>
              <a:t>Adalimumab is a recombinant, </a:t>
            </a:r>
            <a:r>
              <a:rPr lang="en-US" u="sng" dirty="0" smtClean="0">
                <a:latin typeface="Times New Roman" pitchFamily="18" charset="0"/>
                <a:cs typeface="Times New Roman" pitchFamily="18" charset="0"/>
              </a:rPr>
              <a:t>fully human </a:t>
            </a:r>
            <a:r>
              <a:rPr lang="en-US" dirty="0" smtClean="0">
                <a:latin typeface="Times New Roman" pitchFamily="18" charset="0"/>
                <a:cs typeface="Times New Roman" pitchFamily="18" charset="0"/>
              </a:rPr>
              <a:t>monoclonal antibody that binds to TNF-alpha, thereby interfering with binding to TNF-alpha receptor sites and subsequent cytokine-driven inflammatory processes. </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The humanized construction of adalimumab is presumed to </a:t>
            </a:r>
            <a:r>
              <a:rPr lang="en-US" u="sng" dirty="0" smtClean="0">
                <a:latin typeface="Times New Roman" pitchFamily="18" charset="0"/>
                <a:cs typeface="Times New Roman" pitchFamily="18" charset="0"/>
              </a:rPr>
              <a:t>lower</a:t>
            </a:r>
            <a:r>
              <a:rPr lang="en-US" dirty="0" smtClean="0">
                <a:latin typeface="Times New Roman" pitchFamily="18" charset="0"/>
                <a:cs typeface="Times New Roman" pitchFamily="18" charset="0"/>
              </a:rPr>
              <a:t> the risk of forming </a:t>
            </a:r>
            <a:r>
              <a:rPr lang="en-US" u="sng" dirty="0" smtClean="0">
                <a:latin typeface="Times New Roman" pitchFamily="18" charset="0"/>
                <a:cs typeface="Times New Roman" pitchFamily="18" charset="0"/>
              </a:rPr>
              <a:t>anti-drug antibodies </a:t>
            </a:r>
            <a:r>
              <a:rPr lang="en-US" dirty="0" smtClean="0">
                <a:latin typeface="Times New Roman" pitchFamily="18" charset="0"/>
                <a:cs typeface="Times New Roman" pitchFamily="18" charset="0"/>
              </a:rPr>
              <a:t>compared with infliximab.</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dirty="0" smtClean="0">
                <a:solidFill>
                  <a:schemeClr val="accent1">
                    <a:lumMod val="75000"/>
                  </a:schemeClr>
                </a:solidFill>
                <a:latin typeface="Times New Roman" pitchFamily="18" charset="0"/>
                <a:cs typeface="Times New Roman" pitchFamily="18" charset="0"/>
              </a:rPr>
              <a:t>Adalimumab</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5</a:t>
            </a:fld>
            <a:endParaRPr lang="en-US"/>
          </a:p>
        </p:txBody>
      </p:sp>
    </p:spTree>
    <p:extLst>
      <p:ext uri="{BB962C8B-B14F-4D97-AF65-F5344CB8AC3E}">
        <p14:creationId xmlns="" xmlns:p14="http://schemas.microsoft.com/office/powerpoint/2010/main" val="19200367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err="1" smtClean="0">
                <a:latin typeface="Times New Roman" pitchFamily="18" charset="0"/>
                <a:cs typeface="Times New Roman" pitchFamily="18" charset="0"/>
              </a:rPr>
              <a:t>Golimumab</a:t>
            </a:r>
            <a:r>
              <a:rPr lang="en-US" dirty="0" smtClean="0">
                <a:latin typeface="Times New Roman" pitchFamily="18" charset="0"/>
                <a:cs typeface="Times New Roman" pitchFamily="18" charset="0"/>
              </a:rPr>
              <a:t> is a fully human monoclonal antibody that neutralizes TNF-alpha activity. </a:t>
            </a:r>
          </a:p>
          <a:p>
            <a:pPr marL="0" indent="0">
              <a:buNone/>
            </a:pPr>
            <a:r>
              <a:rPr lang="en-US" dirty="0" err="1" smtClean="0">
                <a:latin typeface="Times New Roman" pitchFamily="18" charset="0"/>
                <a:cs typeface="Times New Roman" pitchFamily="18" charset="0"/>
              </a:rPr>
              <a:t>Golimumab</a:t>
            </a:r>
            <a:r>
              <a:rPr lang="en-US" dirty="0" smtClean="0">
                <a:latin typeface="Times New Roman" pitchFamily="18" charset="0"/>
                <a:cs typeface="Times New Roman" pitchFamily="18" charset="0"/>
              </a:rPr>
              <a:t> has a longer half-life than adalimumab.</a:t>
            </a:r>
          </a:p>
          <a:p>
            <a:pPr marL="0" indent="0">
              <a:buNone/>
            </a:pPr>
            <a:r>
              <a:rPr lang="en-US" dirty="0" err="1" smtClean="0">
                <a:latin typeface="Times New Roman" pitchFamily="18" charset="0"/>
                <a:cs typeface="Times New Roman" pitchFamily="18" charset="0"/>
              </a:rPr>
              <a:t>Golimumab</a:t>
            </a:r>
            <a:r>
              <a:rPr lang="en-US" dirty="0" smtClean="0">
                <a:latin typeface="Times New Roman" pitchFamily="18" charset="0"/>
                <a:cs typeface="Times New Roman" pitchFamily="18" charset="0"/>
              </a:rPr>
              <a:t> in used in treatment of </a:t>
            </a:r>
            <a:r>
              <a:rPr lang="en-US" u="sng" dirty="0" smtClean="0">
                <a:latin typeface="Times New Roman" pitchFamily="18" charset="0"/>
                <a:cs typeface="Times New Roman" pitchFamily="18" charset="0"/>
              </a:rPr>
              <a:t>ulcerative colitis.</a:t>
            </a:r>
            <a:endParaRPr lang="en-US" u="sng"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dirty="0" err="1" smtClean="0">
                <a:solidFill>
                  <a:schemeClr val="accent1">
                    <a:lumMod val="75000"/>
                  </a:schemeClr>
                </a:solidFill>
                <a:latin typeface="Times New Roman" pitchFamily="18" charset="0"/>
                <a:cs typeface="Times New Roman" pitchFamily="18" charset="0"/>
              </a:rPr>
              <a:t>Golimumab</a:t>
            </a:r>
            <a:endParaRPr lang="en-US"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6</a:t>
            </a:fld>
            <a:endParaRPr lang="en-US"/>
          </a:p>
        </p:txBody>
      </p:sp>
    </p:spTree>
    <p:extLst>
      <p:ext uri="{BB962C8B-B14F-4D97-AF65-F5344CB8AC3E}">
        <p14:creationId xmlns="" xmlns:p14="http://schemas.microsoft.com/office/powerpoint/2010/main" val="33923462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gn="just"/>
            <a:r>
              <a:rPr lang="en-US" dirty="0" err="1" smtClean="0">
                <a:latin typeface="Times New Roman" pitchFamily="18" charset="0"/>
                <a:cs typeface="Times New Roman" pitchFamily="18" charset="0"/>
              </a:rPr>
              <a:t>Certolizumab</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pegol</a:t>
            </a:r>
            <a:r>
              <a:rPr lang="en-US" dirty="0" smtClean="0">
                <a:latin typeface="Times New Roman" pitchFamily="18" charset="0"/>
                <a:cs typeface="Times New Roman" pitchFamily="18" charset="0"/>
              </a:rPr>
              <a:t> is a humanized monoclonal antibody Fab fragment linked to polyethylene glycol that increases its plasma half-life and reduces the requirement for frequent dosing, possibly reducing immunogenicity as well. </a:t>
            </a:r>
            <a:endParaRPr lang="en-US" sz="1000"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In vitro studies suggest that </a:t>
            </a:r>
            <a:r>
              <a:rPr lang="en-US" dirty="0" err="1" smtClean="0">
                <a:latin typeface="Times New Roman" pitchFamily="18" charset="0"/>
                <a:cs typeface="Times New Roman" pitchFamily="18" charset="0"/>
              </a:rPr>
              <a:t>certolizumab</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pegol</a:t>
            </a:r>
            <a:r>
              <a:rPr lang="en-US" dirty="0" smtClean="0">
                <a:latin typeface="Times New Roman" pitchFamily="18" charset="0"/>
                <a:cs typeface="Times New Roman" pitchFamily="18" charset="0"/>
              </a:rPr>
              <a:t> also has a </a:t>
            </a:r>
            <a:r>
              <a:rPr lang="en-US" u="sng" dirty="0" smtClean="0">
                <a:latin typeface="Times New Roman" pitchFamily="18" charset="0"/>
                <a:cs typeface="Times New Roman" pitchFamily="18" charset="0"/>
              </a:rPr>
              <a:t>higher binding affinity for TNF </a:t>
            </a:r>
            <a:r>
              <a:rPr lang="en-US" dirty="0" smtClean="0">
                <a:latin typeface="Times New Roman" pitchFamily="18" charset="0"/>
                <a:cs typeface="Times New Roman" pitchFamily="18" charset="0"/>
              </a:rPr>
              <a:t>as compared with adalimumab or infliximab.</a:t>
            </a:r>
          </a:p>
          <a:p>
            <a:pPr algn="just"/>
            <a:r>
              <a:rPr lang="en-US" dirty="0" err="1" smtClean="0">
                <a:latin typeface="Times New Roman" pitchFamily="18" charset="0"/>
                <a:cs typeface="Times New Roman" pitchFamily="18" charset="0"/>
              </a:rPr>
              <a:t>Certolizumab</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pegol</a:t>
            </a:r>
            <a:r>
              <a:rPr lang="en-US" dirty="0" smtClean="0">
                <a:latin typeface="Times New Roman" pitchFamily="18" charset="0"/>
                <a:cs typeface="Times New Roman" pitchFamily="18" charset="0"/>
              </a:rPr>
              <a:t> </a:t>
            </a:r>
            <a:r>
              <a:rPr lang="en-US" u="sng" dirty="0" smtClean="0">
                <a:latin typeface="Times New Roman" pitchFamily="18" charset="0"/>
                <a:cs typeface="Times New Roman" pitchFamily="18" charset="0"/>
              </a:rPr>
              <a:t>does not have an Fc region</a:t>
            </a:r>
            <a:r>
              <a:rPr lang="en-US" dirty="0" smtClean="0">
                <a:latin typeface="Times New Roman" pitchFamily="18" charset="0"/>
                <a:cs typeface="Times New Roman" pitchFamily="18" charset="0"/>
              </a:rPr>
              <a:t>; as a result, it does not activate the complement pathway, result in cell- or antibody-mediated cytotoxicity, or induce apoptosis. However, the clinical significance of these differences is unclear.</a:t>
            </a:r>
          </a:p>
          <a:p>
            <a:pPr algn="just"/>
            <a:r>
              <a:rPr lang="en-US" dirty="0" err="1" smtClean="0">
                <a:latin typeface="Times New Roman" pitchFamily="18" charset="0"/>
                <a:cs typeface="Times New Roman" pitchFamily="18" charset="0"/>
              </a:rPr>
              <a:t>Golimumab</a:t>
            </a:r>
            <a:r>
              <a:rPr lang="en-US" dirty="0" smtClean="0">
                <a:latin typeface="Times New Roman" pitchFamily="18" charset="0"/>
                <a:cs typeface="Times New Roman" pitchFamily="18" charset="0"/>
              </a:rPr>
              <a:t> in used in treatment of </a:t>
            </a:r>
            <a:r>
              <a:rPr lang="en-US" u="sng" dirty="0" err="1" smtClean="0">
                <a:latin typeface="Times New Roman" pitchFamily="18" charset="0"/>
                <a:cs typeface="Times New Roman" pitchFamily="18" charset="0"/>
              </a:rPr>
              <a:t>Crohn</a:t>
            </a:r>
            <a:r>
              <a:rPr lang="en-US" u="sng" dirty="0" smtClean="0">
                <a:latin typeface="Times New Roman" pitchFamily="18" charset="0"/>
                <a:cs typeface="Times New Roman" pitchFamily="18" charset="0"/>
              </a:rPr>
              <a:t> disease</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dirty="0" err="1" smtClean="0">
                <a:solidFill>
                  <a:schemeClr val="accent1">
                    <a:lumMod val="75000"/>
                  </a:schemeClr>
                </a:solidFill>
                <a:latin typeface="Times New Roman" pitchFamily="18" charset="0"/>
                <a:cs typeface="Times New Roman" pitchFamily="18" charset="0"/>
              </a:rPr>
              <a:t>Certolizumab</a:t>
            </a:r>
            <a:r>
              <a:rPr lang="en-US" dirty="0" smtClean="0">
                <a:latin typeface="Times New Roman" pitchFamily="18" charset="0"/>
                <a:cs typeface="Times New Roman" pitchFamily="18" charset="0"/>
              </a:rPr>
              <a:t> </a:t>
            </a:r>
            <a:r>
              <a:rPr lang="en-US" dirty="0" err="1" smtClean="0">
                <a:solidFill>
                  <a:schemeClr val="accent1">
                    <a:lumMod val="75000"/>
                  </a:schemeClr>
                </a:solidFill>
                <a:latin typeface="Times New Roman" pitchFamily="18" charset="0"/>
                <a:cs typeface="Times New Roman" pitchFamily="18" charset="0"/>
              </a:rPr>
              <a:t>pegol</a:t>
            </a:r>
            <a:endParaRPr lang="en-US"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7</a:t>
            </a:fld>
            <a:endParaRPr lang="en-US"/>
          </a:p>
        </p:txBody>
      </p:sp>
    </p:spTree>
    <p:extLst>
      <p:ext uri="{BB962C8B-B14F-4D97-AF65-F5344CB8AC3E}">
        <p14:creationId xmlns="" xmlns:p14="http://schemas.microsoft.com/office/powerpoint/2010/main" val="31465414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en-US" dirty="0" smtClean="0">
                <a:latin typeface="Times New Roman" pitchFamily="18" charset="0"/>
                <a:cs typeface="Times New Roman" pitchFamily="18" charset="0"/>
              </a:rPr>
              <a:t>Prior to starting a biologic agent, we review each </a:t>
            </a:r>
            <a:r>
              <a:rPr lang="en-US" dirty="0" smtClean="0">
                <a:solidFill>
                  <a:srgbClr val="FF0000"/>
                </a:solidFill>
                <a:latin typeface="Times New Roman" pitchFamily="18" charset="0"/>
                <a:cs typeface="Times New Roman" pitchFamily="18" charset="0"/>
              </a:rPr>
              <a:t>patient's vaccination </a:t>
            </a:r>
            <a:r>
              <a:rPr lang="en-US" dirty="0" smtClean="0">
                <a:latin typeface="Times New Roman" pitchFamily="18" charset="0"/>
                <a:cs typeface="Times New Roman" pitchFamily="18" charset="0"/>
              </a:rPr>
              <a:t>and </a:t>
            </a:r>
            <a:r>
              <a:rPr lang="en-US" dirty="0" smtClean="0">
                <a:solidFill>
                  <a:srgbClr val="FF0000"/>
                </a:solidFill>
                <a:latin typeface="Times New Roman" pitchFamily="18" charset="0"/>
                <a:cs typeface="Times New Roman" pitchFamily="18" charset="0"/>
              </a:rPr>
              <a:t>exposure history</a:t>
            </a:r>
            <a:r>
              <a:rPr lang="en-US" dirty="0" smtClean="0">
                <a:latin typeface="Times New Roman" pitchFamily="18" charset="0"/>
                <a:cs typeface="Times New Roman" pitchFamily="18" charset="0"/>
              </a:rPr>
              <a:t>. </a:t>
            </a:r>
          </a:p>
          <a:p>
            <a:pPr algn="just"/>
            <a:endParaRPr lang="en-US" dirty="0" smtClean="0">
              <a:latin typeface="Times New Roman" pitchFamily="18" charset="0"/>
              <a:cs typeface="Times New Roman" pitchFamily="18" charset="0"/>
            </a:endParaRPr>
          </a:p>
          <a:p>
            <a:pPr algn="just"/>
            <a:r>
              <a:rPr lang="en-US" dirty="0" smtClean="0">
                <a:latin typeface="Times New Roman" pitchFamily="18" charset="0"/>
                <a:cs typeface="Times New Roman" pitchFamily="18" charset="0"/>
              </a:rPr>
              <a:t>Ideally, this review should be performed before the start of immunosuppressive therapy, when the likelihood of developing a protective immune response to any needed vaccine is highest and when live vaccines can be given safely.</a:t>
            </a:r>
            <a:endParaRPr lang="en-US" dirty="0">
              <a:latin typeface="Times New Roman" pitchFamily="18" charset="0"/>
              <a:cs typeface="Times New Roman" pitchFamily="18" charset="0"/>
            </a:endParaRPr>
          </a:p>
        </p:txBody>
      </p:sp>
      <p:sp>
        <p:nvSpPr>
          <p:cNvPr id="2" name="Title 1"/>
          <p:cNvSpPr>
            <a:spLocks noGrp="1"/>
          </p:cNvSpPr>
          <p:nvPr>
            <p:ph type="title"/>
          </p:nvPr>
        </p:nvSpPr>
        <p:spPr/>
        <p:txBody>
          <a:bodyPr/>
          <a:lstStyle/>
          <a:p>
            <a:r>
              <a:rPr lang="en-US" dirty="0" smtClean="0">
                <a:solidFill>
                  <a:schemeClr val="accent1">
                    <a:lumMod val="75000"/>
                  </a:schemeClr>
                </a:solidFill>
                <a:latin typeface="Times New Roman" pitchFamily="18" charset="0"/>
                <a:cs typeface="Times New Roman" pitchFamily="18" charset="0"/>
              </a:rPr>
              <a:t>Pretreatment</a:t>
            </a:r>
            <a:r>
              <a:rPr lang="en-US" dirty="0" smtClean="0">
                <a:latin typeface="Times New Roman" pitchFamily="18" charset="0"/>
                <a:cs typeface="Times New Roman" pitchFamily="18" charset="0"/>
              </a:rPr>
              <a:t> </a:t>
            </a:r>
            <a:r>
              <a:rPr lang="en-US" dirty="0" smtClean="0">
                <a:solidFill>
                  <a:schemeClr val="accent1">
                    <a:lumMod val="75000"/>
                  </a:schemeClr>
                </a:solidFill>
                <a:latin typeface="Times New Roman" pitchFamily="18" charset="0"/>
                <a:cs typeface="Times New Roman" pitchFamily="18" charset="0"/>
              </a:rPr>
              <a:t>screening</a:t>
            </a:r>
            <a:endParaRPr lang="en-US"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8</a:t>
            </a:fld>
            <a:endParaRPr lang="en-US"/>
          </a:p>
        </p:txBody>
      </p:sp>
    </p:spTree>
    <p:extLst>
      <p:ext uri="{BB962C8B-B14F-4D97-AF65-F5344CB8AC3E}">
        <p14:creationId xmlns="" xmlns:p14="http://schemas.microsoft.com/office/powerpoint/2010/main" val="38034889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dirty="0" smtClean="0">
                <a:latin typeface="Times New Roman" pitchFamily="18" charset="0"/>
                <a:cs typeface="Times New Roman" pitchFamily="18" charset="0"/>
              </a:rPr>
              <a:t>1- Evaluation of HBV infection:</a:t>
            </a:r>
          </a:p>
          <a:p>
            <a:pPr>
              <a:buNone/>
            </a:pPr>
            <a:r>
              <a:rPr lang="en-US" dirty="0" err="1" smtClean="0">
                <a:latin typeface="Times New Roman" pitchFamily="18" charset="0"/>
                <a:cs typeface="Times New Roman" pitchFamily="18" charset="0"/>
              </a:rPr>
              <a:t>HBsAg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HBsAb</a:t>
            </a:r>
            <a:r>
              <a:rPr lang="en-US" dirty="0" smtClean="0">
                <a:latin typeface="Times New Roman" pitchFamily="18" charset="0"/>
                <a:cs typeface="Times New Roman" pitchFamily="18" charset="0"/>
              </a:rPr>
              <a:t> and </a:t>
            </a:r>
            <a:r>
              <a:rPr lang="en-US" dirty="0" err="1" smtClean="0">
                <a:latin typeface="Times New Roman" pitchFamily="18" charset="0"/>
                <a:cs typeface="Times New Roman" pitchFamily="18" charset="0"/>
              </a:rPr>
              <a:t>HBcAb</a:t>
            </a:r>
            <a:r>
              <a:rPr lang="en-US" dirty="0" smtClean="0">
                <a:latin typeface="Times New Roman" pitchFamily="18" charset="0"/>
                <a:cs typeface="Times New Roman" pitchFamily="18" charset="0"/>
              </a:rPr>
              <a:t> </a:t>
            </a:r>
          </a:p>
          <a:p>
            <a:pPr>
              <a:buNone/>
            </a:pPr>
            <a:endParaRPr lang="en-US" sz="2400" dirty="0" smtClean="0">
              <a:latin typeface="Times New Roman" pitchFamily="18" charset="0"/>
              <a:cs typeface="Times New Roman" pitchFamily="18" charset="0"/>
            </a:endParaRPr>
          </a:p>
          <a:p>
            <a:pPr>
              <a:buNone/>
            </a:pPr>
            <a:r>
              <a:rPr lang="en-US" sz="2400" dirty="0" smtClean="0">
                <a:latin typeface="Times New Roman" pitchFamily="18" charset="0"/>
                <a:cs typeface="Times New Roman" pitchFamily="18" charset="0"/>
              </a:rPr>
              <a:t>Patients without serologic evidence of HBV infection should be vaccinated. If possible, vaccination should be administered before immunosuppressive treatment is started since vaccination may not be effective in patients who are </a:t>
            </a:r>
            <a:r>
              <a:rPr lang="en-US" sz="2400" dirty="0" err="1" smtClean="0">
                <a:latin typeface="Times New Roman" pitchFamily="18" charset="0"/>
                <a:cs typeface="Times New Roman" pitchFamily="18" charset="0"/>
              </a:rPr>
              <a:t>immunosuppressed</a:t>
            </a:r>
            <a:r>
              <a:rPr lang="en-US" sz="2400" dirty="0" smtClean="0">
                <a:latin typeface="Times New Roman" pitchFamily="18" charset="0"/>
                <a:cs typeface="Times New Roman" pitchFamily="18" charset="0"/>
              </a:rPr>
              <a:t>.</a:t>
            </a:r>
          </a:p>
          <a:p>
            <a:pPr>
              <a:buNone/>
            </a:pPr>
            <a:endParaRPr lang="en-US" sz="2400" dirty="0" smtClean="0">
              <a:latin typeface="Times New Roman" pitchFamily="18" charset="0"/>
              <a:cs typeface="Times New Roman" pitchFamily="18" charset="0"/>
            </a:endParaRPr>
          </a:p>
          <a:p>
            <a:pPr>
              <a:buNone/>
            </a:pPr>
            <a:r>
              <a:rPr lang="en-US" sz="2400" dirty="0" smtClean="0">
                <a:latin typeface="Times New Roman" pitchFamily="18" charset="0"/>
                <a:cs typeface="Times New Roman" pitchFamily="18" charset="0"/>
              </a:rPr>
              <a:t>Patients with serologic evidence of hepatitis B virus (HBV) infection (</a:t>
            </a:r>
            <a:r>
              <a:rPr lang="en-US" sz="2400" dirty="0" err="1" smtClean="0">
                <a:latin typeface="Times New Roman" pitchFamily="18" charset="0"/>
                <a:cs typeface="Times New Roman" pitchFamily="18" charset="0"/>
              </a:rPr>
              <a:t>HBsAg</a:t>
            </a:r>
            <a:r>
              <a:rPr lang="en-US" sz="2400" dirty="0" smtClean="0">
                <a:latin typeface="Times New Roman" pitchFamily="18" charset="0"/>
                <a:cs typeface="Times New Roman" pitchFamily="18" charset="0"/>
              </a:rPr>
              <a:t>-positive or </a:t>
            </a:r>
            <a:r>
              <a:rPr lang="en-US" sz="2400" dirty="0" err="1" smtClean="0">
                <a:latin typeface="Times New Roman" pitchFamily="18" charset="0"/>
                <a:cs typeface="Times New Roman" pitchFamily="18" charset="0"/>
              </a:rPr>
              <a:t>antiHBc</a:t>
            </a:r>
            <a:r>
              <a:rPr lang="en-US" sz="2400" dirty="0" smtClean="0">
                <a:latin typeface="Times New Roman" pitchFamily="18" charset="0"/>
                <a:cs typeface="Times New Roman" pitchFamily="18" charset="0"/>
              </a:rPr>
              <a:t>-positive) are at risk for HBV reactivation if they receive immunosuppressive therapy.</a:t>
            </a:r>
            <a:endParaRPr lang="en-US" sz="24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r>
              <a:rPr lang="en-US" dirty="0" smtClean="0">
                <a:solidFill>
                  <a:schemeClr val="accent1">
                    <a:lumMod val="75000"/>
                  </a:schemeClr>
                </a:solidFill>
                <a:latin typeface="Times New Roman" pitchFamily="18" charset="0"/>
                <a:cs typeface="Times New Roman" pitchFamily="18" charset="0"/>
              </a:rPr>
              <a:t>Pretreatment</a:t>
            </a:r>
            <a:r>
              <a:rPr lang="en-US" sz="3200" dirty="0" smtClean="0">
                <a:latin typeface="Times New Roman" pitchFamily="18" charset="0"/>
                <a:cs typeface="Times New Roman" pitchFamily="18" charset="0"/>
              </a:rPr>
              <a:t> </a:t>
            </a:r>
            <a:r>
              <a:rPr lang="en-US" dirty="0" smtClean="0">
                <a:solidFill>
                  <a:schemeClr val="accent1">
                    <a:lumMod val="75000"/>
                  </a:schemeClr>
                </a:solidFill>
                <a:latin typeface="Times New Roman" pitchFamily="18" charset="0"/>
                <a:cs typeface="Times New Roman" pitchFamily="18" charset="0"/>
              </a:rPr>
              <a:t>screening</a:t>
            </a:r>
            <a:r>
              <a:rPr lang="en-US" sz="3200" dirty="0" smtClean="0">
                <a:latin typeface="Times New Roman" pitchFamily="18" charset="0"/>
                <a:cs typeface="Times New Roman" pitchFamily="18" charset="0"/>
              </a:rPr>
              <a:t> </a:t>
            </a:r>
            <a:r>
              <a:rPr lang="en-US" dirty="0" smtClean="0">
                <a:solidFill>
                  <a:schemeClr val="accent1">
                    <a:lumMod val="75000"/>
                  </a:schemeClr>
                </a:solidFill>
                <a:latin typeface="Times New Roman" pitchFamily="18" charset="0"/>
                <a:cs typeface="Times New Roman" pitchFamily="18" charset="0"/>
              </a:rPr>
              <a:t>includes:</a:t>
            </a:r>
            <a:endParaRPr lang="en-US" dirty="0">
              <a:solidFill>
                <a:schemeClr val="accent1">
                  <a:lumMod val="75000"/>
                </a:schemeClr>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DBD7E3B-57F2-4D59-A1D7-DADAC3C2FC0C}" type="slidenum">
              <a:rPr lang="en-US" smtClean="0"/>
              <a:pPr/>
              <a:t>9</a:t>
            </a:fld>
            <a:endParaRPr lang="en-US"/>
          </a:p>
        </p:txBody>
      </p:sp>
    </p:spTree>
    <p:extLst>
      <p:ext uri="{BB962C8B-B14F-4D97-AF65-F5344CB8AC3E}">
        <p14:creationId xmlns="" xmlns:p14="http://schemas.microsoft.com/office/powerpoint/2010/main" val="20320105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604</TotalTime>
  <Words>1741</Words>
  <Application>Microsoft Office PowerPoint</Application>
  <PresentationFormat>Custom</PresentationFormat>
  <Paragraphs>194</Paragraphs>
  <Slides>31</Slides>
  <Notes>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Concourse</vt:lpstr>
      <vt:lpstr>Tumor Necrosis Factor-Alpha Inhibitors and IBD</vt:lpstr>
      <vt:lpstr>Slide 2</vt:lpstr>
      <vt:lpstr>Pharmacology and Use</vt:lpstr>
      <vt:lpstr>Infliximab </vt:lpstr>
      <vt:lpstr>Adalimumab </vt:lpstr>
      <vt:lpstr>Golimumab</vt:lpstr>
      <vt:lpstr>Certolizumab pegol</vt:lpstr>
      <vt:lpstr>Pretreatment screening</vt:lpstr>
      <vt:lpstr>Pretreatment screening includes:</vt:lpstr>
      <vt:lpstr>Slide 10</vt:lpstr>
      <vt:lpstr>AGA and AASLD have attempted to categorize the level of risk for HBV reactivation among individuals receiving certain immunosuppressive agents</vt:lpstr>
      <vt:lpstr>Clinical manifestations of reactivation</vt:lpstr>
      <vt:lpstr>Diagnosis of reactivation</vt:lpstr>
      <vt:lpstr>Treatment of HBV reactivation</vt:lpstr>
      <vt:lpstr>Slide 15</vt:lpstr>
      <vt:lpstr>Slide 16</vt:lpstr>
      <vt:lpstr>Which agents to use:</vt:lpstr>
      <vt:lpstr>Duration of therapy:</vt:lpstr>
      <vt:lpstr>Slide 19</vt:lpstr>
      <vt:lpstr>2- evaluation of HCV infections:</vt:lpstr>
      <vt:lpstr>3- evaluation latent TB:</vt:lpstr>
      <vt:lpstr>Latent TB infection screening for patients preparing to receive a TNF-alpha inhibitor who have risk factors for latent TB</vt:lpstr>
      <vt:lpstr>Slide 23</vt:lpstr>
      <vt:lpstr>4- Vaccination:</vt:lpstr>
      <vt:lpstr>Slide 25</vt:lpstr>
      <vt:lpstr>Slide 26</vt:lpstr>
      <vt:lpstr>Vaccinations for adults with autoimmune inflammatory bowel disease</vt:lpstr>
      <vt:lpstr>Continue: </vt:lpstr>
      <vt:lpstr>5- EBV and CMV</vt:lpstr>
      <vt:lpstr>Contraindications</vt:lpstr>
      <vt:lpstr>Slide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Dosing and monitoring of tumor necrosis factor-alpha inhibitors</dc:title>
  <dc:creator>Faezeh</dc:creator>
  <cp:lastModifiedBy>MaryaM</cp:lastModifiedBy>
  <cp:revision>35</cp:revision>
  <dcterms:created xsi:type="dcterms:W3CDTF">2021-07-09T06:09:48Z</dcterms:created>
  <dcterms:modified xsi:type="dcterms:W3CDTF">2021-07-30T18:16:00Z</dcterms:modified>
</cp:coreProperties>
</file>