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6" r:id="rId1"/>
  </p:sldMasterIdLst>
  <p:sldIdLst>
    <p:sldId id="256" r:id="rId2"/>
    <p:sldId id="257" r:id="rId3"/>
    <p:sldId id="258" r:id="rId4"/>
    <p:sldId id="259" r:id="rId5"/>
    <p:sldId id="260" r:id="rId6"/>
    <p:sldId id="286" r:id="rId7"/>
    <p:sldId id="262" r:id="rId8"/>
    <p:sldId id="263" r:id="rId9"/>
    <p:sldId id="264" r:id="rId10"/>
    <p:sldId id="265" r:id="rId11"/>
    <p:sldId id="266" r:id="rId12"/>
    <p:sldId id="267" r:id="rId13"/>
    <p:sldId id="288" r:id="rId14"/>
    <p:sldId id="287" r:id="rId15"/>
    <p:sldId id="270" r:id="rId16"/>
    <p:sldId id="271" r:id="rId17"/>
    <p:sldId id="272" r:id="rId18"/>
    <p:sldId id="273" r:id="rId19"/>
    <p:sldId id="274" r:id="rId20"/>
    <p:sldId id="275" r:id="rId21"/>
    <p:sldId id="289" r:id="rId22"/>
    <p:sldId id="291" r:id="rId23"/>
    <p:sldId id="278" r:id="rId24"/>
    <p:sldId id="279" r:id="rId25"/>
    <p:sldId id="280" r:id="rId26"/>
    <p:sldId id="281" r:id="rId27"/>
    <p:sldId id="290" r:id="rId28"/>
    <p:sldId id="284" r:id="rId29"/>
    <p:sldId id="28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fir" initials="s" lastIdx="1" clrIdx="0">
    <p:extLst>
      <p:ext uri="{19B8F6BF-5375-455C-9EA6-DF929625EA0E}">
        <p15:presenceInfo xmlns:p15="http://schemas.microsoft.com/office/powerpoint/2012/main" xmlns="" userId="safi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1B6F"/>
    <a:srgbClr val="400C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>
        <p:scale>
          <a:sx n="81" d="100"/>
          <a:sy n="81" d="100"/>
        </p:scale>
        <p:origin x="-78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213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138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388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77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42908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236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812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50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100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27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01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64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89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67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90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984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4239-7D40-4DEC-A3FF-44AD73549EFA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9A384419-7FFB-4245-BDAD-9D613854E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682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  <p:sldLayoutId id="2147484111" r:id="rId5"/>
    <p:sldLayoutId id="2147484112" r:id="rId6"/>
    <p:sldLayoutId id="2147484113" r:id="rId7"/>
    <p:sldLayoutId id="2147484114" r:id="rId8"/>
    <p:sldLayoutId id="2147484115" r:id="rId9"/>
    <p:sldLayoutId id="2147484116" r:id="rId10"/>
    <p:sldLayoutId id="2147484117" r:id="rId11"/>
    <p:sldLayoutId id="2147484118" r:id="rId12"/>
    <p:sldLayoutId id="2147484119" r:id="rId13"/>
    <p:sldLayoutId id="2147484120" r:id="rId14"/>
    <p:sldLayoutId id="2147484121" r:id="rId15"/>
    <p:sldLayoutId id="21474841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CEAF6A-1DE3-4E8E-B87B-60681DC17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9146" y="2881744"/>
            <a:ext cx="8991600" cy="1595301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GESTATIONAL</a:t>
            </a:r>
            <a:br>
              <a:rPr lang="en-US" sz="5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DIABETES MELLITUS</a:t>
            </a:r>
          </a:p>
        </p:txBody>
      </p:sp>
    </p:spTree>
    <p:extLst>
      <p:ext uri="{BB962C8B-B14F-4D97-AF65-F5344CB8AC3E}">
        <p14:creationId xmlns:p14="http://schemas.microsoft.com/office/powerpoint/2010/main" val="1699571239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34EEDF2-10F1-46C6-A59A-FD91E0315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45" y="0"/>
            <a:ext cx="11748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16692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E79FDF6-1D0D-408F-9A82-143E62240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90" y="0"/>
            <a:ext cx="119149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7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5A7893B-3307-4540-854A-B243474EF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4" y="0"/>
            <a:ext cx="112221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7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8CD2002-CA96-4CC0-8392-6125AACAF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67" y="0"/>
            <a:ext cx="9274002" cy="445008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DE8F2E6-6675-42E4-BF97-40E5259B71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4297680"/>
            <a:ext cx="8596668" cy="2444722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Normal values</a:t>
            </a:r>
          </a:p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fasting –&gt; (&lt; 90mg/dl)</a:t>
            </a:r>
          </a:p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-&gt; (&lt;180mg/dl)</a:t>
            </a:r>
          </a:p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-&gt; (&lt;155mg/dl)</a:t>
            </a:r>
          </a:p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111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-&gt; (&lt;140mg/dl)</a:t>
            </a:r>
          </a:p>
        </p:txBody>
      </p:sp>
    </p:spTree>
    <p:extLst>
      <p:ext uri="{BB962C8B-B14F-4D97-AF65-F5344CB8AC3E}">
        <p14:creationId xmlns:p14="http://schemas.microsoft.com/office/powerpoint/2010/main" val="3203835801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C1248A-7DD3-4487-8908-4916B9493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0891"/>
            <a:ext cx="8596668" cy="4520472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≥ 1 values must be abnormal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FDEDDD6-B6C4-4E40-8304-927E89BEB1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399" r="17877" b="61926"/>
          <a:stretch/>
        </p:blipFill>
        <p:spPr>
          <a:xfrm>
            <a:off x="440372" y="18071"/>
            <a:ext cx="9274002" cy="17881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BDFDA45-11CA-47CE-B6AA-E4DA1AF52C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13" t="44064" r="20960" b="19942"/>
          <a:stretch/>
        </p:blipFill>
        <p:spPr>
          <a:xfrm>
            <a:off x="985244" y="2803849"/>
            <a:ext cx="8893386" cy="24026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FB4EBA9-75F8-4681-9B9C-87BE7AF4C4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597" r="96349" b="75384"/>
          <a:stretch/>
        </p:blipFill>
        <p:spPr>
          <a:xfrm>
            <a:off x="985244" y="2022752"/>
            <a:ext cx="398666" cy="34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34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65A4BBF-27BF-4973-9541-432D71515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glow rad="139700">
              <a:schemeClr val="accent2">
                <a:satMod val="175000"/>
                <a:alpha val="40000"/>
              </a:schemeClr>
            </a:glow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3313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DAA12D0-0694-456D-AD35-88BA551AC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07024"/>
      </p:ext>
    </p:extLst>
  </p:cSld>
  <p:clrMapOvr>
    <a:masterClrMapping/>
  </p:clrMapOvr>
  <p:transition spd="slow">
    <p:comb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10A3720-71D5-4879-8438-8140386AB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236"/>
            <a:ext cx="12192000" cy="659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7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21B5FB5-40A9-421F-A180-30D993ED8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53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8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C0DC4A8-F02F-4AE1-9EFE-793A0AFD7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19010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77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87FF294-9F02-4C3C-8672-A9A0091AC9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264992674"/>
      </p:ext>
    </p:extLst>
  </p:cSld>
  <p:clrMapOvr>
    <a:masterClrMapping/>
  </p:clrMapOvr>
  <p:transition spd="slow">
    <p:strips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A7DA802-6ACE-4A86-AC6D-0B773935B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5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38447F-E1A4-438F-9056-B44965D50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Self-Monitored Capillary Blood Glucose Goal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xmlns="" id="{6D2F5FDA-4172-44BB-8875-035410CF30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8522562"/>
              </p:ext>
            </p:extLst>
          </p:nvPr>
        </p:nvGraphicFramePr>
        <p:xfrm>
          <a:off x="1082068" y="2125272"/>
          <a:ext cx="7477315" cy="4471452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  <a:reflection blurRad="6350" stA="50000" endA="295" endPos="92000" dist="101600" dir="5400000" sy="-100000" algn="bl" rotWithShape="0"/>
                </a:effectLst>
                <a:tableStyleId>{21E4AEA4-8DFA-4A89-87EB-49C32662AFE0}</a:tableStyleId>
              </a:tblPr>
              <a:tblGrid>
                <a:gridCol w="3745994">
                  <a:extLst>
                    <a:ext uri="{9D8B030D-6E8A-4147-A177-3AD203B41FA5}">
                      <a16:colId xmlns:a16="http://schemas.microsoft.com/office/drawing/2014/main" xmlns="" val="3061840873"/>
                    </a:ext>
                  </a:extLst>
                </a:gridCol>
                <a:gridCol w="3731321">
                  <a:extLst>
                    <a:ext uri="{9D8B030D-6E8A-4147-A177-3AD203B41FA5}">
                      <a16:colId xmlns:a16="http://schemas.microsoft.com/office/drawing/2014/main" xmlns="" val="931503519"/>
                    </a:ext>
                  </a:extLst>
                </a:gridCol>
              </a:tblGrid>
              <a:tr h="47778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Specimen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Level ( mg/dl 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85781074"/>
                  </a:ext>
                </a:extLst>
              </a:tr>
              <a:tr h="47778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Fasting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70281749"/>
                  </a:ext>
                </a:extLst>
              </a:tr>
              <a:tr h="561119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Premeal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≤100</a:t>
                      </a:r>
                    </a:p>
                    <a:p>
                      <a:endParaRPr 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785016488"/>
                  </a:ext>
                </a:extLst>
              </a:tr>
              <a:tr h="561119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1-hr postprandial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≤140</a:t>
                      </a:r>
                    </a:p>
                    <a:p>
                      <a:endParaRPr 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368860821"/>
                  </a:ext>
                </a:extLst>
              </a:tr>
              <a:tr h="45247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2-hr postprandial</a:t>
                      </a:r>
                    </a:p>
                    <a:p>
                      <a:endParaRPr 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≤120</a:t>
                      </a:r>
                    </a:p>
                    <a:p>
                      <a:endParaRPr 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650477654"/>
                  </a:ext>
                </a:extLst>
              </a:tr>
              <a:tr h="47778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0200-0600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≥60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704381685"/>
                  </a:ext>
                </a:extLst>
              </a:tr>
              <a:tr h="477783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 (average)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374121014"/>
                  </a:ext>
                </a:extLst>
              </a:tr>
              <a:tr h="561119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Hemoglobin A1c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≤6%</a:t>
                      </a:r>
                    </a:p>
                    <a:p>
                      <a:endParaRPr 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507369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401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9A44CB1-5E01-4250-AB2C-8BB869E0A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310" y="2887072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&gt;50-55% should be carbohydrates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5256670-3C07-48FF-A539-33256D62A9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" t="14054" r="43547" b="70602"/>
          <a:stretch/>
        </p:blipFill>
        <p:spPr>
          <a:xfrm>
            <a:off x="9367" y="1825991"/>
            <a:ext cx="8408335" cy="10419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5A5FD95-C18B-4A24-A6B7-3942A34D40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571" r="42422" b="16312"/>
          <a:stretch/>
        </p:blipFill>
        <p:spPr>
          <a:xfrm>
            <a:off x="0" y="3354463"/>
            <a:ext cx="8229600" cy="35035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F3C4C0E-8A02-47A1-8A99-A3E4A6AF4F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19" r="26276" b="82313"/>
          <a:stretch/>
        </p:blipFill>
        <p:spPr>
          <a:xfrm>
            <a:off x="158621" y="318374"/>
            <a:ext cx="7501185" cy="12129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E098297-AFC8-4E52-A32C-97B5913FEE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67" t="19449" r="14733" b="19320"/>
          <a:stretch/>
        </p:blipFill>
        <p:spPr>
          <a:xfrm>
            <a:off x="8605804" y="1618108"/>
            <a:ext cx="3188091" cy="4199277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F8EF368-106F-494A-BC3E-2A9E3B9353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57" t="29843" r="95922" b="64140"/>
          <a:stretch/>
        </p:blipFill>
        <p:spPr>
          <a:xfrm>
            <a:off x="0" y="2922646"/>
            <a:ext cx="473310" cy="41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7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55DD16C-7C9F-4F36-9863-C815D8CA8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34803"/>
      </p:ext>
    </p:extLst>
  </p:cSld>
  <p:clrMapOvr>
    <a:masterClrMapping/>
  </p:clrMapOvr>
  <p:transition spd="slow">
    <p:wheel spokes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849111D-C9D8-4396-8C69-379054D6C2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1625" b="78889"/>
          <a:stretch/>
        </p:blipFill>
        <p:spPr>
          <a:xfrm>
            <a:off x="60960" y="0"/>
            <a:ext cx="10774680" cy="14478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F164DA7-F064-4A6A-9D03-AC844315CB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50" t="37111" r="4000"/>
          <a:stretch/>
        </p:blipFill>
        <p:spPr>
          <a:xfrm>
            <a:off x="701040" y="1569720"/>
            <a:ext cx="11125200" cy="431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7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0B65A5B-1058-461E-A705-70B677E64E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6" r="6345" b="39792"/>
          <a:stretch/>
        </p:blipFill>
        <p:spPr>
          <a:xfrm>
            <a:off x="901959" y="525624"/>
            <a:ext cx="10675776" cy="40122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440747-C10A-4D02-9CFF-0087D5A5D0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32" t="66924" r="30771"/>
          <a:stretch/>
        </p:blipFill>
        <p:spPr>
          <a:xfrm>
            <a:off x="1079240" y="4537900"/>
            <a:ext cx="7620000" cy="220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6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96D5921-313B-41EB-9175-C1E2A45EC8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347" r="25375" b="80544"/>
          <a:stretch/>
        </p:blipFill>
        <p:spPr>
          <a:xfrm>
            <a:off x="317241" y="205273"/>
            <a:ext cx="9098279" cy="83042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C911F95-451A-456A-9C92-EFD3FEBDB3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298" b="39111"/>
          <a:stretch/>
        </p:blipFill>
        <p:spPr>
          <a:xfrm>
            <a:off x="457200" y="1981200"/>
            <a:ext cx="7955280" cy="4175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290EF7D-596A-4862-9185-4AF68D7E9E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2479"/>
          <a:stretch/>
        </p:blipFill>
        <p:spPr>
          <a:xfrm>
            <a:off x="602549" y="1136737"/>
            <a:ext cx="9102117" cy="74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62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562EBD9-E6BD-49E6-8C69-EE5612E158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014" y="3122817"/>
            <a:ext cx="8596668" cy="28104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IUD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2858D6A-C986-4F41-A827-64F057D46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1627"/>
            <a:ext cx="8230313" cy="26093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85F3BDA-A68F-4007-9DFF-60B9A89AB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06449"/>
            <a:ext cx="6712278" cy="731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81A683E-56D3-45C3-B4FF-B9951BDD8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48686"/>
            <a:ext cx="8230313" cy="260931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E508D69-EBF0-4C0E-AA0D-0E7F226D61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06" t="64003" r="87963"/>
          <a:stretch/>
        </p:blipFill>
        <p:spPr>
          <a:xfrm>
            <a:off x="718456" y="2993212"/>
            <a:ext cx="485193" cy="71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66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5EB25-88CE-459F-9718-A8B47F2C8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406" y="2355272"/>
            <a:ext cx="9561175" cy="132080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Producer By : </a:t>
            </a:r>
            <a:r>
              <a:rPr lang="en-US" sz="4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Dr.Maryam</a:t>
            </a: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Alerasol</a:t>
            </a:r>
            <a:endParaRPr lang="en-US" sz="4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8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B807CCC-DBD2-4101-82D8-FAB3D9992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</a:p>
          <a:p>
            <a:pPr marL="0" indent="0" algn="ctr">
              <a:buNone/>
            </a:pPr>
            <a:endParaRPr lang="fa-IR" sz="6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6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endParaRPr lang="fa-IR" sz="6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097463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2CA4BDD-3280-4855-977B-59BCDAC7F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6239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1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0421A53-DE1F-4BB4-B7D3-A34A7487B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6239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39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93F6890-82AF-4122-BAF1-C14D167CE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85530241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77A0BD-8B96-47B2-8B82-5F55E79AD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Fasting &amp; postprandial venous plasma sugar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xmlns="" id="{46F03A63-B659-4C19-AE54-F1AC90F30A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4056669"/>
              </p:ext>
            </p:extLst>
          </p:nvPr>
        </p:nvGraphicFramePr>
        <p:xfrm>
          <a:off x="677863" y="2160588"/>
          <a:ext cx="8596311" cy="3828732"/>
        </p:xfrm>
        <a:graphic>
          <a:graphicData uri="http://schemas.openxmlformats.org/drawingml/2006/table">
            <a:tbl>
              <a:tblPr firstRow="1" bandRow="1"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  <a:tableStyleId>{6E25E649-3F16-4E02-A733-19D2CDBF48F0}</a:tableStyleId>
              </a:tblPr>
              <a:tblGrid>
                <a:gridCol w="2865437">
                  <a:extLst>
                    <a:ext uri="{9D8B030D-6E8A-4147-A177-3AD203B41FA5}">
                      <a16:colId xmlns:a16="http://schemas.microsoft.com/office/drawing/2014/main" xmlns="" val="558711913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xmlns="" val="2007350628"/>
                    </a:ext>
                  </a:extLst>
                </a:gridCol>
                <a:gridCol w="2865437">
                  <a:extLst>
                    <a:ext uri="{9D8B030D-6E8A-4147-A177-3AD203B41FA5}">
                      <a16:colId xmlns:a16="http://schemas.microsoft.com/office/drawing/2014/main" xmlns="" val="1629288523"/>
                    </a:ext>
                  </a:extLst>
                </a:gridCol>
              </a:tblGrid>
              <a:tr h="1276244"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fasting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Postprandial</a:t>
                      </a:r>
                    </a:p>
                    <a:p>
                      <a:pPr algn="ctr" defTabSz="914400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(2h)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Result</a:t>
                      </a:r>
                      <a:endParaRPr lang="en-US" sz="20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59237191"/>
                  </a:ext>
                </a:extLst>
              </a:tr>
              <a:tr h="1276244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 90 mg/dl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&lt;140 mg/dl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notdiabetic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0268605"/>
                  </a:ext>
                </a:extLst>
              </a:tr>
              <a:tr h="1276244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≤126 mg/dl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200 mg/dl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fa-I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دوبار)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diabetic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7210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34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2CDBBB7-560A-46DD-925B-B91A54FB5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4438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774770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CD2F7C-63FB-4327-9FE3-5B1EA5067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54" y="0"/>
            <a:ext cx="11707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614691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F923058-FCC6-49ED-8DD7-227502332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748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806431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Facet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215</TotalTime>
  <Words>116</Words>
  <Application>Microsoft Office PowerPoint</Application>
  <PresentationFormat>Custom</PresentationFormat>
  <Paragraphs>43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Facet</vt:lpstr>
      <vt:lpstr>GESTATIONAL  DIABETES MELLITUS</vt:lpstr>
      <vt:lpstr>PowerPoint Presentation</vt:lpstr>
      <vt:lpstr>PowerPoint Presentation</vt:lpstr>
      <vt:lpstr>PowerPoint Presentation</vt:lpstr>
      <vt:lpstr>PowerPoint Presentation</vt:lpstr>
      <vt:lpstr>Fasting &amp; postprandial venous plasma sugar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Self-Monitored Capillary Blood Glucose Goal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Producer By : Dr.Maryam Alerasol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GESTATIONAL  DIABETES MELLITUS</dc:title>
  <dc:creator>safir</dc:creator>
  <cp:lastModifiedBy>MA-SalehRiyahi-PC</cp:lastModifiedBy>
  <cp:revision>15</cp:revision>
  <dcterms:created xsi:type="dcterms:W3CDTF">2021-05-04T07:15:03Z</dcterms:created>
  <dcterms:modified xsi:type="dcterms:W3CDTF">2021-05-16T05:07:36Z</dcterms:modified>
</cp:coreProperties>
</file>