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8.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9.xml" ContentType="application/vnd.openxmlformats-officedocument.theme+xml"/>
  <Override PartName="/ppt/slideLayouts/slideLayout30.xml" ContentType="application/vnd.openxmlformats-officedocument.presentationml.slideLayout+xml"/>
  <Override PartName="/ppt/theme/theme10.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11.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1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1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7.xml" ContentType="application/vnd.openxmlformats-officedocument.theme+xml"/>
  <Override PartName="/ppt/slideLayouts/slideLayout72.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4"/>
    <p:sldMasterId id="2147483768" r:id="rId5"/>
    <p:sldMasterId id="2147483730" r:id="rId6"/>
    <p:sldMasterId id="2147483710" r:id="rId7"/>
    <p:sldMasterId id="2147483827" r:id="rId8"/>
    <p:sldMasterId id="2147483758" r:id="rId9"/>
    <p:sldMasterId id="2147483803" r:id="rId10"/>
    <p:sldMasterId id="2147483752" r:id="rId11"/>
    <p:sldMasterId id="2147483813" r:id="rId12"/>
    <p:sldMasterId id="2147483791" r:id="rId13"/>
    <p:sldMasterId id="2147483722" r:id="rId14"/>
    <p:sldMasterId id="2147483819" r:id="rId15"/>
    <p:sldMasterId id="2147483702" r:id="rId16"/>
    <p:sldMasterId id="2147483734" r:id="rId17"/>
    <p:sldMasterId id="2147483810" r:id="rId18"/>
    <p:sldMasterId id="2147483772" r:id="rId19"/>
    <p:sldMasterId id="2147483807" r:id="rId20"/>
    <p:sldMasterId id="2147483746" r:id="rId21"/>
  </p:sldMasterIdLst>
  <p:notesMasterIdLst>
    <p:notesMasterId r:id="rId308"/>
  </p:notesMasterIdLst>
  <p:handoutMasterIdLst>
    <p:handoutMasterId r:id="rId309"/>
  </p:handoutMasterIdLst>
  <p:sldIdLst>
    <p:sldId id="257" r:id="rId22"/>
    <p:sldId id="329" r:id="rId23"/>
    <p:sldId id="382" r:id="rId24"/>
    <p:sldId id="383" r:id="rId25"/>
    <p:sldId id="380" r:id="rId26"/>
    <p:sldId id="384" r:id="rId27"/>
    <p:sldId id="385" r:id="rId28"/>
    <p:sldId id="1255" r:id="rId29"/>
    <p:sldId id="325" r:id="rId30"/>
    <p:sldId id="1256" r:id="rId31"/>
    <p:sldId id="1257" r:id="rId32"/>
    <p:sldId id="1258" r:id="rId33"/>
    <p:sldId id="1259" r:id="rId34"/>
    <p:sldId id="1260" r:id="rId35"/>
    <p:sldId id="1261" r:id="rId36"/>
    <p:sldId id="1262" r:id="rId37"/>
    <p:sldId id="1263" r:id="rId38"/>
    <p:sldId id="1254" r:id="rId39"/>
    <p:sldId id="1264" r:id="rId40"/>
    <p:sldId id="1265" r:id="rId41"/>
    <p:sldId id="1266" r:id="rId42"/>
    <p:sldId id="1268" r:id="rId43"/>
    <p:sldId id="1269" r:id="rId44"/>
    <p:sldId id="1270" r:id="rId45"/>
    <p:sldId id="1271" r:id="rId46"/>
    <p:sldId id="1267" r:id="rId47"/>
    <p:sldId id="1272" r:id="rId48"/>
    <p:sldId id="1273" r:id="rId49"/>
    <p:sldId id="1274" r:id="rId50"/>
    <p:sldId id="1275" r:id="rId51"/>
    <p:sldId id="1276" r:id="rId52"/>
    <p:sldId id="1277" r:id="rId53"/>
    <p:sldId id="1278" r:id="rId54"/>
    <p:sldId id="1279" r:id="rId55"/>
    <p:sldId id="1280" r:id="rId56"/>
    <p:sldId id="1281" r:id="rId57"/>
    <p:sldId id="1284" r:id="rId58"/>
    <p:sldId id="1285" r:id="rId59"/>
    <p:sldId id="1286" r:id="rId60"/>
    <p:sldId id="1282" r:id="rId61"/>
    <p:sldId id="1287" r:id="rId62"/>
    <p:sldId id="1288" r:id="rId63"/>
    <p:sldId id="1289" r:id="rId64"/>
    <p:sldId id="1291" r:id="rId65"/>
    <p:sldId id="1290" r:id="rId66"/>
    <p:sldId id="1292" r:id="rId67"/>
    <p:sldId id="1293" r:id="rId68"/>
    <p:sldId id="1283" r:id="rId69"/>
    <p:sldId id="1294" r:id="rId70"/>
    <p:sldId id="1295" r:id="rId71"/>
    <p:sldId id="1296" r:id="rId72"/>
    <p:sldId id="1297" r:id="rId73"/>
    <p:sldId id="1298" r:id="rId74"/>
    <p:sldId id="1299" r:id="rId75"/>
    <p:sldId id="1300" r:id="rId76"/>
    <p:sldId id="1301" r:id="rId77"/>
    <p:sldId id="1302" r:id="rId78"/>
    <p:sldId id="1303" r:id="rId79"/>
    <p:sldId id="1304" r:id="rId80"/>
    <p:sldId id="1306" r:id="rId81"/>
    <p:sldId id="1307" r:id="rId82"/>
    <p:sldId id="1305" r:id="rId83"/>
    <p:sldId id="1308" r:id="rId84"/>
    <p:sldId id="1309" r:id="rId85"/>
    <p:sldId id="1310" r:id="rId86"/>
    <p:sldId id="1311" r:id="rId87"/>
    <p:sldId id="1312" r:id="rId88"/>
    <p:sldId id="1313" r:id="rId89"/>
    <p:sldId id="1314" r:id="rId90"/>
    <p:sldId id="1315" r:id="rId91"/>
    <p:sldId id="1316" r:id="rId92"/>
    <p:sldId id="1317" r:id="rId93"/>
    <p:sldId id="1318" r:id="rId94"/>
    <p:sldId id="1319" r:id="rId95"/>
    <p:sldId id="1320" r:id="rId96"/>
    <p:sldId id="1321" r:id="rId97"/>
    <p:sldId id="1322" r:id="rId98"/>
    <p:sldId id="1323" r:id="rId99"/>
    <p:sldId id="1324" r:id="rId100"/>
    <p:sldId id="1325" r:id="rId101"/>
    <p:sldId id="1326" r:id="rId102"/>
    <p:sldId id="1327" r:id="rId103"/>
    <p:sldId id="1328" r:id="rId104"/>
    <p:sldId id="1329" r:id="rId105"/>
    <p:sldId id="1330" r:id="rId106"/>
    <p:sldId id="1331" r:id="rId107"/>
    <p:sldId id="1332" r:id="rId108"/>
    <p:sldId id="1333" r:id="rId109"/>
    <p:sldId id="1334" r:id="rId110"/>
    <p:sldId id="1335" r:id="rId111"/>
    <p:sldId id="1336" r:id="rId112"/>
    <p:sldId id="1338" r:id="rId113"/>
    <p:sldId id="1337" r:id="rId114"/>
    <p:sldId id="1339" r:id="rId115"/>
    <p:sldId id="1340" r:id="rId116"/>
    <p:sldId id="1341" r:id="rId117"/>
    <p:sldId id="1342" r:id="rId118"/>
    <p:sldId id="1343" r:id="rId119"/>
    <p:sldId id="1344" r:id="rId120"/>
    <p:sldId id="1345" r:id="rId121"/>
    <p:sldId id="1346" r:id="rId122"/>
    <p:sldId id="1347" r:id="rId123"/>
    <p:sldId id="1348" r:id="rId124"/>
    <p:sldId id="1349" r:id="rId125"/>
    <p:sldId id="1350" r:id="rId126"/>
    <p:sldId id="1351" r:id="rId127"/>
    <p:sldId id="1356" r:id="rId128"/>
    <p:sldId id="1352" r:id="rId129"/>
    <p:sldId id="1353" r:id="rId130"/>
    <p:sldId id="1354" r:id="rId131"/>
    <p:sldId id="1355" r:id="rId132"/>
    <p:sldId id="1357" r:id="rId133"/>
    <p:sldId id="1358" r:id="rId134"/>
    <p:sldId id="1359" r:id="rId135"/>
    <p:sldId id="1360" r:id="rId136"/>
    <p:sldId id="1361" r:id="rId137"/>
    <p:sldId id="1362" r:id="rId138"/>
    <p:sldId id="1363" r:id="rId139"/>
    <p:sldId id="1364" r:id="rId140"/>
    <p:sldId id="1365" r:id="rId141"/>
    <p:sldId id="1366" r:id="rId142"/>
    <p:sldId id="1367" r:id="rId143"/>
    <p:sldId id="1368" r:id="rId144"/>
    <p:sldId id="1369" r:id="rId145"/>
    <p:sldId id="1370" r:id="rId146"/>
    <p:sldId id="1371" r:id="rId147"/>
    <p:sldId id="1372" r:id="rId148"/>
    <p:sldId id="1373" r:id="rId149"/>
    <p:sldId id="1374" r:id="rId150"/>
    <p:sldId id="1375" r:id="rId151"/>
    <p:sldId id="1376" r:id="rId152"/>
    <p:sldId id="1377" r:id="rId153"/>
    <p:sldId id="1378" r:id="rId154"/>
    <p:sldId id="1382" r:id="rId155"/>
    <p:sldId id="1379" r:id="rId156"/>
    <p:sldId id="1381" r:id="rId157"/>
    <p:sldId id="1380" r:id="rId158"/>
    <p:sldId id="1383" r:id="rId159"/>
    <p:sldId id="1384" r:id="rId160"/>
    <p:sldId id="1385" r:id="rId161"/>
    <p:sldId id="1386" r:id="rId162"/>
    <p:sldId id="1387" r:id="rId163"/>
    <p:sldId id="1388" r:id="rId164"/>
    <p:sldId id="1389" r:id="rId165"/>
    <p:sldId id="1390" r:id="rId166"/>
    <p:sldId id="1391" r:id="rId167"/>
    <p:sldId id="1392" r:id="rId168"/>
    <p:sldId id="1393" r:id="rId169"/>
    <p:sldId id="1394" r:id="rId170"/>
    <p:sldId id="1395" r:id="rId171"/>
    <p:sldId id="1396" r:id="rId172"/>
    <p:sldId id="1397" r:id="rId173"/>
    <p:sldId id="1398" r:id="rId174"/>
    <p:sldId id="1399" r:id="rId175"/>
    <p:sldId id="1400" r:id="rId176"/>
    <p:sldId id="1401" r:id="rId177"/>
    <p:sldId id="1402" r:id="rId178"/>
    <p:sldId id="1403" r:id="rId179"/>
    <p:sldId id="1404" r:id="rId180"/>
    <p:sldId id="1405" r:id="rId181"/>
    <p:sldId id="1406" r:id="rId182"/>
    <p:sldId id="1407" r:id="rId183"/>
    <p:sldId id="1408" r:id="rId184"/>
    <p:sldId id="1409" r:id="rId185"/>
    <p:sldId id="1410" r:id="rId186"/>
    <p:sldId id="1411" r:id="rId187"/>
    <p:sldId id="1412" r:id="rId188"/>
    <p:sldId id="1413" r:id="rId189"/>
    <p:sldId id="1414" r:id="rId190"/>
    <p:sldId id="1415" r:id="rId191"/>
    <p:sldId id="1416" r:id="rId192"/>
    <p:sldId id="1417" r:id="rId193"/>
    <p:sldId id="1418" r:id="rId194"/>
    <p:sldId id="1420" r:id="rId195"/>
    <p:sldId id="1419" r:id="rId196"/>
    <p:sldId id="1421" r:id="rId197"/>
    <p:sldId id="1422" r:id="rId198"/>
    <p:sldId id="1423" r:id="rId199"/>
    <p:sldId id="1424" r:id="rId200"/>
    <p:sldId id="1425" r:id="rId201"/>
    <p:sldId id="1426" r:id="rId202"/>
    <p:sldId id="1427" r:id="rId203"/>
    <p:sldId id="1428" r:id="rId204"/>
    <p:sldId id="1429" r:id="rId205"/>
    <p:sldId id="1430" r:id="rId206"/>
    <p:sldId id="1431" r:id="rId207"/>
    <p:sldId id="1432" r:id="rId208"/>
    <p:sldId id="1433" r:id="rId209"/>
    <p:sldId id="1434" r:id="rId210"/>
    <p:sldId id="1435" r:id="rId211"/>
    <p:sldId id="1436" r:id="rId212"/>
    <p:sldId id="1437" r:id="rId213"/>
    <p:sldId id="1438" r:id="rId214"/>
    <p:sldId id="1439" r:id="rId215"/>
    <p:sldId id="1440" r:id="rId216"/>
    <p:sldId id="1441" r:id="rId217"/>
    <p:sldId id="1442" r:id="rId218"/>
    <p:sldId id="1443" r:id="rId219"/>
    <p:sldId id="1444" r:id="rId220"/>
    <p:sldId id="1445" r:id="rId221"/>
    <p:sldId id="1446" r:id="rId222"/>
    <p:sldId id="1447" r:id="rId223"/>
    <p:sldId id="1448" r:id="rId224"/>
    <p:sldId id="1449" r:id="rId225"/>
    <p:sldId id="1450" r:id="rId226"/>
    <p:sldId id="1451" r:id="rId227"/>
    <p:sldId id="1452" r:id="rId228"/>
    <p:sldId id="1453" r:id="rId229"/>
    <p:sldId id="1454" r:id="rId230"/>
    <p:sldId id="1455" r:id="rId231"/>
    <p:sldId id="1456" r:id="rId232"/>
    <p:sldId id="1457" r:id="rId233"/>
    <p:sldId id="1458" r:id="rId234"/>
    <p:sldId id="1459" r:id="rId235"/>
    <p:sldId id="1460" r:id="rId236"/>
    <p:sldId id="1461" r:id="rId237"/>
    <p:sldId id="1462" r:id="rId238"/>
    <p:sldId id="1463" r:id="rId239"/>
    <p:sldId id="1465" r:id="rId240"/>
    <p:sldId id="1466" r:id="rId241"/>
    <p:sldId id="1467" r:id="rId242"/>
    <p:sldId id="1468" r:id="rId243"/>
    <p:sldId id="1469" r:id="rId244"/>
    <p:sldId id="1470" r:id="rId245"/>
    <p:sldId id="1471" r:id="rId246"/>
    <p:sldId id="1472" r:id="rId247"/>
    <p:sldId id="1473" r:id="rId248"/>
    <p:sldId id="1474" r:id="rId249"/>
    <p:sldId id="1475" r:id="rId250"/>
    <p:sldId id="1476" r:id="rId251"/>
    <p:sldId id="1477" r:id="rId252"/>
    <p:sldId id="1478" r:id="rId253"/>
    <p:sldId id="1479" r:id="rId254"/>
    <p:sldId id="1480" r:id="rId255"/>
    <p:sldId id="1481" r:id="rId256"/>
    <p:sldId id="1482" r:id="rId257"/>
    <p:sldId id="1483" r:id="rId258"/>
    <p:sldId id="1464" r:id="rId259"/>
    <p:sldId id="1484" r:id="rId260"/>
    <p:sldId id="1485" r:id="rId261"/>
    <p:sldId id="1486" r:id="rId262"/>
    <p:sldId id="1487" r:id="rId263"/>
    <p:sldId id="1488" r:id="rId264"/>
    <p:sldId id="1489" r:id="rId265"/>
    <p:sldId id="1490" r:id="rId266"/>
    <p:sldId id="1491" r:id="rId267"/>
    <p:sldId id="1492" r:id="rId268"/>
    <p:sldId id="1493" r:id="rId269"/>
    <p:sldId id="1494" r:id="rId270"/>
    <p:sldId id="1495" r:id="rId271"/>
    <p:sldId id="1496" r:id="rId272"/>
    <p:sldId id="1497" r:id="rId273"/>
    <p:sldId id="1498" r:id="rId274"/>
    <p:sldId id="1499" r:id="rId275"/>
    <p:sldId id="1500" r:id="rId276"/>
    <p:sldId id="1501" r:id="rId277"/>
    <p:sldId id="1502" r:id="rId278"/>
    <p:sldId id="1503" r:id="rId279"/>
    <p:sldId id="1504" r:id="rId280"/>
    <p:sldId id="1529" r:id="rId281"/>
    <p:sldId id="1530" r:id="rId282"/>
    <p:sldId id="1505" r:id="rId283"/>
    <p:sldId id="1506" r:id="rId284"/>
    <p:sldId id="1507" r:id="rId285"/>
    <p:sldId id="1508" r:id="rId286"/>
    <p:sldId id="1509" r:id="rId287"/>
    <p:sldId id="1510" r:id="rId288"/>
    <p:sldId id="1511" r:id="rId289"/>
    <p:sldId id="1512" r:id="rId290"/>
    <p:sldId id="1513" r:id="rId291"/>
    <p:sldId id="1514" r:id="rId292"/>
    <p:sldId id="1515" r:id="rId293"/>
    <p:sldId id="1516" r:id="rId294"/>
    <p:sldId id="1518" r:id="rId295"/>
    <p:sldId id="1517" r:id="rId296"/>
    <p:sldId id="1519" r:id="rId297"/>
    <p:sldId id="1520" r:id="rId298"/>
    <p:sldId id="1521" r:id="rId299"/>
    <p:sldId id="1522" r:id="rId300"/>
    <p:sldId id="1523" r:id="rId301"/>
    <p:sldId id="1524" r:id="rId302"/>
    <p:sldId id="1525" r:id="rId303"/>
    <p:sldId id="1526" r:id="rId304"/>
    <p:sldId id="1527" r:id="rId305"/>
    <p:sldId id="1528" r:id="rId306"/>
    <p:sldId id="376" r:id="rId30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144">
          <p15:clr>
            <a:srgbClr val="A4A3A4"/>
          </p15:clr>
        </p15:guide>
        <p15:guide id="2" orient="horz" pos="950">
          <p15:clr>
            <a:srgbClr val="A4A3A4"/>
          </p15:clr>
        </p15:guide>
        <p15:guide id="3" orient="horz" pos="91">
          <p15:clr>
            <a:srgbClr val="A4A3A4"/>
          </p15:clr>
        </p15:guide>
        <p15:guide id="4" pos="5654">
          <p15:clr>
            <a:srgbClr val="A4A3A4"/>
          </p15:clr>
        </p15:guide>
        <p15:guide id="5" pos="238">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ddie Tolmie" initials="" lastIdx="58" clrIdx="0"/>
  <p:cmAuthor id="1" name="LAURA NAGLE" initials="" lastIdx="1" clrIdx="1"/>
  <p:cmAuthor id="2" name="Jennifer Niyangoda" initials="" lastIdx="20" clrIdx="2"/>
  <p:cmAuthor id="3" name="Simon Williams" initials="" lastIdx="24" clrIdx="3"/>
  <p:cmAuthor id="4" name="Gabrielle Antoniadis" initials="GA" lastIdx="17" clrIdx="4"/>
  <p:cmAuthor id="5" name="Microsoft Office User" initials="Office" lastIdx="25" clrIdx="5">
    <p:extLst/>
  </p:cmAuthor>
  <p:cmAuthor id="6" name="Microsoft Office User" initials="Office [2]" lastIdx="1" clrIdx="6">
    <p:extLst/>
  </p:cmAuthor>
  <p:cmAuthor id="7" name="Microsoft Office User" initials="Office [3]" lastIdx="1" clrIdx="7">
    <p:extLst/>
  </p:cmAuthor>
  <p:cmAuthor id="8" name="Microsoft Office User" initials="Office [4]" lastIdx="1" clrIdx="8">
    <p:extLst/>
  </p:cmAuthor>
  <p:cmAuthor id="9" name="Veronica LaFemina" initials="VL" lastIdx="5" clrIdx="9"/>
  <p:cmAuthor id="10" name="Tamara Darsow" initials="TD" lastIdx="11" clrIdx="10"/>
  <p:cmAuthor id="11" name="Matt Petersen" initials="MP" lastIdx="28" clrIdx="11">
    <p:extLst/>
  </p:cmAuthor>
  <p:cmAuthor id="12" name="Joy Bennett" initials="JB" lastIdx="1" clrIdx="12">
    <p:extLst/>
  </p:cmAuthor>
  <p:cmAuthor id="13" name="Joy Bennett" initials="JB [2]" lastIdx="1" clrIdx="13">
    <p:extLst/>
  </p:cmAuthor>
  <p:cmAuthor id="14" name="Joy Bennett" initials="JB [3]" lastIdx="1" clrIdx="14">
    <p:extLst/>
  </p:cmAuthor>
  <p:cmAuthor id="15" name="Joy Bennett" initials="JB [4]" lastIdx="1" clrIdx="15">
    <p:extLst/>
  </p:cmAuthor>
  <p:cmAuthor id="16" name="Joy Bennett" initials="JB [5]" lastIdx="1" clrIdx="16">
    <p:extLst/>
  </p:cmAuthor>
  <p:cmAuthor id="17" name="Joy Bennett" initials="JB [6]" lastIdx="1" clrIdx="17">
    <p:extLst/>
  </p:cmAuthor>
  <p:cmAuthor id="18" name="Joy Bennett" initials="JB [7]" lastIdx="1" clrIdx="18">
    <p:extLst/>
  </p:cmAuthor>
  <p:cmAuthor id="19" name="Joy Bennett" initials="JB [8]" lastIdx="1" clrIdx="19">
    <p:extLst/>
  </p:cmAuthor>
  <p:cmAuthor id="20" name="Joy Bennett" initials="JB [9]" lastIdx="1" clrIdx="20">
    <p:extLst/>
  </p:cmAuthor>
  <p:cmAuthor id="21" name="Joy Bennett" initials="JB [10]" lastIdx="1" clrIdx="21">
    <p:extLst/>
  </p:cmAuthor>
  <p:cmAuthor id="22" name="Joy Bennett" initials="JB [11]" lastIdx="1" clrIdx="22">
    <p:extLst/>
  </p:cmAuthor>
  <p:cmAuthor id="23" name="Joy Bennett" initials="JB [12]" lastIdx="1" clrIdx="23">
    <p:extLst/>
  </p:cmAuthor>
  <p:cmAuthor id="24" name="Joy Bennett" initials="JB [13]" lastIdx="1" clrIdx="24">
    <p:extLst/>
  </p:cmAuthor>
  <p:cmAuthor id="25" name="Joy Bennett" initials="JB [14]" lastIdx="1" clrIdx="25">
    <p:extLst/>
  </p:cmAuthor>
  <p:cmAuthor id="26" name="Joy Bennett" initials="JB [15]" lastIdx="1" clrIdx="26">
    <p:extLst/>
  </p:cmAuthor>
  <p:cmAuthor id="27" name="Joy Bennett" initials="JB [16]" lastIdx="1" clrIdx="27">
    <p:extLst/>
  </p:cmAuthor>
  <p:cmAuthor id="28" name="Joy Bennett" initials="JB [17]" lastIdx="1" clrIdx="28">
    <p:extLst/>
  </p:cmAuthor>
  <p:cmAuthor id="29" name="Joy Bennett" initials="JB [18]" lastIdx="1" clrIdx="29">
    <p:extLst/>
  </p:cmAuthor>
  <p:cmAuthor id="30" name="Joy Bennett" initials="JB [19]" lastIdx="1" clrIdx="30">
    <p:extLst/>
  </p:cmAuthor>
  <p:cmAuthor id="31" name="Joy Bennett" initials="JB [20]" lastIdx="1" clrIdx="31">
    <p:extLst/>
  </p:cmAuthor>
  <p:cmAuthor id="32" name="Joy Bennett" initials="JB [21]" lastIdx="1" clrIdx="32">
    <p:extLst/>
  </p:cmAuthor>
  <p:cmAuthor id="33" name="Joy Bennett" initials="JB [22]" lastIdx="1" clrIdx="33">
    <p:extLst/>
  </p:cmAuthor>
  <p:cmAuthor id="34" name="Joy Bennett" initials="JB [23]" lastIdx="1" clrIdx="34">
    <p:extLst/>
  </p:cmAuthor>
  <p:cmAuthor id="35" name="Sacha Uelmen" initials="SU" lastIdx="18" clrIdx="35">
    <p:extLst/>
  </p:cmAuthor>
  <p:cmAuthor id="36" name="Sean Petrie" initials="SP" lastIdx="11" clrIdx="36">
    <p:extLst/>
  </p:cmAuthor>
  <p:cmAuthor id="37" name="Kelsey Stefanik-Guizlo" initials="KS" lastIdx="23" clrIdx="37">
    <p:extLst/>
  </p:cmAuthor>
  <p:cmAuthor id="38" name="Mindy Saraco" initials="MS" lastIdx="22" clrIdx="38">
    <p:extLst/>
  </p:cmAuthor>
  <p:cmAuthor id="39" name="Benjamin Page" initials="BP" lastIdx="4" clrIdx="39"/>
  <p:cmAuthor id="40" name="Shamera Robinson" initials="SR" lastIdx="3" clrIdx="40">
    <p:extLst/>
  </p:cmAuthor>
  <p:cmAuthor id="41" name="Carly Vendemia" initials="CV" lastIdx="3" clrIdx="41">
    <p:extLst/>
  </p:cmAuthor>
  <p:cmAuthor id="42" name="Megan Martin" initials="MM" lastIdx="14" clrIdx="4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192E"/>
    <a:srgbClr val="9EB81A"/>
    <a:srgbClr val="EF4238"/>
    <a:srgbClr val="FFFFFF"/>
    <a:srgbClr val="000000"/>
    <a:srgbClr val="A62D1A"/>
    <a:srgbClr val="C00000"/>
    <a:srgbClr val="B50022"/>
    <a:srgbClr val="E74F3D"/>
    <a:srgbClr val="28282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56" autoAdjust="0"/>
    <p:restoredTop sz="93817" autoAdjust="0"/>
  </p:normalViewPr>
  <p:slideViewPr>
    <p:cSldViewPr snapToGrid="0">
      <p:cViewPr>
        <p:scale>
          <a:sx n="105" d="100"/>
          <a:sy n="105" d="100"/>
        </p:scale>
        <p:origin x="-96" y="-750"/>
      </p:cViewPr>
      <p:guideLst>
        <p:guide orient="horz" pos="3144"/>
        <p:guide orient="horz" pos="950"/>
        <p:guide orient="horz" pos="91"/>
        <p:guide pos="5654"/>
        <p:guide pos="238"/>
      </p:guideLst>
    </p:cSldViewPr>
  </p:slideViewPr>
  <p:outlineViewPr>
    <p:cViewPr>
      <p:scale>
        <a:sx n="33" d="100"/>
        <a:sy n="33" d="100"/>
      </p:scale>
      <p:origin x="0" y="-39256"/>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00" d="100"/>
          <a:sy n="100" d="100"/>
        </p:scale>
        <p:origin x="2280" y="18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96.xml"/><Relationship Id="rId299" Type="http://schemas.openxmlformats.org/officeDocument/2006/relationships/slide" Target="slides/slide278.xml"/><Relationship Id="rId303" Type="http://schemas.openxmlformats.org/officeDocument/2006/relationships/slide" Target="slides/slide282.xml"/><Relationship Id="rId21" Type="http://schemas.openxmlformats.org/officeDocument/2006/relationships/slideMaster" Target="slideMasters/slideMaster18.xml"/><Relationship Id="rId42" Type="http://schemas.openxmlformats.org/officeDocument/2006/relationships/slide" Target="slides/slide21.xml"/><Relationship Id="rId63" Type="http://schemas.openxmlformats.org/officeDocument/2006/relationships/slide" Target="slides/slide42.xml"/><Relationship Id="rId84" Type="http://schemas.openxmlformats.org/officeDocument/2006/relationships/slide" Target="slides/slide63.xml"/><Relationship Id="rId138" Type="http://schemas.openxmlformats.org/officeDocument/2006/relationships/slide" Target="slides/slide117.xml"/><Relationship Id="rId159" Type="http://schemas.openxmlformats.org/officeDocument/2006/relationships/slide" Target="slides/slide138.xml"/><Relationship Id="rId170" Type="http://schemas.openxmlformats.org/officeDocument/2006/relationships/slide" Target="slides/slide149.xml"/><Relationship Id="rId191" Type="http://schemas.openxmlformats.org/officeDocument/2006/relationships/slide" Target="slides/slide170.xml"/><Relationship Id="rId205" Type="http://schemas.openxmlformats.org/officeDocument/2006/relationships/slide" Target="slides/slide184.xml"/><Relationship Id="rId226" Type="http://schemas.openxmlformats.org/officeDocument/2006/relationships/slide" Target="slides/slide205.xml"/><Relationship Id="rId247" Type="http://schemas.openxmlformats.org/officeDocument/2006/relationships/slide" Target="slides/slide226.xml"/><Relationship Id="rId107" Type="http://schemas.openxmlformats.org/officeDocument/2006/relationships/slide" Target="slides/slide86.xml"/><Relationship Id="rId268" Type="http://schemas.openxmlformats.org/officeDocument/2006/relationships/slide" Target="slides/slide247.xml"/><Relationship Id="rId289" Type="http://schemas.openxmlformats.org/officeDocument/2006/relationships/slide" Target="slides/slide268.xml"/><Relationship Id="rId11" Type="http://schemas.openxmlformats.org/officeDocument/2006/relationships/slideMaster" Target="slideMasters/slideMaster8.xml"/><Relationship Id="rId32" Type="http://schemas.openxmlformats.org/officeDocument/2006/relationships/slide" Target="slides/slide11.xml"/><Relationship Id="rId53" Type="http://schemas.openxmlformats.org/officeDocument/2006/relationships/slide" Target="slides/slide32.xml"/><Relationship Id="rId74" Type="http://schemas.openxmlformats.org/officeDocument/2006/relationships/slide" Target="slides/slide53.xml"/><Relationship Id="rId128" Type="http://schemas.openxmlformats.org/officeDocument/2006/relationships/slide" Target="slides/slide107.xml"/><Relationship Id="rId149" Type="http://schemas.openxmlformats.org/officeDocument/2006/relationships/slide" Target="slides/slide128.xml"/><Relationship Id="rId314" Type="http://schemas.openxmlformats.org/officeDocument/2006/relationships/tableStyles" Target="tableStyles.xml"/><Relationship Id="rId5" Type="http://schemas.openxmlformats.org/officeDocument/2006/relationships/slideMaster" Target="slideMasters/slideMaster2.xml"/><Relationship Id="rId95" Type="http://schemas.openxmlformats.org/officeDocument/2006/relationships/slide" Target="slides/slide74.xml"/><Relationship Id="rId160" Type="http://schemas.openxmlformats.org/officeDocument/2006/relationships/slide" Target="slides/slide139.xml"/><Relationship Id="rId181" Type="http://schemas.openxmlformats.org/officeDocument/2006/relationships/slide" Target="slides/slide160.xml"/><Relationship Id="rId216" Type="http://schemas.openxmlformats.org/officeDocument/2006/relationships/slide" Target="slides/slide195.xml"/><Relationship Id="rId237" Type="http://schemas.openxmlformats.org/officeDocument/2006/relationships/slide" Target="slides/slide216.xml"/><Relationship Id="rId258" Type="http://schemas.openxmlformats.org/officeDocument/2006/relationships/slide" Target="slides/slide237.xml"/><Relationship Id="rId279" Type="http://schemas.openxmlformats.org/officeDocument/2006/relationships/slide" Target="slides/slide258.xml"/><Relationship Id="rId22" Type="http://schemas.openxmlformats.org/officeDocument/2006/relationships/slide" Target="slides/slide1.xml"/><Relationship Id="rId43" Type="http://schemas.openxmlformats.org/officeDocument/2006/relationships/slide" Target="slides/slide22.xml"/><Relationship Id="rId64" Type="http://schemas.openxmlformats.org/officeDocument/2006/relationships/slide" Target="slides/slide43.xml"/><Relationship Id="rId118" Type="http://schemas.openxmlformats.org/officeDocument/2006/relationships/slide" Target="slides/slide97.xml"/><Relationship Id="rId139" Type="http://schemas.openxmlformats.org/officeDocument/2006/relationships/slide" Target="slides/slide118.xml"/><Relationship Id="rId290" Type="http://schemas.openxmlformats.org/officeDocument/2006/relationships/slide" Target="slides/slide269.xml"/><Relationship Id="rId304" Type="http://schemas.openxmlformats.org/officeDocument/2006/relationships/slide" Target="slides/slide283.xml"/><Relationship Id="rId85" Type="http://schemas.openxmlformats.org/officeDocument/2006/relationships/slide" Target="slides/slide64.xml"/><Relationship Id="rId150" Type="http://schemas.openxmlformats.org/officeDocument/2006/relationships/slide" Target="slides/slide129.xml"/><Relationship Id="rId171" Type="http://schemas.openxmlformats.org/officeDocument/2006/relationships/slide" Target="slides/slide150.xml"/><Relationship Id="rId192" Type="http://schemas.openxmlformats.org/officeDocument/2006/relationships/slide" Target="slides/slide171.xml"/><Relationship Id="rId206" Type="http://schemas.openxmlformats.org/officeDocument/2006/relationships/slide" Target="slides/slide185.xml"/><Relationship Id="rId227" Type="http://schemas.openxmlformats.org/officeDocument/2006/relationships/slide" Target="slides/slide206.xml"/><Relationship Id="rId248" Type="http://schemas.openxmlformats.org/officeDocument/2006/relationships/slide" Target="slides/slide227.xml"/><Relationship Id="rId269" Type="http://schemas.openxmlformats.org/officeDocument/2006/relationships/slide" Target="slides/slide248.xml"/><Relationship Id="rId12" Type="http://schemas.openxmlformats.org/officeDocument/2006/relationships/slideMaster" Target="slideMasters/slideMaster9.xml"/><Relationship Id="rId33" Type="http://schemas.openxmlformats.org/officeDocument/2006/relationships/slide" Target="slides/slide12.xml"/><Relationship Id="rId108" Type="http://schemas.openxmlformats.org/officeDocument/2006/relationships/slide" Target="slides/slide87.xml"/><Relationship Id="rId129" Type="http://schemas.openxmlformats.org/officeDocument/2006/relationships/slide" Target="slides/slide108.xml"/><Relationship Id="rId280" Type="http://schemas.openxmlformats.org/officeDocument/2006/relationships/slide" Target="slides/slide259.xml"/><Relationship Id="rId54" Type="http://schemas.openxmlformats.org/officeDocument/2006/relationships/slide" Target="slides/slide33.xml"/><Relationship Id="rId75" Type="http://schemas.openxmlformats.org/officeDocument/2006/relationships/slide" Target="slides/slide54.xml"/><Relationship Id="rId96" Type="http://schemas.openxmlformats.org/officeDocument/2006/relationships/slide" Target="slides/slide75.xml"/><Relationship Id="rId140" Type="http://schemas.openxmlformats.org/officeDocument/2006/relationships/slide" Target="slides/slide119.xml"/><Relationship Id="rId161" Type="http://schemas.openxmlformats.org/officeDocument/2006/relationships/slide" Target="slides/slide140.xml"/><Relationship Id="rId182" Type="http://schemas.openxmlformats.org/officeDocument/2006/relationships/slide" Target="slides/slide161.xml"/><Relationship Id="rId217" Type="http://schemas.openxmlformats.org/officeDocument/2006/relationships/slide" Target="slides/slide196.xml"/><Relationship Id="rId6" Type="http://schemas.openxmlformats.org/officeDocument/2006/relationships/slideMaster" Target="slideMasters/slideMaster3.xml"/><Relationship Id="rId238" Type="http://schemas.openxmlformats.org/officeDocument/2006/relationships/slide" Target="slides/slide217.xml"/><Relationship Id="rId259" Type="http://schemas.openxmlformats.org/officeDocument/2006/relationships/slide" Target="slides/slide238.xml"/><Relationship Id="rId23" Type="http://schemas.openxmlformats.org/officeDocument/2006/relationships/slide" Target="slides/slide2.xml"/><Relationship Id="rId119" Type="http://schemas.openxmlformats.org/officeDocument/2006/relationships/slide" Target="slides/slide98.xml"/><Relationship Id="rId270" Type="http://schemas.openxmlformats.org/officeDocument/2006/relationships/slide" Target="slides/slide249.xml"/><Relationship Id="rId291" Type="http://schemas.openxmlformats.org/officeDocument/2006/relationships/slide" Target="slides/slide270.xml"/><Relationship Id="rId305" Type="http://schemas.openxmlformats.org/officeDocument/2006/relationships/slide" Target="slides/slide284.xml"/><Relationship Id="rId44" Type="http://schemas.openxmlformats.org/officeDocument/2006/relationships/slide" Target="slides/slide23.xml"/><Relationship Id="rId65" Type="http://schemas.openxmlformats.org/officeDocument/2006/relationships/slide" Target="slides/slide44.xml"/><Relationship Id="rId86" Type="http://schemas.openxmlformats.org/officeDocument/2006/relationships/slide" Target="slides/slide65.xml"/><Relationship Id="rId130" Type="http://schemas.openxmlformats.org/officeDocument/2006/relationships/slide" Target="slides/slide109.xml"/><Relationship Id="rId151" Type="http://schemas.openxmlformats.org/officeDocument/2006/relationships/slide" Target="slides/slide130.xml"/><Relationship Id="rId172" Type="http://schemas.openxmlformats.org/officeDocument/2006/relationships/slide" Target="slides/slide151.xml"/><Relationship Id="rId193" Type="http://schemas.openxmlformats.org/officeDocument/2006/relationships/slide" Target="slides/slide172.xml"/><Relationship Id="rId207" Type="http://schemas.openxmlformats.org/officeDocument/2006/relationships/slide" Target="slides/slide186.xml"/><Relationship Id="rId228" Type="http://schemas.openxmlformats.org/officeDocument/2006/relationships/slide" Target="slides/slide207.xml"/><Relationship Id="rId249" Type="http://schemas.openxmlformats.org/officeDocument/2006/relationships/slide" Target="slides/slide228.xml"/><Relationship Id="rId13" Type="http://schemas.openxmlformats.org/officeDocument/2006/relationships/slideMaster" Target="slideMasters/slideMaster10.xml"/><Relationship Id="rId109" Type="http://schemas.openxmlformats.org/officeDocument/2006/relationships/slide" Target="slides/slide88.xml"/><Relationship Id="rId260" Type="http://schemas.openxmlformats.org/officeDocument/2006/relationships/slide" Target="slides/slide239.xml"/><Relationship Id="rId281" Type="http://schemas.openxmlformats.org/officeDocument/2006/relationships/slide" Target="slides/slide260.xml"/><Relationship Id="rId34" Type="http://schemas.openxmlformats.org/officeDocument/2006/relationships/slide" Target="slides/slide13.xml"/><Relationship Id="rId55" Type="http://schemas.openxmlformats.org/officeDocument/2006/relationships/slide" Target="slides/slide34.xml"/><Relationship Id="rId76" Type="http://schemas.openxmlformats.org/officeDocument/2006/relationships/slide" Target="slides/slide55.xml"/><Relationship Id="rId97" Type="http://schemas.openxmlformats.org/officeDocument/2006/relationships/slide" Target="slides/slide76.xml"/><Relationship Id="rId120" Type="http://schemas.openxmlformats.org/officeDocument/2006/relationships/slide" Target="slides/slide99.xml"/><Relationship Id="rId141" Type="http://schemas.openxmlformats.org/officeDocument/2006/relationships/slide" Target="slides/slide120.xml"/><Relationship Id="rId7" Type="http://schemas.openxmlformats.org/officeDocument/2006/relationships/slideMaster" Target="slideMasters/slideMaster4.xml"/><Relationship Id="rId162" Type="http://schemas.openxmlformats.org/officeDocument/2006/relationships/slide" Target="slides/slide141.xml"/><Relationship Id="rId183" Type="http://schemas.openxmlformats.org/officeDocument/2006/relationships/slide" Target="slides/slide162.xml"/><Relationship Id="rId218" Type="http://schemas.openxmlformats.org/officeDocument/2006/relationships/slide" Target="slides/slide197.xml"/><Relationship Id="rId239" Type="http://schemas.openxmlformats.org/officeDocument/2006/relationships/slide" Target="slides/slide218.xml"/><Relationship Id="rId250" Type="http://schemas.openxmlformats.org/officeDocument/2006/relationships/slide" Target="slides/slide229.xml"/><Relationship Id="rId271" Type="http://schemas.openxmlformats.org/officeDocument/2006/relationships/slide" Target="slides/slide250.xml"/><Relationship Id="rId292" Type="http://schemas.openxmlformats.org/officeDocument/2006/relationships/slide" Target="slides/slide271.xml"/><Relationship Id="rId306" Type="http://schemas.openxmlformats.org/officeDocument/2006/relationships/slide" Target="slides/slide285.xml"/><Relationship Id="rId24" Type="http://schemas.openxmlformats.org/officeDocument/2006/relationships/slide" Target="slides/slide3.xml"/><Relationship Id="rId45" Type="http://schemas.openxmlformats.org/officeDocument/2006/relationships/slide" Target="slides/slide24.xml"/><Relationship Id="rId66" Type="http://schemas.openxmlformats.org/officeDocument/2006/relationships/slide" Target="slides/slide45.xml"/><Relationship Id="rId87" Type="http://schemas.openxmlformats.org/officeDocument/2006/relationships/slide" Target="slides/slide66.xml"/><Relationship Id="rId110" Type="http://schemas.openxmlformats.org/officeDocument/2006/relationships/slide" Target="slides/slide89.xml"/><Relationship Id="rId131" Type="http://schemas.openxmlformats.org/officeDocument/2006/relationships/slide" Target="slides/slide110.xml"/><Relationship Id="rId61" Type="http://schemas.openxmlformats.org/officeDocument/2006/relationships/slide" Target="slides/slide40.xml"/><Relationship Id="rId82" Type="http://schemas.openxmlformats.org/officeDocument/2006/relationships/slide" Target="slides/slide61.xml"/><Relationship Id="rId152" Type="http://schemas.openxmlformats.org/officeDocument/2006/relationships/slide" Target="slides/slide131.xml"/><Relationship Id="rId173" Type="http://schemas.openxmlformats.org/officeDocument/2006/relationships/slide" Target="slides/slide152.xml"/><Relationship Id="rId194" Type="http://schemas.openxmlformats.org/officeDocument/2006/relationships/slide" Target="slides/slide173.xml"/><Relationship Id="rId199" Type="http://schemas.openxmlformats.org/officeDocument/2006/relationships/slide" Target="slides/slide178.xml"/><Relationship Id="rId203" Type="http://schemas.openxmlformats.org/officeDocument/2006/relationships/slide" Target="slides/slide182.xml"/><Relationship Id="rId208" Type="http://schemas.openxmlformats.org/officeDocument/2006/relationships/slide" Target="slides/slide187.xml"/><Relationship Id="rId229" Type="http://schemas.openxmlformats.org/officeDocument/2006/relationships/slide" Target="slides/slide208.xml"/><Relationship Id="rId19" Type="http://schemas.openxmlformats.org/officeDocument/2006/relationships/slideMaster" Target="slideMasters/slideMaster16.xml"/><Relationship Id="rId224" Type="http://schemas.openxmlformats.org/officeDocument/2006/relationships/slide" Target="slides/slide203.xml"/><Relationship Id="rId240" Type="http://schemas.openxmlformats.org/officeDocument/2006/relationships/slide" Target="slides/slide219.xml"/><Relationship Id="rId245" Type="http://schemas.openxmlformats.org/officeDocument/2006/relationships/slide" Target="slides/slide224.xml"/><Relationship Id="rId261" Type="http://schemas.openxmlformats.org/officeDocument/2006/relationships/slide" Target="slides/slide240.xml"/><Relationship Id="rId266" Type="http://schemas.openxmlformats.org/officeDocument/2006/relationships/slide" Target="slides/slide245.xml"/><Relationship Id="rId287" Type="http://schemas.openxmlformats.org/officeDocument/2006/relationships/slide" Target="slides/slide266.xml"/><Relationship Id="rId14" Type="http://schemas.openxmlformats.org/officeDocument/2006/relationships/slideMaster" Target="slideMasters/slideMaster11.xml"/><Relationship Id="rId30" Type="http://schemas.openxmlformats.org/officeDocument/2006/relationships/slide" Target="slides/slide9.xml"/><Relationship Id="rId35" Type="http://schemas.openxmlformats.org/officeDocument/2006/relationships/slide" Target="slides/slide14.xml"/><Relationship Id="rId56" Type="http://schemas.openxmlformats.org/officeDocument/2006/relationships/slide" Target="slides/slide35.xml"/><Relationship Id="rId77" Type="http://schemas.openxmlformats.org/officeDocument/2006/relationships/slide" Target="slides/slide56.xml"/><Relationship Id="rId100" Type="http://schemas.openxmlformats.org/officeDocument/2006/relationships/slide" Target="slides/slide79.xml"/><Relationship Id="rId105" Type="http://schemas.openxmlformats.org/officeDocument/2006/relationships/slide" Target="slides/slide84.xml"/><Relationship Id="rId126" Type="http://schemas.openxmlformats.org/officeDocument/2006/relationships/slide" Target="slides/slide105.xml"/><Relationship Id="rId147" Type="http://schemas.openxmlformats.org/officeDocument/2006/relationships/slide" Target="slides/slide126.xml"/><Relationship Id="rId168" Type="http://schemas.openxmlformats.org/officeDocument/2006/relationships/slide" Target="slides/slide147.xml"/><Relationship Id="rId282" Type="http://schemas.openxmlformats.org/officeDocument/2006/relationships/slide" Target="slides/slide261.xml"/><Relationship Id="rId312"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0.xml"/><Relationship Id="rId72" Type="http://schemas.openxmlformats.org/officeDocument/2006/relationships/slide" Target="slides/slide51.xml"/><Relationship Id="rId93" Type="http://schemas.openxmlformats.org/officeDocument/2006/relationships/slide" Target="slides/slide72.xml"/><Relationship Id="rId98" Type="http://schemas.openxmlformats.org/officeDocument/2006/relationships/slide" Target="slides/slide77.xml"/><Relationship Id="rId121" Type="http://schemas.openxmlformats.org/officeDocument/2006/relationships/slide" Target="slides/slide100.xml"/><Relationship Id="rId142" Type="http://schemas.openxmlformats.org/officeDocument/2006/relationships/slide" Target="slides/slide121.xml"/><Relationship Id="rId163" Type="http://schemas.openxmlformats.org/officeDocument/2006/relationships/slide" Target="slides/slide142.xml"/><Relationship Id="rId184" Type="http://schemas.openxmlformats.org/officeDocument/2006/relationships/slide" Target="slides/slide163.xml"/><Relationship Id="rId189" Type="http://schemas.openxmlformats.org/officeDocument/2006/relationships/slide" Target="slides/slide168.xml"/><Relationship Id="rId219" Type="http://schemas.openxmlformats.org/officeDocument/2006/relationships/slide" Target="slides/slide198.xml"/><Relationship Id="rId3" Type="http://schemas.openxmlformats.org/officeDocument/2006/relationships/customXml" Target="../customXml/item3.xml"/><Relationship Id="rId214" Type="http://schemas.openxmlformats.org/officeDocument/2006/relationships/slide" Target="slides/slide193.xml"/><Relationship Id="rId230" Type="http://schemas.openxmlformats.org/officeDocument/2006/relationships/slide" Target="slides/slide209.xml"/><Relationship Id="rId235" Type="http://schemas.openxmlformats.org/officeDocument/2006/relationships/slide" Target="slides/slide214.xml"/><Relationship Id="rId251" Type="http://schemas.openxmlformats.org/officeDocument/2006/relationships/slide" Target="slides/slide230.xml"/><Relationship Id="rId256" Type="http://schemas.openxmlformats.org/officeDocument/2006/relationships/slide" Target="slides/slide235.xml"/><Relationship Id="rId277" Type="http://schemas.openxmlformats.org/officeDocument/2006/relationships/slide" Target="slides/slide256.xml"/><Relationship Id="rId298" Type="http://schemas.openxmlformats.org/officeDocument/2006/relationships/slide" Target="slides/slide277.xml"/><Relationship Id="rId25" Type="http://schemas.openxmlformats.org/officeDocument/2006/relationships/slide" Target="slides/slide4.xml"/><Relationship Id="rId46" Type="http://schemas.openxmlformats.org/officeDocument/2006/relationships/slide" Target="slides/slide25.xml"/><Relationship Id="rId67" Type="http://schemas.openxmlformats.org/officeDocument/2006/relationships/slide" Target="slides/slide46.xml"/><Relationship Id="rId116" Type="http://schemas.openxmlformats.org/officeDocument/2006/relationships/slide" Target="slides/slide95.xml"/><Relationship Id="rId137" Type="http://schemas.openxmlformats.org/officeDocument/2006/relationships/slide" Target="slides/slide116.xml"/><Relationship Id="rId158" Type="http://schemas.openxmlformats.org/officeDocument/2006/relationships/slide" Target="slides/slide137.xml"/><Relationship Id="rId272" Type="http://schemas.openxmlformats.org/officeDocument/2006/relationships/slide" Target="slides/slide251.xml"/><Relationship Id="rId293" Type="http://schemas.openxmlformats.org/officeDocument/2006/relationships/slide" Target="slides/slide272.xml"/><Relationship Id="rId302" Type="http://schemas.openxmlformats.org/officeDocument/2006/relationships/slide" Target="slides/slide281.xml"/><Relationship Id="rId307" Type="http://schemas.openxmlformats.org/officeDocument/2006/relationships/slide" Target="slides/slide286.xml"/><Relationship Id="rId20" Type="http://schemas.openxmlformats.org/officeDocument/2006/relationships/slideMaster" Target="slideMasters/slideMaster17.xml"/><Relationship Id="rId41" Type="http://schemas.openxmlformats.org/officeDocument/2006/relationships/slide" Target="slides/slide20.xml"/><Relationship Id="rId62" Type="http://schemas.openxmlformats.org/officeDocument/2006/relationships/slide" Target="slides/slide41.xml"/><Relationship Id="rId83" Type="http://schemas.openxmlformats.org/officeDocument/2006/relationships/slide" Target="slides/slide62.xml"/><Relationship Id="rId88" Type="http://schemas.openxmlformats.org/officeDocument/2006/relationships/slide" Target="slides/slide67.xml"/><Relationship Id="rId111" Type="http://schemas.openxmlformats.org/officeDocument/2006/relationships/slide" Target="slides/slide90.xml"/><Relationship Id="rId132" Type="http://schemas.openxmlformats.org/officeDocument/2006/relationships/slide" Target="slides/slide111.xml"/><Relationship Id="rId153" Type="http://schemas.openxmlformats.org/officeDocument/2006/relationships/slide" Target="slides/slide132.xml"/><Relationship Id="rId174" Type="http://schemas.openxmlformats.org/officeDocument/2006/relationships/slide" Target="slides/slide153.xml"/><Relationship Id="rId179" Type="http://schemas.openxmlformats.org/officeDocument/2006/relationships/slide" Target="slides/slide158.xml"/><Relationship Id="rId195" Type="http://schemas.openxmlformats.org/officeDocument/2006/relationships/slide" Target="slides/slide174.xml"/><Relationship Id="rId209" Type="http://schemas.openxmlformats.org/officeDocument/2006/relationships/slide" Target="slides/slide188.xml"/><Relationship Id="rId190" Type="http://schemas.openxmlformats.org/officeDocument/2006/relationships/slide" Target="slides/slide169.xml"/><Relationship Id="rId204" Type="http://schemas.openxmlformats.org/officeDocument/2006/relationships/slide" Target="slides/slide183.xml"/><Relationship Id="rId220" Type="http://schemas.openxmlformats.org/officeDocument/2006/relationships/slide" Target="slides/slide199.xml"/><Relationship Id="rId225" Type="http://schemas.openxmlformats.org/officeDocument/2006/relationships/slide" Target="slides/slide204.xml"/><Relationship Id="rId241" Type="http://schemas.openxmlformats.org/officeDocument/2006/relationships/slide" Target="slides/slide220.xml"/><Relationship Id="rId246" Type="http://schemas.openxmlformats.org/officeDocument/2006/relationships/slide" Target="slides/slide225.xml"/><Relationship Id="rId267" Type="http://schemas.openxmlformats.org/officeDocument/2006/relationships/slide" Target="slides/slide246.xml"/><Relationship Id="rId288" Type="http://schemas.openxmlformats.org/officeDocument/2006/relationships/slide" Target="slides/slide267.xml"/><Relationship Id="rId15" Type="http://schemas.openxmlformats.org/officeDocument/2006/relationships/slideMaster" Target="slideMasters/slideMaster12.xml"/><Relationship Id="rId36" Type="http://schemas.openxmlformats.org/officeDocument/2006/relationships/slide" Target="slides/slide15.xml"/><Relationship Id="rId57" Type="http://schemas.openxmlformats.org/officeDocument/2006/relationships/slide" Target="slides/slide36.xml"/><Relationship Id="rId106" Type="http://schemas.openxmlformats.org/officeDocument/2006/relationships/slide" Target="slides/slide85.xml"/><Relationship Id="rId127" Type="http://schemas.openxmlformats.org/officeDocument/2006/relationships/slide" Target="slides/slide106.xml"/><Relationship Id="rId262" Type="http://schemas.openxmlformats.org/officeDocument/2006/relationships/slide" Target="slides/slide241.xml"/><Relationship Id="rId283" Type="http://schemas.openxmlformats.org/officeDocument/2006/relationships/slide" Target="slides/slide262.xml"/><Relationship Id="rId313" Type="http://schemas.openxmlformats.org/officeDocument/2006/relationships/theme" Target="theme/theme1.xml"/><Relationship Id="rId10" Type="http://schemas.openxmlformats.org/officeDocument/2006/relationships/slideMaster" Target="slideMasters/slideMaster7.xml"/><Relationship Id="rId31" Type="http://schemas.openxmlformats.org/officeDocument/2006/relationships/slide" Target="slides/slide10.xml"/><Relationship Id="rId52" Type="http://schemas.openxmlformats.org/officeDocument/2006/relationships/slide" Target="slides/slide31.xml"/><Relationship Id="rId73" Type="http://schemas.openxmlformats.org/officeDocument/2006/relationships/slide" Target="slides/slide52.xml"/><Relationship Id="rId78" Type="http://schemas.openxmlformats.org/officeDocument/2006/relationships/slide" Target="slides/slide57.xml"/><Relationship Id="rId94" Type="http://schemas.openxmlformats.org/officeDocument/2006/relationships/slide" Target="slides/slide73.xml"/><Relationship Id="rId99" Type="http://schemas.openxmlformats.org/officeDocument/2006/relationships/slide" Target="slides/slide78.xml"/><Relationship Id="rId101" Type="http://schemas.openxmlformats.org/officeDocument/2006/relationships/slide" Target="slides/slide80.xml"/><Relationship Id="rId122" Type="http://schemas.openxmlformats.org/officeDocument/2006/relationships/slide" Target="slides/slide101.xml"/><Relationship Id="rId143" Type="http://schemas.openxmlformats.org/officeDocument/2006/relationships/slide" Target="slides/slide122.xml"/><Relationship Id="rId148" Type="http://schemas.openxmlformats.org/officeDocument/2006/relationships/slide" Target="slides/slide127.xml"/><Relationship Id="rId164" Type="http://schemas.openxmlformats.org/officeDocument/2006/relationships/slide" Target="slides/slide143.xml"/><Relationship Id="rId169" Type="http://schemas.openxmlformats.org/officeDocument/2006/relationships/slide" Target="slides/slide148.xml"/><Relationship Id="rId185" Type="http://schemas.openxmlformats.org/officeDocument/2006/relationships/slide" Target="slides/slide164.xml"/><Relationship Id="rId4" Type="http://schemas.openxmlformats.org/officeDocument/2006/relationships/slideMaster" Target="slideMasters/slideMaster1.xml"/><Relationship Id="rId9" Type="http://schemas.openxmlformats.org/officeDocument/2006/relationships/slideMaster" Target="slideMasters/slideMaster6.xml"/><Relationship Id="rId180" Type="http://schemas.openxmlformats.org/officeDocument/2006/relationships/slide" Target="slides/slide159.xml"/><Relationship Id="rId210" Type="http://schemas.openxmlformats.org/officeDocument/2006/relationships/slide" Target="slides/slide189.xml"/><Relationship Id="rId215" Type="http://schemas.openxmlformats.org/officeDocument/2006/relationships/slide" Target="slides/slide194.xml"/><Relationship Id="rId236" Type="http://schemas.openxmlformats.org/officeDocument/2006/relationships/slide" Target="slides/slide215.xml"/><Relationship Id="rId257" Type="http://schemas.openxmlformats.org/officeDocument/2006/relationships/slide" Target="slides/slide236.xml"/><Relationship Id="rId278" Type="http://schemas.openxmlformats.org/officeDocument/2006/relationships/slide" Target="slides/slide257.xml"/><Relationship Id="rId26" Type="http://schemas.openxmlformats.org/officeDocument/2006/relationships/slide" Target="slides/slide5.xml"/><Relationship Id="rId231" Type="http://schemas.openxmlformats.org/officeDocument/2006/relationships/slide" Target="slides/slide210.xml"/><Relationship Id="rId252" Type="http://schemas.openxmlformats.org/officeDocument/2006/relationships/slide" Target="slides/slide231.xml"/><Relationship Id="rId273" Type="http://schemas.openxmlformats.org/officeDocument/2006/relationships/slide" Target="slides/slide252.xml"/><Relationship Id="rId294" Type="http://schemas.openxmlformats.org/officeDocument/2006/relationships/slide" Target="slides/slide273.xml"/><Relationship Id="rId308" Type="http://schemas.openxmlformats.org/officeDocument/2006/relationships/notesMaster" Target="notesMasters/notesMaster1.xml"/><Relationship Id="rId47" Type="http://schemas.openxmlformats.org/officeDocument/2006/relationships/slide" Target="slides/slide26.xml"/><Relationship Id="rId68" Type="http://schemas.openxmlformats.org/officeDocument/2006/relationships/slide" Target="slides/slide47.xml"/><Relationship Id="rId89" Type="http://schemas.openxmlformats.org/officeDocument/2006/relationships/slide" Target="slides/slide68.xml"/><Relationship Id="rId112" Type="http://schemas.openxmlformats.org/officeDocument/2006/relationships/slide" Target="slides/slide91.xml"/><Relationship Id="rId133" Type="http://schemas.openxmlformats.org/officeDocument/2006/relationships/slide" Target="slides/slide112.xml"/><Relationship Id="rId154" Type="http://schemas.openxmlformats.org/officeDocument/2006/relationships/slide" Target="slides/slide133.xml"/><Relationship Id="rId175" Type="http://schemas.openxmlformats.org/officeDocument/2006/relationships/slide" Target="slides/slide154.xml"/><Relationship Id="rId196" Type="http://schemas.openxmlformats.org/officeDocument/2006/relationships/slide" Target="slides/slide175.xml"/><Relationship Id="rId200" Type="http://schemas.openxmlformats.org/officeDocument/2006/relationships/slide" Target="slides/slide179.xml"/><Relationship Id="rId16" Type="http://schemas.openxmlformats.org/officeDocument/2006/relationships/slideMaster" Target="slideMasters/slideMaster13.xml"/><Relationship Id="rId221" Type="http://schemas.openxmlformats.org/officeDocument/2006/relationships/slide" Target="slides/slide200.xml"/><Relationship Id="rId242" Type="http://schemas.openxmlformats.org/officeDocument/2006/relationships/slide" Target="slides/slide221.xml"/><Relationship Id="rId263" Type="http://schemas.openxmlformats.org/officeDocument/2006/relationships/slide" Target="slides/slide242.xml"/><Relationship Id="rId284" Type="http://schemas.openxmlformats.org/officeDocument/2006/relationships/slide" Target="slides/slide263.xml"/><Relationship Id="rId37" Type="http://schemas.openxmlformats.org/officeDocument/2006/relationships/slide" Target="slides/slide16.xml"/><Relationship Id="rId58" Type="http://schemas.openxmlformats.org/officeDocument/2006/relationships/slide" Target="slides/slide37.xml"/><Relationship Id="rId79" Type="http://schemas.openxmlformats.org/officeDocument/2006/relationships/slide" Target="slides/slide58.xml"/><Relationship Id="rId102" Type="http://schemas.openxmlformats.org/officeDocument/2006/relationships/slide" Target="slides/slide81.xml"/><Relationship Id="rId123" Type="http://schemas.openxmlformats.org/officeDocument/2006/relationships/slide" Target="slides/slide102.xml"/><Relationship Id="rId144" Type="http://schemas.openxmlformats.org/officeDocument/2006/relationships/slide" Target="slides/slide123.xml"/><Relationship Id="rId90" Type="http://schemas.openxmlformats.org/officeDocument/2006/relationships/slide" Target="slides/slide69.xml"/><Relationship Id="rId165" Type="http://schemas.openxmlformats.org/officeDocument/2006/relationships/slide" Target="slides/slide144.xml"/><Relationship Id="rId186" Type="http://schemas.openxmlformats.org/officeDocument/2006/relationships/slide" Target="slides/slide165.xml"/><Relationship Id="rId211" Type="http://schemas.openxmlformats.org/officeDocument/2006/relationships/slide" Target="slides/slide190.xml"/><Relationship Id="rId232" Type="http://schemas.openxmlformats.org/officeDocument/2006/relationships/slide" Target="slides/slide211.xml"/><Relationship Id="rId253" Type="http://schemas.openxmlformats.org/officeDocument/2006/relationships/slide" Target="slides/slide232.xml"/><Relationship Id="rId274" Type="http://schemas.openxmlformats.org/officeDocument/2006/relationships/slide" Target="slides/slide253.xml"/><Relationship Id="rId295" Type="http://schemas.openxmlformats.org/officeDocument/2006/relationships/slide" Target="slides/slide274.xml"/><Relationship Id="rId309" Type="http://schemas.openxmlformats.org/officeDocument/2006/relationships/handoutMaster" Target="handoutMasters/handoutMaster1.xml"/><Relationship Id="rId27" Type="http://schemas.openxmlformats.org/officeDocument/2006/relationships/slide" Target="slides/slide6.xml"/><Relationship Id="rId48" Type="http://schemas.openxmlformats.org/officeDocument/2006/relationships/slide" Target="slides/slide27.xml"/><Relationship Id="rId69" Type="http://schemas.openxmlformats.org/officeDocument/2006/relationships/slide" Target="slides/slide48.xml"/><Relationship Id="rId113" Type="http://schemas.openxmlformats.org/officeDocument/2006/relationships/slide" Target="slides/slide92.xml"/><Relationship Id="rId134" Type="http://schemas.openxmlformats.org/officeDocument/2006/relationships/slide" Target="slides/slide113.xml"/><Relationship Id="rId80" Type="http://schemas.openxmlformats.org/officeDocument/2006/relationships/slide" Target="slides/slide59.xml"/><Relationship Id="rId155" Type="http://schemas.openxmlformats.org/officeDocument/2006/relationships/slide" Target="slides/slide134.xml"/><Relationship Id="rId176" Type="http://schemas.openxmlformats.org/officeDocument/2006/relationships/slide" Target="slides/slide155.xml"/><Relationship Id="rId197" Type="http://schemas.openxmlformats.org/officeDocument/2006/relationships/slide" Target="slides/slide176.xml"/><Relationship Id="rId201" Type="http://schemas.openxmlformats.org/officeDocument/2006/relationships/slide" Target="slides/slide180.xml"/><Relationship Id="rId222" Type="http://schemas.openxmlformats.org/officeDocument/2006/relationships/slide" Target="slides/slide201.xml"/><Relationship Id="rId243" Type="http://schemas.openxmlformats.org/officeDocument/2006/relationships/slide" Target="slides/slide222.xml"/><Relationship Id="rId264" Type="http://schemas.openxmlformats.org/officeDocument/2006/relationships/slide" Target="slides/slide243.xml"/><Relationship Id="rId285" Type="http://schemas.openxmlformats.org/officeDocument/2006/relationships/slide" Target="slides/slide264.xml"/><Relationship Id="rId17" Type="http://schemas.openxmlformats.org/officeDocument/2006/relationships/slideMaster" Target="slideMasters/slideMaster14.xml"/><Relationship Id="rId38" Type="http://schemas.openxmlformats.org/officeDocument/2006/relationships/slide" Target="slides/slide17.xml"/><Relationship Id="rId59" Type="http://schemas.openxmlformats.org/officeDocument/2006/relationships/slide" Target="slides/slide38.xml"/><Relationship Id="rId103" Type="http://schemas.openxmlformats.org/officeDocument/2006/relationships/slide" Target="slides/slide82.xml"/><Relationship Id="rId124" Type="http://schemas.openxmlformats.org/officeDocument/2006/relationships/slide" Target="slides/slide103.xml"/><Relationship Id="rId310" Type="http://schemas.openxmlformats.org/officeDocument/2006/relationships/commentAuthors" Target="commentAuthors.xml"/><Relationship Id="rId70" Type="http://schemas.openxmlformats.org/officeDocument/2006/relationships/slide" Target="slides/slide49.xml"/><Relationship Id="rId91" Type="http://schemas.openxmlformats.org/officeDocument/2006/relationships/slide" Target="slides/slide70.xml"/><Relationship Id="rId145" Type="http://schemas.openxmlformats.org/officeDocument/2006/relationships/slide" Target="slides/slide124.xml"/><Relationship Id="rId166" Type="http://schemas.openxmlformats.org/officeDocument/2006/relationships/slide" Target="slides/slide145.xml"/><Relationship Id="rId187" Type="http://schemas.openxmlformats.org/officeDocument/2006/relationships/slide" Target="slides/slide166.xml"/><Relationship Id="rId1" Type="http://schemas.openxmlformats.org/officeDocument/2006/relationships/customXml" Target="../customXml/item1.xml"/><Relationship Id="rId212" Type="http://schemas.openxmlformats.org/officeDocument/2006/relationships/slide" Target="slides/slide191.xml"/><Relationship Id="rId233" Type="http://schemas.openxmlformats.org/officeDocument/2006/relationships/slide" Target="slides/slide212.xml"/><Relationship Id="rId254" Type="http://schemas.openxmlformats.org/officeDocument/2006/relationships/slide" Target="slides/slide233.xml"/><Relationship Id="rId28" Type="http://schemas.openxmlformats.org/officeDocument/2006/relationships/slide" Target="slides/slide7.xml"/><Relationship Id="rId49" Type="http://schemas.openxmlformats.org/officeDocument/2006/relationships/slide" Target="slides/slide28.xml"/><Relationship Id="rId114" Type="http://schemas.openxmlformats.org/officeDocument/2006/relationships/slide" Target="slides/slide93.xml"/><Relationship Id="rId275" Type="http://schemas.openxmlformats.org/officeDocument/2006/relationships/slide" Target="slides/slide254.xml"/><Relationship Id="rId296" Type="http://schemas.openxmlformats.org/officeDocument/2006/relationships/slide" Target="slides/slide275.xml"/><Relationship Id="rId300" Type="http://schemas.openxmlformats.org/officeDocument/2006/relationships/slide" Target="slides/slide279.xml"/><Relationship Id="rId60" Type="http://schemas.openxmlformats.org/officeDocument/2006/relationships/slide" Target="slides/slide39.xml"/><Relationship Id="rId81" Type="http://schemas.openxmlformats.org/officeDocument/2006/relationships/slide" Target="slides/slide60.xml"/><Relationship Id="rId135" Type="http://schemas.openxmlformats.org/officeDocument/2006/relationships/slide" Target="slides/slide114.xml"/><Relationship Id="rId156" Type="http://schemas.openxmlformats.org/officeDocument/2006/relationships/slide" Target="slides/slide135.xml"/><Relationship Id="rId177" Type="http://schemas.openxmlformats.org/officeDocument/2006/relationships/slide" Target="slides/slide156.xml"/><Relationship Id="rId198" Type="http://schemas.openxmlformats.org/officeDocument/2006/relationships/slide" Target="slides/slide177.xml"/><Relationship Id="rId202" Type="http://schemas.openxmlformats.org/officeDocument/2006/relationships/slide" Target="slides/slide181.xml"/><Relationship Id="rId223" Type="http://schemas.openxmlformats.org/officeDocument/2006/relationships/slide" Target="slides/slide202.xml"/><Relationship Id="rId244" Type="http://schemas.openxmlformats.org/officeDocument/2006/relationships/slide" Target="slides/slide223.xml"/><Relationship Id="rId18" Type="http://schemas.openxmlformats.org/officeDocument/2006/relationships/slideMaster" Target="slideMasters/slideMaster15.xml"/><Relationship Id="rId39" Type="http://schemas.openxmlformats.org/officeDocument/2006/relationships/slide" Target="slides/slide18.xml"/><Relationship Id="rId265" Type="http://schemas.openxmlformats.org/officeDocument/2006/relationships/slide" Target="slides/slide244.xml"/><Relationship Id="rId286" Type="http://schemas.openxmlformats.org/officeDocument/2006/relationships/slide" Target="slides/slide265.xml"/><Relationship Id="rId50" Type="http://schemas.openxmlformats.org/officeDocument/2006/relationships/slide" Target="slides/slide29.xml"/><Relationship Id="rId104" Type="http://schemas.openxmlformats.org/officeDocument/2006/relationships/slide" Target="slides/slide83.xml"/><Relationship Id="rId125" Type="http://schemas.openxmlformats.org/officeDocument/2006/relationships/slide" Target="slides/slide104.xml"/><Relationship Id="rId146" Type="http://schemas.openxmlformats.org/officeDocument/2006/relationships/slide" Target="slides/slide125.xml"/><Relationship Id="rId167" Type="http://schemas.openxmlformats.org/officeDocument/2006/relationships/slide" Target="slides/slide146.xml"/><Relationship Id="rId188" Type="http://schemas.openxmlformats.org/officeDocument/2006/relationships/slide" Target="slides/slide167.xml"/><Relationship Id="rId311" Type="http://schemas.openxmlformats.org/officeDocument/2006/relationships/presProps" Target="presProps.xml"/><Relationship Id="rId71" Type="http://schemas.openxmlformats.org/officeDocument/2006/relationships/slide" Target="slides/slide50.xml"/><Relationship Id="rId92" Type="http://schemas.openxmlformats.org/officeDocument/2006/relationships/slide" Target="slides/slide71.xml"/><Relationship Id="rId213" Type="http://schemas.openxmlformats.org/officeDocument/2006/relationships/slide" Target="slides/slide192.xml"/><Relationship Id="rId234" Type="http://schemas.openxmlformats.org/officeDocument/2006/relationships/slide" Target="slides/slide213.xml"/><Relationship Id="rId2" Type="http://schemas.openxmlformats.org/officeDocument/2006/relationships/customXml" Target="../customXml/item2.xml"/><Relationship Id="rId29" Type="http://schemas.openxmlformats.org/officeDocument/2006/relationships/slide" Target="slides/slide8.xml"/><Relationship Id="rId255" Type="http://schemas.openxmlformats.org/officeDocument/2006/relationships/slide" Target="slides/slide234.xml"/><Relationship Id="rId276" Type="http://schemas.openxmlformats.org/officeDocument/2006/relationships/slide" Target="slides/slide255.xml"/><Relationship Id="rId297" Type="http://schemas.openxmlformats.org/officeDocument/2006/relationships/slide" Target="slides/slide276.xml"/><Relationship Id="rId40" Type="http://schemas.openxmlformats.org/officeDocument/2006/relationships/slide" Target="slides/slide19.xml"/><Relationship Id="rId115" Type="http://schemas.openxmlformats.org/officeDocument/2006/relationships/slide" Target="slides/slide94.xml"/><Relationship Id="rId136" Type="http://schemas.openxmlformats.org/officeDocument/2006/relationships/slide" Target="slides/slide115.xml"/><Relationship Id="rId157" Type="http://schemas.openxmlformats.org/officeDocument/2006/relationships/slide" Target="slides/slide136.xml"/><Relationship Id="rId178" Type="http://schemas.openxmlformats.org/officeDocument/2006/relationships/slide" Target="slides/slide157.xml"/><Relationship Id="rId301" Type="http://schemas.openxmlformats.org/officeDocument/2006/relationships/slide" Target="slides/slide280.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b="1" i="0" dirty="0">
                <a:solidFill>
                  <a:schemeClr val="tx1"/>
                </a:solidFill>
                <a:latin typeface="Arial" panose="020B0604020202020204" pitchFamily="34" charset="0"/>
                <a:cs typeface="Arial" panose="020B0604020202020204" pitchFamily="34" charset="0"/>
              </a:rPr>
              <a:t>Chart Title</a:t>
            </a:r>
          </a:p>
        </c:rich>
      </c:tx>
      <c:overlay val="0"/>
      <c:spPr>
        <a:noFill/>
        <a:ln>
          <a:noFill/>
        </a:ln>
        <a:effectLst/>
      </c:sp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361A-4140-ADCC-1E5D6495AB35}"/>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361A-4140-ADCC-1E5D6495AB35}"/>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361A-4140-ADCC-1E5D6495AB35}"/>
            </c:ext>
          </c:extLst>
        </c:ser>
        <c:dLbls>
          <c:dLblPos val="outEnd"/>
          <c:showLegendKey val="0"/>
          <c:showVal val="1"/>
          <c:showCatName val="0"/>
          <c:showSerName val="0"/>
          <c:showPercent val="0"/>
          <c:showBubbleSize val="0"/>
        </c:dLbls>
        <c:gapWidth val="219"/>
        <c:overlap val="-27"/>
        <c:axId val="81250560"/>
        <c:axId val="79634432"/>
      </c:barChart>
      <c:catAx>
        <c:axId val="81250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79634432"/>
        <c:crosses val="autoZero"/>
        <c:auto val="1"/>
        <c:lblAlgn val="ctr"/>
        <c:lblOffset val="100"/>
        <c:noMultiLvlLbl val="0"/>
      </c:catAx>
      <c:valAx>
        <c:axId val="79634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12505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1"/>
            </a:solidFill>
            <a:ln>
              <a:noFill/>
            </a:ln>
            <a:effectLst/>
          </c:spPr>
          <c:invertIfNegative val="0"/>
          <c:cat>
            <c:strRef>
              <c:f>Sheet1!$A$2:$A$4</c:f>
              <c:strCache>
                <c:ptCount val="3"/>
                <c:pt idx="0">
                  <c:v>Category 1</c:v>
                </c:pt>
                <c:pt idx="1">
                  <c:v>Category 2</c:v>
                </c:pt>
                <c:pt idx="2">
                  <c:v>Category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A58D-964C-8144-A1364EE815CF}"/>
            </c:ext>
          </c:extLst>
        </c:ser>
        <c:ser>
          <c:idx val="2"/>
          <c:order val="2"/>
          <c:tx>
            <c:strRef>
              <c:f>Sheet1!$D$1</c:f>
              <c:strCache>
                <c:ptCount val="1"/>
                <c:pt idx="0">
                  <c:v>Series 3</c:v>
                </c:pt>
              </c:strCache>
            </c:strRef>
          </c:tx>
          <c:spPr>
            <a:solidFill>
              <a:schemeClr val="accent3"/>
            </a:solidFill>
            <a:ln>
              <a:noFill/>
            </a:ln>
            <a:effectLst/>
          </c:spPr>
          <c:invertIfNegative val="0"/>
          <c:cat>
            <c:strRef>
              <c:f>Sheet1!$A$2:$A$4</c:f>
              <c:strCache>
                <c:ptCount val="3"/>
                <c:pt idx="0">
                  <c:v>Category 1</c:v>
                </c:pt>
                <c:pt idx="1">
                  <c:v>Category 2</c:v>
                </c:pt>
                <c:pt idx="2">
                  <c:v>Category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1-A58D-964C-8144-A1364EE815CF}"/>
            </c:ext>
          </c:extLst>
        </c:ser>
        <c:ser>
          <c:idx val="1"/>
          <c:order val="1"/>
          <c:tx>
            <c:strRef>
              <c:f>Sheet1!$C$1</c:f>
              <c:strCache>
                <c:ptCount val="1"/>
                <c:pt idx="0">
                  <c:v>Series 2</c:v>
                </c:pt>
              </c:strCache>
            </c:strRef>
          </c:tx>
          <c:spPr>
            <a:solidFill>
              <a:schemeClr val="accent2"/>
            </a:solidFill>
            <a:ln>
              <a:noFill/>
            </a:ln>
            <a:effectLst/>
          </c:spPr>
          <c:invertIfNegative val="0"/>
          <c:cat>
            <c:strRef>
              <c:f>Sheet1!$A$2:$A$4</c:f>
              <c:strCache>
                <c:ptCount val="3"/>
                <c:pt idx="0">
                  <c:v>Category 1</c:v>
                </c:pt>
                <c:pt idx="1">
                  <c:v>Category 2</c:v>
                </c:pt>
                <c:pt idx="2">
                  <c:v>Category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2-A58D-964C-8144-A1364EE815CF}"/>
            </c:ext>
          </c:extLst>
        </c:ser>
        <c:dLbls>
          <c:showLegendKey val="0"/>
          <c:showVal val="0"/>
          <c:showCatName val="0"/>
          <c:showSerName val="0"/>
          <c:showPercent val="0"/>
          <c:showBubbleSize val="0"/>
        </c:dLbls>
        <c:gapWidth val="75"/>
        <c:overlap val="100"/>
        <c:axId val="81339520"/>
        <c:axId val="81341440"/>
      </c:barChart>
      <c:catAx>
        <c:axId val="81339520"/>
        <c:scaling>
          <c:orientation val="minMax"/>
        </c:scaling>
        <c:delete val="0"/>
        <c:axPos val="l"/>
        <c:title>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1341440"/>
        <c:crosses val="autoZero"/>
        <c:auto val="1"/>
        <c:lblAlgn val="ctr"/>
        <c:lblOffset val="100"/>
        <c:noMultiLvlLbl val="0"/>
      </c:catAx>
      <c:valAx>
        <c:axId val="813414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8133952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35" tIns="45718" rIns="91435" bIns="45718" rtlCol="0"/>
          <a:lstStyle>
            <a:lvl1pPr algn="r">
              <a:defRPr sz="1200"/>
            </a:lvl1pPr>
          </a:lstStyle>
          <a:p>
            <a:fld id="{1B22CF16-3643-354F-B4DC-FB591E44DAB5}" type="datetimeFigureOut">
              <a:rPr lang="en-US" smtClean="0"/>
              <a:pPr/>
              <a:t>5/16/2021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35" tIns="45718" rIns="91435" bIns="45718"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5" tIns="45718" rIns="91435" bIns="45718" rtlCol="0" anchor="b"/>
          <a:lstStyle>
            <a:lvl1pPr algn="r">
              <a:defRPr sz="1200"/>
            </a:lvl1pPr>
          </a:lstStyle>
          <a:p>
            <a:fld id="{EF04DCEA-0A6F-A448-814B-C253560ED63E}" type="slidenum">
              <a:rPr lang="en-US" smtClean="0"/>
              <a:pPr/>
              <a:t>‹#›</a:t>
            </a:fld>
            <a:endParaRPr lang="en-US" dirty="0"/>
          </a:p>
        </p:txBody>
      </p:sp>
    </p:spTree>
    <p:extLst>
      <p:ext uri="{BB962C8B-B14F-4D97-AF65-F5344CB8AC3E}">
        <p14:creationId xmlns:p14="http://schemas.microsoft.com/office/powerpoint/2010/main" val="3082440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35" tIns="45718" rIns="91435" bIns="45718" rtlCol="0"/>
          <a:lstStyle>
            <a:lvl1pPr algn="r">
              <a:defRPr sz="1200"/>
            </a:lvl1pPr>
          </a:lstStyle>
          <a:p>
            <a:fld id="{41593AF0-BA77-1C4D-9DB4-76C8A5F74CD6}" type="datetimeFigureOut">
              <a:rPr lang="en-US"/>
              <a:pPr/>
              <a:t>5/16/2021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35" tIns="45718" rIns="91435" bIns="45718"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35" tIns="45718" rIns="91435" bIns="4571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35" tIns="45718" rIns="91435" bIns="4571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35" tIns="45718" rIns="91435" bIns="45718" rtlCol="0" anchor="b"/>
          <a:lstStyle>
            <a:lvl1pPr algn="r">
              <a:defRPr sz="1200"/>
            </a:lvl1pPr>
          </a:lstStyle>
          <a:p>
            <a:fld id="{46AAD92F-06A2-3446-8211-5D5BA9F604B3}" type="slidenum">
              <a:rPr/>
              <a:pPr/>
              <a:t>‹#›</a:t>
            </a:fld>
            <a:endParaRPr lang="en-US" dirty="0"/>
          </a:p>
        </p:txBody>
      </p:sp>
    </p:spTree>
    <p:extLst>
      <p:ext uri="{BB962C8B-B14F-4D97-AF65-F5344CB8AC3E}">
        <p14:creationId xmlns:p14="http://schemas.microsoft.com/office/powerpoint/2010/main" val="20290949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a:t>
            </a:fld>
            <a:endParaRPr lang="en-US" dirty="0"/>
          </a:p>
        </p:txBody>
      </p:sp>
    </p:spTree>
    <p:extLst>
      <p:ext uri="{BB962C8B-B14F-4D97-AF65-F5344CB8AC3E}">
        <p14:creationId xmlns:p14="http://schemas.microsoft.com/office/powerpoint/2010/main" val="1091740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39</a:t>
            </a:fld>
            <a:endParaRPr lang="en-US" dirty="0"/>
          </a:p>
        </p:txBody>
      </p:sp>
    </p:spTree>
    <p:extLst>
      <p:ext uri="{BB962C8B-B14F-4D97-AF65-F5344CB8AC3E}">
        <p14:creationId xmlns:p14="http://schemas.microsoft.com/office/powerpoint/2010/main" val="3373456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46</a:t>
            </a:fld>
            <a:endParaRPr lang="en-US" dirty="0"/>
          </a:p>
        </p:txBody>
      </p:sp>
    </p:spTree>
    <p:extLst>
      <p:ext uri="{BB962C8B-B14F-4D97-AF65-F5344CB8AC3E}">
        <p14:creationId xmlns:p14="http://schemas.microsoft.com/office/powerpoint/2010/main" val="515547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68</a:t>
            </a:fld>
            <a:endParaRPr lang="en-US" dirty="0"/>
          </a:p>
        </p:txBody>
      </p:sp>
    </p:spTree>
    <p:extLst>
      <p:ext uri="{BB962C8B-B14F-4D97-AF65-F5344CB8AC3E}">
        <p14:creationId xmlns:p14="http://schemas.microsoft.com/office/powerpoint/2010/main" val="43268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88</a:t>
            </a:fld>
            <a:endParaRPr lang="en-US" dirty="0"/>
          </a:p>
        </p:txBody>
      </p:sp>
    </p:spTree>
    <p:extLst>
      <p:ext uri="{BB962C8B-B14F-4D97-AF65-F5344CB8AC3E}">
        <p14:creationId xmlns:p14="http://schemas.microsoft.com/office/powerpoint/2010/main" val="488410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101</a:t>
            </a:fld>
            <a:endParaRPr lang="en-US" dirty="0"/>
          </a:p>
        </p:txBody>
      </p:sp>
    </p:spTree>
    <p:extLst>
      <p:ext uri="{BB962C8B-B14F-4D97-AF65-F5344CB8AC3E}">
        <p14:creationId xmlns:p14="http://schemas.microsoft.com/office/powerpoint/2010/main" val="3680222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117</a:t>
            </a:fld>
            <a:endParaRPr lang="en-US" dirty="0"/>
          </a:p>
        </p:txBody>
      </p:sp>
    </p:spTree>
    <p:extLst>
      <p:ext uri="{BB962C8B-B14F-4D97-AF65-F5344CB8AC3E}">
        <p14:creationId xmlns:p14="http://schemas.microsoft.com/office/powerpoint/2010/main" val="3029477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129</a:t>
            </a:fld>
            <a:endParaRPr lang="en-US" dirty="0"/>
          </a:p>
        </p:txBody>
      </p:sp>
    </p:spTree>
    <p:extLst>
      <p:ext uri="{BB962C8B-B14F-4D97-AF65-F5344CB8AC3E}">
        <p14:creationId xmlns:p14="http://schemas.microsoft.com/office/powerpoint/2010/main" val="1446126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140</a:t>
            </a:fld>
            <a:endParaRPr lang="en-US" dirty="0"/>
          </a:p>
        </p:txBody>
      </p:sp>
    </p:spTree>
    <p:extLst>
      <p:ext uri="{BB962C8B-B14F-4D97-AF65-F5344CB8AC3E}">
        <p14:creationId xmlns:p14="http://schemas.microsoft.com/office/powerpoint/2010/main" val="2619760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167</a:t>
            </a:fld>
            <a:endParaRPr lang="en-US" dirty="0"/>
          </a:p>
        </p:txBody>
      </p:sp>
    </p:spTree>
    <p:extLst>
      <p:ext uri="{BB962C8B-B14F-4D97-AF65-F5344CB8AC3E}">
        <p14:creationId xmlns:p14="http://schemas.microsoft.com/office/powerpoint/2010/main" val="2298353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188</a:t>
            </a:fld>
            <a:endParaRPr lang="en-US" dirty="0"/>
          </a:p>
        </p:txBody>
      </p:sp>
    </p:spTree>
    <p:extLst>
      <p:ext uri="{BB962C8B-B14F-4D97-AF65-F5344CB8AC3E}">
        <p14:creationId xmlns:p14="http://schemas.microsoft.com/office/powerpoint/2010/main" val="2382452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a:t>
            </a:fld>
            <a:endParaRPr lang="en-US" dirty="0"/>
          </a:p>
        </p:txBody>
      </p:sp>
    </p:spTree>
    <p:extLst>
      <p:ext uri="{BB962C8B-B14F-4D97-AF65-F5344CB8AC3E}">
        <p14:creationId xmlns:p14="http://schemas.microsoft.com/office/powerpoint/2010/main" val="1654814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205</a:t>
            </a:fld>
            <a:endParaRPr lang="en-US" dirty="0"/>
          </a:p>
        </p:txBody>
      </p:sp>
    </p:spTree>
    <p:extLst>
      <p:ext uri="{BB962C8B-B14F-4D97-AF65-F5344CB8AC3E}">
        <p14:creationId xmlns:p14="http://schemas.microsoft.com/office/powerpoint/2010/main" val="2249997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256</a:t>
            </a:fld>
            <a:endParaRPr lang="en-US" dirty="0"/>
          </a:p>
        </p:txBody>
      </p:sp>
    </p:spTree>
    <p:extLst>
      <p:ext uri="{BB962C8B-B14F-4D97-AF65-F5344CB8AC3E}">
        <p14:creationId xmlns:p14="http://schemas.microsoft.com/office/powerpoint/2010/main" val="3815610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272</a:t>
            </a:fld>
            <a:endParaRPr lang="en-US" dirty="0"/>
          </a:p>
        </p:txBody>
      </p:sp>
    </p:spTree>
    <p:extLst>
      <p:ext uri="{BB962C8B-B14F-4D97-AF65-F5344CB8AC3E}">
        <p14:creationId xmlns:p14="http://schemas.microsoft.com/office/powerpoint/2010/main" val="3283241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283</a:t>
            </a:fld>
            <a:endParaRPr lang="en-US" dirty="0"/>
          </a:p>
        </p:txBody>
      </p:sp>
    </p:spTree>
    <p:extLst>
      <p:ext uri="{BB962C8B-B14F-4D97-AF65-F5344CB8AC3E}">
        <p14:creationId xmlns:p14="http://schemas.microsoft.com/office/powerpoint/2010/main" val="1922602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285</a:t>
            </a:fld>
            <a:endParaRPr lang="en-US" dirty="0"/>
          </a:p>
        </p:txBody>
      </p:sp>
    </p:spTree>
    <p:extLst>
      <p:ext uri="{BB962C8B-B14F-4D97-AF65-F5344CB8AC3E}">
        <p14:creationId xmlns:p14="http://schemas.microsoft.com/office/powerpoint/2010/main" val="1489954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286</a:t>
            </a:fld>
            <a:endParaRPr lang="en-US" dirty="0"/>
          </a:p>
        </p:txBody>
      </p:sp>
    </p:spTree>
    <p:extLst>
      <p:ext uri="{BB962C8B-B14F-4D97-AF65-F5344CB8AC3E}">
        <p14:creationId xmlns:p14="http://schemas.microsoft.com/office/powerpoint/2010/main" val="1554327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3</a:t>
            </a:fld>
            <a:endParaRPr lang="en-US" dirty="0"/>
          </a:p>
        </p:txBody>
      </p:sp>
    </p:spTree>
    <p:extLst>
      <p:ext uri="{BB962C8B-B14F-4D97-AF65-F5344CB8AC3E}">
        <p14:creationId xmlns:p14="http://schemas.microsoft.com/office/powerpoint/2010/main" val="18883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grading system developed by the ADA and modeled after existing methods was used to clarify and codify the evidence that forms the basis for the recommendations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PPC is a multidisciplinary expert committee comprised of physicians, diabetes educators, and others who have expertise in a range of areas, including, but not limited to, adult and pediatric endocrinology, epidemiology, public health, cardiovascular risk management, microvascular complications, preconception and pregnancy care, weight management and diabetes prevention, and use of technology in diabetes management. Appointment to the PPC is based on excellence in clinical practice and research.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the current revision, PPC members systematically searched MEDLINE for human studies related to each section. The PPC updates the Standards of Care annually. However, the Standards of Care is a “living” document, where important updates are published online should the PPC determine that new evidence or regulatory changes (e.g., drug approvals, label changes) merit immediate inclusion. More information on the “living Standards” can be found on the ADA’s professional website </a:t>
            </a:r>
            <a:r>
              <a:rPr lang="en-US" sz="1200" b="0" i="0" u="none" strike="noStrike" kern="1200" baseline="0" dirty="0" err="1">
                <a:solidFill>
                  <a:schemeClr val="tx1"/>
                </a:solidFill>
                <a:latin typeface="+mn-lt"/>
                <a:ea typeface="+mn-ea"/>
                <a:cs typeface="+mn-cs"/>
              </a:rPr>
              <a:t>DiabetesPro</a:t>
            </a:r>
            <a:r>
              <a:rPr lang="en-US" sz="1200" b="0" i="0" u="none" strike="noStrike" kern="1200" baseline="0" dirty="0">
                <a:solidFill>
                  <a:schemeClr val="tx1"/>
                </a:solidFill>
                <a:latin typeface="+mn-lt"/>
                <a:ea typeface="+mn-ea"/>
                <a:cs typeface="+mn-cs"/>
              </a:rPr>
              <a:t>.</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6AAD92F-06A2-3446-8211-5D5BA9F604B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7216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9</a:t>
            </a:fld>
            <a:endParaRPr lang="en-US" dirty="0"/>
          </a:p>
        </p:txBody>
      </p:sp>
    </p:spTree>
    <p:extLst>
      <p:ext uri="{BB962C8B-B14F-4D97-AF65-F5344CB8AC3E}">
        <p14:creationId xmlns:p14="http://schemas.microsoft.com/office/powerpoint/2010/main" val="1612491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10</a:t>
            </a:fld>
            <a:endParaRPr lang="en-US" dirty="0"/>
          </a:p>
        </p:txBody>
      </p:sp>
    </p:spTree>
    <p:extLst>
      <p:ext uri="{BB962C8B-B14F-4D97-AF65-F5344CB8AC3E}">
        <p14:creationId xmlns:p14="http://schemas.microsoft.com/office/powerpoint/2010/main" val="3566371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11</a:t>
            </a:fld>
            <a:endParaRPr lang="en-US" dirty="0"/>
          </a:p>
        </p:txBody>
      </p:sp>
    </p:spTree>
    <p:extLst>
      <p:ext uri="{BB962C8B-B14F-4D97-AF65-F5344CB8AC3E}">
        <p14:creationId xmlns:p14="http://schemas.microsoft.com/office/powerpoint/2010/main" val="79120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12</a:t>
            </a:fld>
            <a:endParaRPr lang="en-US" dirty="0"/>
          </a:p>
        </p:txBody>
      </p:sp>
    </p:spTree>
    <p:extLst>
      <p:ext uri="{BB962C8B-B14F-4D97-AF65-F5344CB8AC3E}">
        <p14:creationId xmlns:p14="http://schemas.microsoft.com/office/powerpoint/2010/main" val="234767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6AAD92F-06A2-3446-8211-5D5BA9F604B3}" type="slidenum">
              <a:rPr lang="en-US" smtClean="0"/>
              <a:pPr/>
              <a:t>16</a:t>
            </a:fld>
            <a:endParaRPr lang="en-US" dirty="0"/>
          </a:p>
        </p:txBody>
      </p:sp>
    </p:spTree>
    <p:extLst>
      <p:ext uri="{BB962C8B-B14F-4D97-AF65-F5344CB8AC3E}">
        <p14:creationId xmlns:p14="http://schemas.microsoft.com/office/powerpoint/2010/main" val="1525594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3.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Master" Target="../slideMasters/slideMaster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3.xml"/></Relationships>
</file>

<file path=ppt/slideLayouts/_rels/slideLayout5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B5D391B-E746-ED49-AD1B-8183FC188DDE}"/>
              </a:ext>
            </a:extLst>
          </p:cNvPr>
          <p:cNvSpPr/>
          <p:nvPr userDrawn="1"/>
        </p:nvSpPr>
        <p:spPr>
          <a:xfrm>
            <a:off x="2871051" y="492609"/>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2">
            <a:extLst>
              <a:ext uri="{FF2B5EF4-FFF2-40B4-BE49-F238E27FC236}">
                <a16:creationId xmlns:a16="http://schemas.microsoft.com/office/drawing/2014/main" xmlns="" id="{2073FD66-1B9D-DA44-97BB-AD262690C91D}"/>
              </a:ext>
            </a:extLst>
          </p:cNvPr>
          <p:cNvSpPr>
            <a:spLocks noGrp="1"/>
          </p:cNvSpPr>
          <p:nvPr>
            <p:ph type="body" sz="quarter" idx="10" hasCustomPrompt="1"/>
          </p:nvPr>
        </p:nvSpPr>
        <p:spPr>
          <a:xfrm>
            <a:off x="2788755" y="2394155"/>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6" name="Title 3">
            <a:extLst>
              <a:ext uri="{FF2B5EF4-FFF2-40B4-BE49-F238E27FC236}">
                <a16:creationId xmlns:a16="http://schemas.microsoft.com/office/drawing/2014/main" xmlns="" id="{E8B8B326-BEC3-C242-A594-4C6838D72387}"/>
              </a:ext>
            </a:extLst>
          </p:cNvPr>
          <p:cNvSpPr>
            <a:spLocks noGrp="1"/>
          </p:cNvSpPr>
          <p:nvPr>
            <p:ph type="title" hasCustomPrompt="1"/>
          </p:nvPr>
        </p:nvSpPr>
        <p:spPr>
          <a:xfrm>
            <a:off x="2788755" y="1254409"/>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7" name="Text Placeholder 4">
            <a:extLst>
              <a:ext uri="{FF2B5EF4-FFF2-40B4-BE49-F238E27FC236}">
                <a16:creationId xmlns:a16="http://schemas.microsoft.com/office/drawing/2014/main" xmlns="" id="{2FD89BD1-5DA7-3740-82EC-D7A98F65E20F}"/>
              </a:ext>
            </a:extLst>
          </p:cNvPr>
          <p:cNvSpPr>
            <a:spLocks noGrp="1"/>
          </p:cNvSpPr>
          <p:nvPr>
            <p:ph type="body" sz="quarter" idx="11" hasCustomPrompt="1"/>
          </p:nvPr>
        </p:nvSpPr>
        <p:spPr>
          <a:xfrm>
            <a:off x="2788755" y="664396"/>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3139819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1"/>
        </a:solidFill>
        <a:effectLst/>
      </p:bgPr>
    </p:bg>
    <p:spTree>
      <p:nvGrpSpPr>
        <p:cNvPr id="1" name=""/>
        <p:cNvGrpSpPr/>
        <p:nvPr/>
      </p:nvGrpSpPr>
      <p:grpSpPr>
        <a:xfrm>
          <a:off x="0" y="0"/>
          <a:ext cx="0" cy="0"/>
          <a:chOff x="0" y="0"/>
          <a:chExt cx="0" cy="0"/>
        </a:xfrm>
      </p:grpSpPr>
      <p:sp>
        <p:nvSpPr>
          <p:cNvPr id="4" name="Title Placeholder 12">
            <a:extLst>
              <a:ext uri="{FF2B5EF4-FFF2-40B4-BE49-F238E27FC236}">
                <a16:creationId xmlns:a16="http://schemas.microsoft.com/office/drawing/2014/main" xmlns="" id="{4BE41760-BF68-45DC-ABD3-3A71D5941B16}"/>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bg1"/>
                </a:solidFill>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adipisicing</a:t>
            </a:r>
            <a:endParaRPr lang="en-US" dirty="0"/>
          </a:p>
        </p:txBody>
      </p:sp>
      <p:sp>
        <p:nvSpPr>
          <p:cNvPr id="6" name="Rectangle 5">
            <a:extLst>
              <a:ext uri="{FF2B5EF4-FFF2-40B4-BE49-F238E27FC236}">
                <a16:creationId xmlns:a16="http://schemas.microsoft.com/office/drawing/2014/main" xmlns="" id="{4521D40D-B424-4170-9289-857DF1B3FA5A}"/>
              </a:ext>
            </a:extLst>
          </p:cNvPr>
          <p:cNvSpPr/>
          <p:nvPr userDrawn="1"/>
        </p:nvSpPr>
        <p:spPr>
          <a:xfrm>
            <a:off x="1209042" y="1718733"/>
            <a:ext cx="1246292" cy="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2216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accent1"/>
        </a:solidFill>
        <a:effectLst/>
      </p:bgPr>
    </p:bg>
    <p:spTree>
      <p:nvGrpSpPr>
        <p:cNvPr id="1" name=""/>
        <p:cNvGrpSpPr/>
        <p:nvPr/>
      </p:nvGrpSpPr>
      <p:grpSpPr>
        <a:xfrm>
          <a:off x="0" y="0"/>
          <a:ext cx="0" cy="0"/>
          <a:chOff x="0" y="0"/>
          <a:chExt cx="0" cy="0"/>
        </a:xfrm>
      </p:grpSpPr>
      <p:sp>
        <p:nvSpPr>
          <p:cNvPr id="4" name="Title Placeholder 12">
            <a:extLst>
              <a:ext uri="{FF2B5EF4-FFF2-40B4-BE49-F238E27FC236}">
                <a16:creationId xmlns:a16="http://schemas.microsoft.com/office/drawing/2014/main" xmlns="" id="{4BE41760-BF68-45DC-ABD3-3A71D5941B16}"/>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bg1"/>
                </a:solidFill>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adipisicing</a:t>
            </a:r>
            <a:endParaRPr lang="en-US" dirty="0"/>
          </a:p>
        </p:txBody>
      </p:sp>
      <p:sp>
        <p:nvSpPr>
          <p:cNvPr id="6" name="Rectangle 5">
            <a:extLst>
              <a:ext uri="{FF2B5EF4-FFF2-40B4-BE49-F238E27FC236}">
                <a16:creationId xmlns:a16="http://schemas.microsoft.com/office/drawing/2014/main" xmlns="" id="{4521D40D-B424-4170-9289-857DF1B3FA5A}"/>
              </a:ext>
            </a:extLst>
          </p:cNvPr>
          <p:cNvSpPr/>
          <p:nvPr userDrawn="1"/>
        </p:nvSpPr>
        <p:spPr>
          <a:xfrm>
            <a:off x="1209042" y="1718733"/>
            <a:ext cx="1246292" cy="57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0763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12000">
              <a:schemeClr val="bg1"/>
            </a:gs>
            <a:gs pos="97861">
              <a:schemeClr val="bg1">
                <a:lumMod val="88000"/>
              </a:schemeClr>
            </a:gs>
            <a:gs pos="5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5" name="Title Placeholder 12">
            <a:extLst>
              <a:ext uri="{FF2B5EF4-FFF2-40B4-BE49-F238E27FC236}">
                <a16:creationId xmlns:a16="http://schemas.microsoft.com/office/drawing/2014/main" xmlns="" id="{916F9D77-372C-114F-8757-9983FB992586}"/>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tx1"/>
                </a:solidFill>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adipisicing</a:t>
            </a:r>
            <a:endParaRPr lang="en-US" dirty="0"/>
          </a:p>
        </p:txBody>
      </p:sp>
      <p:sp>
        <p:nvSpPr>
          <p:cNvPr id="7" name="Rectangle 6">
            <a:extLst>
              <a:ext uri="{FF2B5EF4-FFF2-40B4-BE49-F238E27FC236}">
                <a16:creationId xmlns:a16="http://schemas.microsoft.com/office/drawing/2014/main" xmlns="" id="{872325A2-9CE2-3547-B3D0-EDFE59959C27}"/>
              </a:ext>
            </a:extLst>
          </p:cNvPr>
          <p:cNvSpPr/>
          <p:nvPr userDrawn="1"/>
        </p:nvSpPr>
        <p:spPr>
          <a:xfrm>
            <a:off x="1209042" y="1718733"/>
            <a:ext cx="1246292" cy="57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483950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2">
            <a:extLst>
              <a:ext uri="{FF2B5EF4-FFF2-40B4-BE49-F238E27FC236}">
                <a16:creationId xmlns:a16="http://schemas.microsoft.com/office/drawing/2014/main" xmlns="" id="{7D18D32F-8BAF-493C-8E53-B2D7FCDC9F19}"/>
              </a:ext>
            </a:extLst>
          </p:cNvPr>
          <p:cNvSpPr txBox="1">
            <a:spLocks/>
          </p:cNvSpPr>
          <p:nvPr userDrawn="1"/>
        </p:nvSpPr>
        <p:spPr>
          <a:xfrm>
            <a:off x="1259164" y="2633052"/>
            <a:ext cx="3014643" cy="3323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Connected for Life.</a:t>
            </a:r>
          </a:p>
        </p:txBody>
      </p:sp>
      <p:sp>
        <p:nvSpPr>
          <p:cNvPr id="8" name="Rectangle 7">
            <a:extLst>
              <a:ext uri="{FF2B5EF4-FFF2-40B4-BE49-F238E27FC236}">
                <a16:creationId xmlns:a16="http://schemas.microsoft.com/office/drawing/2014/main" xmlns="" id="{168A3934-A564-4F4F-9F29-DA460E637CDA}"/>
              </a:ext>
            </a:extLst>
          </p:cNvPr>
          <p:cNvSpPr/>
          <p:nvPr userDrawn="1"/>
        </p:nvSpPr>
        <p:spPr>
          <a:xfrm>
            <a:off x="5122018" y="2440586"/>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827AD15C-7C3C-5D40-8484-D041A099C2C6}"/>
              </a:ext>
            </a:extLst>
          </p:cNvPr>
          <p:cNvSpPr>
            <a:spLocks noGrp="1"/>
          </p:cNvSpPr>
          <p:nvPr>
            <p:ph type="body" sz="quarter" idx="10" hasCustomPrompt="1"/>
          </p:nvPr>
        </p:nvSpPr>
        <p:spPr>
          <a:xfrm>
            <a:off x="5018889" y="2633052"/>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398615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itle Placeholder 12">
            <a:extLst>
              <a:ext uri="{FF2B5EF4-FFF2-40B4-BE49-F238E27FC236}">
                <a16:creationId xmlns:a16="http://schemas.microsoft.com/office/drawing/2014/main" xmlns="" id="{7D18D32F-8BAF-493C-8E53-B2D7FCDC9F19}"/>
              </a:ext>
            </a:extLst>
          </p:cNvPr>
          <p:cNvSpPr txBox="1">
            <a:spLocks/>
          </p:cNvSpPr>
          <p:nvPr userDrawn="1"/>
        </p:nvSpPr>
        <p:spPr>
          <a:xfrm>
            <a:off x="1259164" y="2633052"/>
            <a:ext cx="3014643" cy="3323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Connected for Life.</a:t>
            </a:r>
          </a:p>
        </p:txBody>
      </p:sp>
      <p:sp>
        <p:nvSpPr>
          <p:cNvPr id="6" name="Text Placeholder 2">
            <a:extLst>
              <a:ext uri="{FF2B5EF4-FFF2-40B4-BE49-F238E27FC236}">
                <a16:creationId xmlns:a16="http://schemas.microsoft.com/office/drawing/2014/main" xmlns="" id="{678400F4-4E14-4D43-976A-04D169DCC735}"/>
              </a:ext>
            </a:extLst>
          </p:cNvPr>
          <p:cNvSpPr>
            <a:spLocks noGrp="1"/>
          </p:cNvSpPr>
          <p:nvPr>
            <p:ph type="body" sz="quarter" idx="22" hasCustomPrompt="1"/>
          </p:nvPr>
        </p:nvSpPr>
        <p:spPr>
          <a:xfrm>
            <a:off x="5647421" y="1234941"/>
            <a:ext cx="2497118" cy="2673617"/>
          </a:xfrm>
          <a:prstGeom prst="rect">
            <a:avLst/>
          </a:prstGeom>
        </p:spPr>
        <p:txBody>
          <a:bodyPr wrap="square" lIns="0" tIns="0" rIns="0" bIns="0">
            <a:sp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 sit </a:t>
            </a:r>
            <a:r>
              <a:rPr lang="en-US" dirty="0" err="1"/>
              <a:t>amet</a:t>
            </a:r>
            <a:r>
              <a:rPr lang="en-US" dirty="0"/>
              <a:t> </a:t>
            </a:r>
            <a:r>
              <a:rPr lang="en-US" dirty="0" err="1"/>
              <a:t>ut</a:t>
            </a:r>
            <a:r>
              <a:rPr lang="en-US" dirty="0"/>
              <a:t> et </a:t>
            </a:r>
            <a:r>
              <a:rPr lang="en-US" dirty="0" err="1"/>
              <a:t>consectetur</a:t>
            </a:r>
            <a:r>
              <a:rPr lang="en-US" dirty="0"/>
              <a:t> </a:t>
            </a:r>
            <a:r>
              <a:rPr lang="en-US" dirty="0" err="1"/>
              <a:t>sadipscing</a:t>
            </a:r>
            <a:r>
              <a:rPr lang="en-US" dirty="0"/>
              <a:t> </a:t>
            </a:r>
            <a:r>
              <a:rPr lang="en-US" dirty="0" err="1"/>
              <a:t>elitr</a:t>
            </a:r>
            <a:r>
              <a:rPr lang="en-US" dirty="0"/>
              <a:t>, </a:t>
            </a:r>
            <a:r>
              <a:rPr lang="en-US" dirty="0" err="1"/>
              <a:t>diam</a:t>
            </a:r>
            <a:r>
              <a:rPr lang="en-US" dirty="0"/>
              <a:t>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a:t>
            </a:r>
          </a:p>
          <a:p>
            <a:pPr lvl="0"/>
            <a:r>
              <a:rPr lang="en-US" dirty="0"/>
              <a:t>Lorem Ipsum Dolor sit </a:t>
            </a:r>
            <a:r>
              <a:rPr lang="en-US" dirty="0" err="1"/>
              <a:t>amet</a:t>
            </a:r>
            <a:r>
              <a:rPr lang="en-US" dirty="0"/>
              <a:t> </a:t>
            </a:r>
            <a:r>
              <a:rPr lang="en-US" dirty="0" err="1"/>
              <a:t>ut</a:t>
            </a:r>
            <a:r>
              <a:rPr lang="en-US" dirty="0"/>
              <a:t> et </a:t>
            </a:r>
            <a:r>
              <a:rPr lang="en-US" dirty="0" err="1"/>
              <a:t>consectetur</a:t>
            </a:r>
            <a:r>
              <a:rPr lang="en-US" dirty="0"/>
              <a:t> </a:t>
            </a:r>
            <a:r>
              <a:rPr lang="en-US" dirty="0" err="1"/>
              <a:t>sadipscing</a:t>
            </a:r>
            <a:r>
              <a:rPr lang="en-US" dirty="0"/>
              <a:t> </a:t>
            </a:r>
            <a:r>
              <a:rPr lang="en-US" dirty="0" err="1"/>
              <a:t>elitr</a:t>
            </a:r>
            <a:r>
              <a:rPr lang="en-US" dirty="0"/>
              <a:t>, </a:t>
            </a:r>
            <a:r>
              <a:rPr lang="en-US" dirty="0" err="1"/>
              <a:t>diam</a:t>
            </a:r>
            <a:r>
              <a:rPr lang="en-US" dirty="0"/>
              <a:t>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a:t>
            </a:r>
            <a:r>
              <a:rPr lang="en-US" dirty="0" err="1"/>
              <a:t>labore</a:t>
            </a:r>
            <a:r>
              <a:rPr lang="en-US" dirty="0"/>
              <a:t>.</a:t>
            </a:r>
          </a:p>
        </p:txBody>
      </p:sp>
    </p:spTree>
    <p:extLst>
      <p:ext uri="{BB962C8B-B14F-4D97-AF65-F5344CB8AC3E}">
        <p14:creationId xmlns:p14="http://schemas.microsoft.com/office/powerpoint/2010/main" val="749656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Title Placeholder 12">
            <a:extLst>
              <a:ext uri="{FF2B5EF4-FFF2-40B4-BE49-F238E27FC236}">
                <a16:creationId xmlns:a16="http://schemas.microsoft.com/office/drawing/2014/main" xmlns="" id="{7D18D32F-8BAF-493C-8E53-B2D7FCDC9F19}"/>
              </a:ext>
            </a:extLst>
          </p:cNvPr>
          <p:cNvSpPr txBox="1">
            <a:spLocks/>
          </p:cNvSpPr>
          <p:nvPr userDrawn="1"/>
        </p:nvSpPr>
        <p:spPr>
          <a:xfrm>
            <a:off x="1259164" y="2633052"/>
            <a:ext cx="3014643" cy="3323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Connected for Life.</a:t>
            </a:r>
          </a:p>
        </p:txBody>
      </p:sp>
      <p:sp>
        <p:nvSpPr>
          <p:cNvPr id="8" name="Rectangle 7">
            <a:extLst>
              <a:ext uri="{FF2B5EF4-FFF2-40B4-BE49-F238E27FC236}">
                <a16:creationId xmlns:a16="http://schemas.microsoft.com/office/drawing/2014/main" xmlns="" id="{168A3934-A564-4F4F-9F29-DA460E637CDA}"/>
              </a:ext>
            </a:extLst>
          </p:cNvPr>
          <p:cNvSpPr/>
          <p:nvPr userDrawn="1"/>
        </p:nvSpPr>
        <p:spPr>
          <a:xfrm>
            <a:off x="5122018" y="2379284"/>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827AD15C-7C3C-5D40-8484-D041A099C2C6}"/>
              </a:ext>
            </a:extLst>
          </p:cNvPr>
          <p:cNvSpPr>
            <a:spLocks noGrp="1"/>
          </p:cNvSpPr>
          <p:nvPr>
            <p:ph type="body" sz="quarter" idx="10" hasCustomPrompt="1"/>
          </p:nvPr>
        </p:nvSpPr>
        <p:spPr>
          <a:xfrm>
            <a:off x="5018889" y="2571750"/>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5" name="Text Placeholder 2">
            <a:extLst>
              <a:ext uri="{FF2B5EF4-FFF2-40B4-BE49-F238E27FC236}">
                <a16:creationId xmlns:a16="http://schemas.microsoft.com/office/drawing/2014/main" xmlns="" id="{535DD1A5-7FE5-7F4A-9310-C84CB6F4BEBB}"/>
              </a:ext>
            </a:extLst>
          </p:cNvPr>
          <p:cNvSpPr>
            <a:spLocks noGrp="1"/>
          </p:cNvSpPr>
          <p:nvPr>
            <p:ph type="body" sz="quarter" idx="22" hasCustomPrompt="1"/>
          </p:nvPr>
        </p:nvSpPr>
        <p:spPr>
          <a:xfrm>
            <a:off x="5122017" y="4025633"/>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2842353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09F8CC25-9C9A-8142-9489-9C9BE864FF2B}"/>
              </a:ext>
            </a:extLst>
          </p:cNvPr>
          <p:cNvSpPr/>
          <p:nvPr userDrawn="1"/>
        </p:nvSpPr>
        <p:spPr>
          <a:xfrm>
            <a:off x="1165480" y="1253927"/>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9" name="Text Placeholder 2">
            <a:extLst>
              <a:ext uri="{FF2B5EF4-FFF2-40B4-BE49-F238E27FC236}">
                <a16:creationId xmlns:a16="http://schemas.microsoft.com/office/drawing/2014/main" xmlns="" id="{19344640-9678-B74D-915F-DD938059D33B}"/>
              </a:ext>
            </a:extLst>
          </p:cNvPr>
          <p:cNvSpPr>
            <a:spLocks noGrp="1"/>
          </p:cNvSpPr>
          <p:nvPr>
            <p:ph type="body" sz="quarter" idx="22" hasCustomPrompt="1"/>
          </p:nvPr>
        </p:nvSpPr>
        <p:spPr>
          <a:xfrm>
            <a:off x="1165479" y="2822991"/>
            <a:ext cx="3162447" cy="193899"/>
          </a:xfrm>
          <a:prstGeom prst="rect">
            <a:avLst/>
          </a:prstGeom>
        </p:spPr>
        <p:txBody>
          <a:bodyPr wrap="square" lIns="0" tIns="0" rIns="0" bIns="0">
            <a:spAutoFit/>
          </a:bodyPr>
          <a:lstStyle>
            <a:lvl1pPr marL="0" indent="0">
              <a:spcBef>
                <a:spcPts val="100"/>
              </a:spcBef>
              <a:buNone/>
              <a:defRPr sz="1400">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10" name="Title 3">
            <a:extLst>
              <a:ext uri="{FF2B5EF4-FFF2-40B4-BE49-F238E27FC236}">
                <a16:creationId xmlns:a16="http://schemas.microsoft.com/office/drawing/2014/main" xmlns="" id="{EA4E2D05-EB6F-2C40-AC88-3F64FA54E30F}"/>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2800" b="1" i="0" dirty="0">
                <a:solidFill>
                  <a:schemeClr val="bg1"/>
                </a:solidFill>
                <a:latin typeface="Arial" panose="020B0604020202020204" pitchFamily="34" charset="0"/>
                <a:cs typeface="Arial" panose="020B0604020202020204" pitchFamily="34" charset="0"/>
              </a:defRPr>
            </a:lvl1pPr>
          </a:lstStyle>
          <a:p>
            <a:r>
              <a:rPr lang="en-US" dirty="0"/>
              <a:t>Presentation Title Goes Here in This Defined Space</a:t>
            </a:r>
          </a:p>
        </p:txBody>
      </p:sp>
      <p:sp>
        <p:nvSpPr>
          <p:cNvPr id="11" name="Text Placeholder 2">
            <a:extLst>
              <a:ext uri="{FF2B5EF4-FFF2-40B4-BE49-F238E27FC236}">
                <a16:creationId xmlns:a16="http://schemas.microsoft.com/office/drawing/2014/main" xmlns="" id="{070CA9DC-FE01-C647-B833-CEF14D807E1D}"/>
              </a:ext>
            </a:extLst>
          </p:cNvPr>
          <p:cNvSpPr>
            <a:spLocks noGrp="1"/>
          </p:cNvSpPr>
          <p:nvPr>
            <p:ph type="body" sz="quarter" idx="23" hasCustomPrompt="1"/>
          </p:nvPr>
        </p:nvSpPr>
        <p:spPr>
          <a:xfrm>
            <a:off x="5122017" y="813681"/>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12" name="Text Placeholder 7">
            <a:extLst>
              <a:ext uri="{FF2B5EF4-FFF2-40B4-BE49-F238E27FC236}">
                <a16:creationId xmlns:a16="http://schemas.microsoft.com/office/drawing/2014/main" xmlns="" id="{7738BEA0-9E44-1A4E-8C1E-18636D092ED8}"/>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3517156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accent1"/>
        </a:solidFill>
        <a:effectLst/>
      </p:bgPr>
    </p:bg>
    <p:spTree>
      <p:nvGrpSpPr>
        <p:cNvPr id="1" name=""/>
        <p:cNvGrpSpPr/>
        <p:nvPr/>
      </p:nvGrpSpPr>
      <p:grpSpPr>
        <a:xfrm>
          <a:off x="0" y="0"/>
          <a:ext cx="0" cy="0"/>
          <a:chOff x="0" y="0"/>
          <a:chExt cx="0" cy="0"/>
        </a:xfrm>
      </p:grpSpPr>
      <p:sp>
        <p:nvSpPr>
          <p:cNvPr id="4" name="Title Placeholder 12">
            <a:extLst>
              <a:ext uri="{FF2B5EF4-FFF2-40B4-BE49-F238E27FC236}">
                <a16:creationId xmlns:a16="http://schemas.microsoft.com/office/drawing/2014/main" xmlns="" id="{4BE41760-BF68-45DC-ABD3-3A71D5941B16}"/>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bg1"/>
                </a:solidFill>
                <a:latin typeface="Arial" panose="020B0604020202020204" pitchFamily="34" charset="0"/>
                <a:cs typeface="Arial" panose="020B0604020202020204" pitchFamily="34" charset="0"/>
              </a:defRPr>
            </a:lvl1pPr>
          </a:lstStyle>
          <a:p>
            <a:pPr lvl="0"/>
            <a:r>
              <a:rPr lang="en-US" dirty="0"/>
              <a:t>Presentation Title</a:t>
            </a:r>
            <a:br>
              <a:rPr lang="en-US" dirty="0"/>
            </a:br>
            <a:r>
              <a:rPr lang="en-US" dirty="0"/>
              <a:t>Goes Here</a:t>
            </a:r>
          </a:p>
        </p:txBody>
      </p:sp>
      <p:sp>
        <p:nvSpPr>
          <p:cNvPr id="6" name="Rectangle 5">
            <a:extLst>
              <a:ext uri="{FF2B5EF4-FFF2-40B4-BE49-F238E27FC236}">
                <a16:creationId xmlns:a16="http://schemas.microsoft.com/office/drawing/2014/main" xmlns="" id="{4521D40D-B424-4170-9289-857DF1B3FA5A}"/>
              </a:ext>
            </a:extLst>
          </p:cNvPr>
          <p:cNvSpPr/>
          <p:nvPr userDrawn="1"/>
        </p:nvSpPr>
        <p:spPr>
          <a:xfrm>
            <a:off x="1209042" y="1718733"/>
            <a:ext cx="1246292" cy="57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2">
            <a:extLst>
              <a:ext uri="{FF2B5EF4-FFF2-40B4-BE49-F238E27FC236}">
                <a16:creationId xmlns:a16="http://schemas.microsoft.com/office/drawing/2014/main" xmlns="" id="{8E3722CD-781D-CC40-8C0C-5BF4C1E29011}"/>
              </a:ext>
            </a:extLst>
          </p:cNvPr>
          <p:cNvSpPr>
            <a:spLocks noGrp="1"/>
          </p:cNvSpPr>
          <p:nvPr>
            <p:ph type="body" sz="quarter" idx="22" hasCustomPrompt="1"/>
          </p:nvPr>
        </p:nvSpPr>
        <p:spPr>
          <a:xfrm>
            <a:off x="1209041" y="3005986"/>
            <a:ext cx="3162447" cy="400622"/>
          </a:xfrm>
          <a:prstGeom prst="rect">
            <a:avLst/>
          </a:prstGeom>
        </p:spPr>
        <p:txBody>
          <a:bodyPr wrap="square" lIns="0" tIns="0" rIns="0" bIns="0">
            <a:spAutoFit/>
          </a:bodyPr>
          <a:lstStyle>
            <a:lvl1pPr marL="0" indent="0">
              <a:spcBef>
                <a:spcPts val="100"/>
              </a:spcBef>
              <a:buNone/>
              <a:defRPr sz="1400">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July 3, 2019</a:t>
            </a:r>
          </a:p>
          <a:p>
            <a:pPr lvl="0"/>
            <a:r>
              <a:rPr lang="en-US" dirty="0"/>
              <a:t>Presenter Name</a:t>
            </a:r>
          </a:p>
        </p:txBody>
      </p:sp>
    </p:spTree>
    <p:extLst>
      <p:ext uri="{BB962C8B-B14F-4D97-AF65-F5344CB8AC3E}">
        <p14:creationId xmlns:p14="http://schemas.microsoft.com/office/powerpoint/2010/main" val="5543737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7B8447-8A5A-544C-986B-4B46B0F68031}"/>
              </a:ext>
            </a:extLst>
          </p:cNvPr>
          <p:cNvSpPr/>
          <p:nvPr userDrawn="1"/>
        </p:nvSpPr>
        <p:spPr>
          <a:xfrm>
            <a:off x="1165480" y="1253927"/>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706788C9-E42D-D74A-9D01-E4DF8C5D5949}"/>
              </a:ext>
            </a:extLst>
          </p:cNvPr>
          <p:cNvSpPr>
            <a:spLocks noGrp="1"/>
          </p:cNvSpPr>
          <p:nvPr>
            <p:ph type="body" sz="quarter" idx="22" hasCustomPrompt="1"/>
          </p:nvPr>
        </p:nvSpPr>
        <p:spPr>
          <a:xfrm>
            <a:off x="1165479" y="2822991"/>
            <a:ext cx="3162447" cy="193899"/>
          </a:xfrm>
          <a:prstGeom prst="rect">
            <a:avLst/>
          </a:prstGeom>
        </p:spPr>
        <p:txBody>
          <a:bodyPr wrap="square" lIns="0" tIns="0" rIns="0" bIns="0">
            <a:spAutoFit/>
          </a:bodyPr>
          <a:lstStyle>
            <a:lvl1pPr marL="0" indent="0">
              <a:spcBef>
                <a:spcPts val="100"/>
              </a:spcBef>
              <a:buNone/>
              <a:defRPr sz="1400">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itle 3">
            <a:extLst>
              <a:ext uri="{FF2B5EF4-FFF2-40B4-BE49-F238E27FC236}">
                <a16:creationId xmlns:a16="http://schemas.microsoft.com/office/drawing/2014/main" xmlns="" id="{3BB61B39-EB82-FE48-98C7-4BE21BD74E2A}"/>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2800" b="1" i="0" dirty="0">
                <a:solidFill>
                  <a:schemeClr val="bg1"/>
                </a:solidFill>
                <a:latin typeface="Arial" panose="020B0604020202020204" pitchFamily="34" charset="0"/>
                <a:cs typeface="Arial" panose="020B0604020202020204" pitchFamily="34" charset="0"/>
              </a:defRPr>
            </a:lvl1pPr>
          </a:lstStyle>
          <a:p>
            <a:r>
              <a:rPr lang="en-US" dirty="0"/>
              <a:t>Presentation Title Goes Here in This Defined Space</a:t>
            </a:r>
          </a:p>
        </p:txBody>
      </p:sp>
    </p:spTree>
    <p:extLst>
      <p:ext uri="{BB962C8B-B14F-4D97-AF65-F5344CB8AC3E}">
        <p14:creationId xmlns:p14="http://schemas.microsoft.com/office/powerpoint/2010/main" val="29334738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7B8447-8A5A-544C-986B-4B46B0F68031}"/>
              </a:ext>
            </a:extLst>
          </p:cNvPr>
          <p:cNvSpPr/>
          <p:nvPr userDrawn="1"/>
        </p:nvSpPr>
        <p:spPr>
          <a:xfrm>
            <a:off x="1165480" y="1253927"/>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706788C9-E42D-D74A-9D01-E4DF8C5D5949}"/>
              </a:ext>
            </a:extLst>
          </p:cNvPr>
          <p:cNvSpPr>
            <a:spLocks noGrp="1"/>
          </p:cNvSpPr>
          <p:nvPr>
            <p:ph type="body" sz="quarter" idx="22" hasCustomPrompt="1"/>
          </p:nvPr>
        </p:nvSpPr>
        <p:spPr>
          <a:xfrm>
            <a:off x="1165479" y="2822991"/>
            <a:ext cx="3162447" cy="193899"/>
          </a:xfrm>
          <a:prstGeom prst="rect">
            <a:avLst/>
          </a:prstGeom>
        </p:spPr>
        <p:txBody>
          <a:bodyPr wrap="square" lIns="0" tIns="0" rIns="0" bIns="0">
            <a:spAutoFit/>
          </a:bodyPr>
          <a:lstStyle>
            <a:lvl1pPr marL="0" indent="0">
              <a:spcBef>
                <a:spcPts val="100"/>
              </a:spcBef>
              <a:buNone/>
              <a:defRPr sz="1400">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itle 3">
            <a:extLst>
              <a:ext uri="{FF2B5EF4-FFF2-40B4-BE49-F238E27FC236}">
                <a16:creationId xmlns:a16="http://schemas.microsoft.com/office/drawing/2014/main" xmlns="" id="{3BB61B39-EB82-FE48-98C7-4BE21BD74E2A}"/>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2800" b="1" i="0" dirty="0">
                <a:solidFill>
                  <a:schemeClr val="bg1"/>
                </a:solidFill>
                <a:latin typeface="Arial" panose="020B0604020202020204" pitchFamily="34" charset="0"/>
                <a:cs typeface="Arial" panose="020B0604020202020204" pitchFamily="34" charset="0"/>
              </a:defRPr>
            </a:lvl1pPr>
          </a:lstStyle>
          <a:p>
            <a:r>
              <a:rPr lang="en-US" dirty="0"/>
              <a:t>Presentation Title Goes Here in This Defined Space</a:t>
            </a:r>
          </a:p>
        </p:txBody>
      </p:sp>
      <p:sp>
        <p:nvSpPr>
          <p:cNvPr id="7" name="Text Placeholder 2">
            <a:extLst>
              <a:ext uri="{FF2B5EF4-FFF2-40B4-BE49-F238E27FC236}">
                <a16:creationId xmlns:a16="http://schemas.microsoft.com/office/drawing/2014/main" xmlns="" id="{91C210AD-C320-B74C-8128-DB820343AB8D}"/>
              </a:ext>
            </a:extLst>
          </p:cNvPr>
          <p:cNvSpPr>
            <a:spLocks noGrp="1"/>
          </p:cNvSpPr>
          <p:nvPr>
            <p:ph type="body" sz="quarter" idx="23" hasCustomPrompt="1"/>
          </p:nvPr>
        </p:nvSpPr>
        <p:spPr>
          <a:xfrm>
            <a:off x="5122017" y="813681"/>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8" name="Text Placeholder 7">
            <a:extLst>
              <a:ext uri="{FF2B5EF4-FFF2-40B4-BE49-F238E27FC236}">
                <a16:creationId xmlns:a16="http://schemas.microsoft.com/office/drawing/2014/main" xmlns="" id="{36C6375D-E9E8-F346-B6CB-DD4BBF7ED9DC}"/>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259062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670E917-BFA8-B846-9227-D9715F904658}"/>
              </a:ext>
            </a:extLst>
          </p:cNvPr>
          <p:cNvSpPr/>
          <p:nvPr userDrawn="1"/>
        </p:nvSpPr>
        <p:spPr>
          <a:xfrm>
            <a:off x="2788755" y="440587"/>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2">
            <a:extLst>
              <a:ext uri="{FF2B5EF4-FFF2-40B4-BE49-F238E27FC236}">
                <a16:creationId xmlns:a16="http://schemas.microsoft.com/office/drawing/2014/main" xmlns="" id="{4365B3D0-BE2B-0640-9844-D6296989A04A}"/>
              </a:ext>
            </a:extLst>
          </p:cNvPr>
          <p:cNvSpPr>
            <a:spLocks noGrp="1"/>
          </p:cNvSpPr>
          <p:nvPr>
            <p:ph type="body" sz="quarter" idx="10" hasCustomPrompt="1"/>
          </p:nvPr>
        </p:nvSpPr>
        <p:spPr>
          <a:xfrm>
            <a:off x="2697315" y="2195542"/>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6" name="Title 3">
            <a:extLst>
              <a:ext uri="{FF2B5EF4-FFF2-40B4-BE49-F238E27FC236}">
                <a16:creationId xmlns:a16="http://schemas.microsoft.com/office/drawing/2014/main" xmlns="" id="{DBB0CFAC-D788-3E49-9A9A-259E0BEDA643}"/>
              </a:ext>
            </a:extLst>
          </p:cNvPr>
          <p:cNvSpPr>
            <a:spLocks noGrp="1"/>
          </p:cNvSpPr>
          <p:nvPr>
            <p:ph type="title" hasCustomPrompt="1"/>
          </p:nvPr>
        </p:nvSpPr>
        <p:spPr>
          <a:xfrm>
            <a:off x="2697315" y="1055796"/>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7" name="Text Placeholder 4">
            <a:extLst>
              <a:ext uri="{FF2B5EF4-FFF2-40B4-BE49-F238E27FC236}">
                <a16:creationId xmlns:a16="http://schemas.microsoft.com/office/drawing/2014/main" xmlns="" id="{A8F146D4-AB65-4C49-BFAD-0AB1E474B050}"/>
              </a:ext>
            </a:extLst>
          </p:cNvPr>
          <p:cNvSpPr>
            <a:spLocks noGrp="1"/>
          </p:cNvSpPr>
          <p:nvPr>
            <p:ph type="body" sz="quarter" idx="11" hasCustomPrompt="1"/>
          </p:nvPr>
        </p:nvSpPr>
        <p:spPr>
          <a:xfrm>
            <a:off x="2697315" y="562379"/>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540546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7B8447-8A5A-544C-986B-4B46B0F68031}"/>
              </a:ext>
            </a:extLst>
          </p:cNvPr>
          <p:cNvSpPr/>
          <p:nvPr userDrawn="1"/>
        </p:nvSpPr>
        <p:spPr>
          <a:xfrm>
            <a:off x="1165480" y="1223947"/>
            <a:ext cx="1060559" cy="95187"/>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706788C9-E42D-D74A-9D01-E4DF8C5D5949}"/>
              </a:ext>
            </a:extLst>
          </p:cNvPr>
          <p:cNvSpPr>
            <a:spLocks noGrp="1"/>
          </p:cNvSpPr>
          <p:nvPr>
            <p:ph type="body" sz="quarter" idx="22" hasCustomPrompt="1"/>
          </p:nvPr>
        </p:nvSpPr>
        <p:spPr>
          <a:xfrm>
            <a:off x="1165479" y="3510479"/>
            <a:ext cx="3162447" cy="276999"/>
          </a:xfrm>
          <a:prstGeom prst="rect">
            <a:avLst/>
          </a:prstGeom>
        </p:spPr>
        <p:txBody>
          <a:bodyPr wrap="square" lIns="0" tIns="0" rIns="0" bIns="0">
            <a:spAutoFit/>
          </a:bodyPr>
          <a:lstStyle>
            <a:lvl1pPr marL="0" indent="0">
              <a:spcBef>
                <a:spcPts val="100"/>
              </a:spcBef>
              <a:buNone/>
              <a:defRPr sz="2000" b="1">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itle 3">
            <a:extLst>
              <a:ext uri="{FF2B5EF4-FFF2-40B4-BE49-F238E27FC236}">
                <a16:creationId xmlns:a16="http://schemas.microsoft.com/office/drawing/2014/main" xmlns="" id="{3BB61B39-EB82-FE48-98C7-4BE21BD74E2A}"/>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5400" b="1" i="0" dirty="0">
                <a:solidFill>
                  <a:schemeClr val="bg1"/>
                </a:solidFill>
                <a:latin typeface="Arial" panose="020B0604020202020204" pitchFamily="34" charset="0"/>
                <a:cs typeface="Arial" panose="020B0604020202020204" pitchFamily="34" charset="0"/>
              </a:defRPr>
            </a:lvl1pPr>
          </a:lstStyle>
          <a:p>
            <a:r>
              <a:rPr lang="en-US" dirty="0"/>
              <a:t>Add copy here</a:t>
            </a:r>
          </a:p>
        </p:txBody>
      </p:sp>
      <p:sp>
        <p:nvSpPr>
          <p:cNvPr id="7" name="Text Placeholder 2">
            <a:extLst>
              <a:ext uri="{FF2B5EF4-FFF2-40B4-BE49-F238E27FC236}">
                <a16:creationId xmlns:a16="http://schemas.microsoft.com/office/drawing/2014/main" xmlns="" id="{91C210AD-C320-B74C-8128-DB820343AB8D}"/>
              </a:ext>
            </a:extLst>
          </p:cNvPr>
          <p:cNvSpPr>
            <a:spLocks noGrp="1"/>
          </p:cNvSpPr>
          <p:nvPr>
            <p:ph type="body" sz="quarter" idx="23" hasCustomPrompt="1"/>
          </p:nvPr>
        </p:nvSpPr>
        <p:spPr>
          <a:xfrm>
            <a:off x="5122017" y="813681"/>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8" name="Text Placeholder 7">
            <a:extLst>
              <a:ext uri="{FF2B5EF4-FFF2-40B4-BE49-F238E27FC236}">
                <a16:creationId xmlns:a16="http://schemas.microsoft.com/office/drawing/2014/main" xmlns="" id="{EE62F704-23FD-8046-A073-68DC6EBB530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611435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7B8447-8A5A-544C-986B-4B46B0F68031}"/>
              </a:ext>
            </a:extLst>
          </p:cNvPr>
          <p:cNvSpPr/>
          <p:nvPr userDrawn="1"/>
        </p:nvSpPr>
        <p:spPr>
          <a:xfrm>
            <a:off x="1165480" y="1253927"/>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706788C9-E42D-D74A-9D01-E4DF8C5D5949}"/>
              </a:ext>
            </a:extLst>
          </p:cNvPr>
          <p:cNvSpPr>
            <a:spLocks noGrp="1"/>
          </p:cNvSpPr>
          <p:nvPr>
            <p:ph type="body" sz="quarter" idx="22" hasCustomPrompt="1"/>
          </p:nvPr>
        </p:nvSpPr>
        <p:spPr>
          <a:xfrm>
            <a:off x="1165479" y="2822991"/>
            <a:ext cx="3162447" cy="193899"/>
          </a:xfrm>
          <a:prstGeom prst="rect">
            <a:avLst/>
          </a:prstGeom>
        </p:spPr>
        <p:txBody>
          <a:bodyPr wrap="square" lIns="0" tIns="0" rIns="0" bIns="0">
            <a:spAutoFit/>
          </a:bodyPr>
          <a:lstStyle>
            <a:lvl1pPr marL="0" indent="0">
              <a:spcBef>
                <a:spcPts val="100"/>
              </a:spcBef>
              <a:buNone/>
              <a:defRPr sz="1400">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itle 3">
            <a:extLst>
              <a:ext uri="{FF2B5EF4-FFF2-40B4-BE49-F238E27FC236}">
                <a16:creationId xmlns:a16="http://schemas.microsoft.com/office/drawing/2014/main" xmlns="" id="{3BB61B39-EB82-FE48-98C7-4BE21BD74E2A}"/>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2800" b="1" i="0" dirty="0">
                <a:solidFill>
                  <a:schemeClr val="bg1"/>
                </a:solidFill>
                <a:latin typeface="Arial" panose="020B0604020202020204" pitchFamily="34" charset="0"/>
                <a:cs typeface="Arial" panose="020B0604020202020204" pitchFamily="34" charset="0"/>
              </a:defRPr>
            </a:lvl1pPr>
          </a:lstStyle>
          <a:p>
            <a:r>
              <a:rPr lang="en-US" dirty="0"/>
              <a:t>Presentation Title Goes Here in This Defined Space</a:t>
            </a:r>
          </a:p>
        </p:txBody>
      </p:sp>
      <p:sp>
        <p:nvSpPr>
          <p:cNvPr id="7" name="Text Placeholder 2">
            <a:extLst>
              <a:ext uri="{FF2B5EF4-FFF2-40B4-BE49-F238E27FC236}">
                <a16:creationId xmlns:a16="http://schemas.microsoft.com/office/drawing/2014/main" xmlns="" id="{91C210AD-C320-B74C-8128-DB820343AB8D}"/>
              </a:ext>
            </a:extLst>
          </p:cNvPr>
          <p:cNvSpPr>
            <a:spLocks noGrp="1"/>
          </p:cNvSpPr>
          <p:nvPr>
            <p:ph type="body" sz="quarter" idx="23" hasCustomPrompt="1"/>
          </p:nvPr>
        </p:nvSpPr>
        <p:spPr>
          <a:xfrm>
            <a:off x="5122017" y="813681"/>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8" name="Text Placeholder 7">
            <a:extLst>
              <a:ext uri="{FF2B5EF4-FFF2-40B4-BE49-F238E27FC236}">
                <a16:creationId xmlns:a16="http://schemas.microsoft.com/office/drawing/2014/main" xmlns="" id="{36C6375D-E9E8-F346-B6CB-DD4BBF7ED9DC}"/>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1474569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EA7B8447-8A5A-544C-986B-4B46B0F68031}"/>
              </a:ext>
            </a:extLst>
          </p:cNvPr>
          <p:cNvSpPr/>
          <p:nvPr userDrawn="1"/>
        </p:nvSpPr>
        <p:spPr>
          <a:xfrm>
            <a:off x="1165480" y="1223947"/>
            <a:ext cx="1060559" cy="95187"/>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706788C9-E42D-D74A-9D01-E4DF8C5D5949}"/>
              </a:ext>
            </a:extLst>
          </p:cNvPr>
          <p:cNvSpPr>
            <a:spLocks noGrp="1"/>
          </p:cNvSpPr>
          <p:nvPr>
            <p:ph type="body" sz="quarter" idx="22" hasCustomPrompt="1"/>
          </p:nvPr>
        </p:nvSpPr>
        <p:spPr>
          <a:xfrm>
            <a:off x="1165479" y="3510479"/>
            <a:ext cx="3162447" cy="276999"/>
          </a:xfrm>
          <a:prstGeom prst="rect">
            <a:avLst/>
          </a:prstGeom>
        </p:spPr>
        <p:txBody>
          <a:bodyPr wrap="square" lIns="0" tIns="0" rIns="0" bIns="0">
            <a:spAutoFit/>
          </a:bodyPr>
          <a:lstStyle>
            <a:lvl1pPr marL="0" indent="0">
              <a:spcBef>
                <a:spcPts val="100"/>
              </a:spcBef>
              <a:buNone/>
              <a:defRPr sz="2000" b="1">
                <a:solidFill>
                  <a:schemeClr val="bg1"/>
                </a:solidFill>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itle 3">
            <a:extLst>
              <a:ext uri="{FF2B5EF4-FFF2-40B4-BE49-F238E27FC236}">
                <a16:creationId xmlns:a16="http://schemas.microsoft.com/office/drawing/2014/main" xmlns="" id="{3BB61B39-EB82-FE48-98C7-4BE21BD74E2A}"/>
              </a:ext>
            </a:extLst>
          </p:cNvPr>
          <p:cNvSpPr>
            <a:spLocks noGrp="1"/>
          </p:cNvSpPr>
          <p:nvPr>
            <p:ph type="title" hasCustomPrompt="1"/>
          </p:nvPr>
        </p:nvSpPr>
        <p:spPr>
          <a:xfrm>
            <a:off x="1077264" y="1372481"/>
            <a:ext cx="3338876" cy="1335550"/>
          </a:xfrm>
          <a:prstGeom prst="rect">
            <a:avLst/>
          </a:prstGeom>
        </p:spPr>
        <p:txBody>
          <a:bodyPr/>
          <a:lstStyle>
            <a:lvl1pPr marL="0" marR="0" indent="0" algn="l" defTabSz="914400" rtl="0" eaLnBrk="1" fontAlgn="auto" latinLnBrk="0" hangingPunct="1">
              <a:lnSpc>
                <a:spcPct val="100000"/>
              </a:lnSpc>
              <a:spcBef>
                <a:spcPct val="0"/>
              </a:spcBef>
              <a:spcAft>
                <a:spcPts val="0"/>
              </a:spcAft>
              <a:buClrTx/>
              <a:buSzTx/>
              <a:buFontTx/>
              <a:buNone/>
              <a:tabLst/>
              <a:defRPr lang="de-DE" sz="5400" b="1" i="0" dirty="0">
                <a:solidFill>
                  <a:schemeClr val="bg1"/>
                </a:solidFill>
                <a:latin typeface="Arial" panose="020B0604020202020204" pitchFamily="34" charset="0"/>
                <a:cs typeface="Arial" panose="020B0604020202020204" pitchFamily="34" charset="0"/>
              </a:defRPr>
            </a:lvl1pPr>
          </a:lstStyle>
          <a:p>
            <a:r>
              <a:rPr lang="en-US" dirty="0"/>
              <a:t>Add copy here</a:t>
            </a:r>
          </a:p>
        </p:txBody>
      </p:sp>
      <p:sp>
        <p:nvSpPr>
          <p:cNvPr id="7" name="Text Placeholder 2">
            <a:extLst>
              <a:ext uri="{FF2B5EF4-FFF2-40B4-BE49-F238E27FC236}">
                <a16:creationId xmlns:a16="http://schemas.microsoft.com/office/drawing/2014/main" xmlns="" id="{91C210AD-C320-B74C-8128-DB820343AB8D}"/>
              </a:ext>
            </a:extLst>
          </p:cNvPr>
          <p:cNvSpPr>
            <a:spLocks noGrp="1"/>
          </p:cNvSpPr>
          <p:nvPr>
            <p:ph type="body" sz="quarter" idx="23" hasCustomPrompt="1"/>
          </p:nvPr>
        </p:nvSpPr>
        <p:spPr>
          <a:xfrm>
            <a:off x="5122017" y="813681"/>
            <a:ext cx="3162447" cy="193899"/>
          </a:xfrm>
          <a:prstGeom prst="rect">
            <a:avLst/>
          </a:prstGeom>
        </p:spPr>
        <p:txBody>
          <a:bodyPr wrap="square" lIns="0" tIns="0" rIns="0" bIns="0">
            <a:spAutoFit/>
          </a:bodyPr>
          <a:lstStyle>
            <a:lvl1pPr marL="0" indent="0">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8" name="Text Placeholder 7">
            <a:extLst>
              <a:ext uri="{FF2B5EF4-FFF2-40B4-BE49-F238E27FC236}">
                <a16:creationId xmlns:a16="http://schemas.microsoft.com/office/drawing/2014/main" xmlns="" id="{EE62F704-23FD-8046-A073-68DC6EBB530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82465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2">
            <a:extLst>
              <a:ext uri="{FF2B5EF4-FFF2-40B4-BE49-F238E27FC236}">
                <a16:creationId xmlns:a16="http://schemas.microsoft.com/office/drawing/2014/main" xmlns="" id="{7D18D32F-8BAF-493C-8E53-B2D7FCDC9F19}"/>
              </a:ext>
            </a:extLst>
          </p:cNvPr>
          <p:cNvSpPr txBox="1">
            <a:spLocks/>
          </p:cNvSpPr>
          <p:nvPr userDrawn="1"/>
        </p:nvSpPr>
        <p:spPr>
          <a:xfrm>
            <a:off x="1259164" y="2633052"/>
            <a:ext cx="3014643" cy="3323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Connected for Life.</a:t>
            </a:r>
          </a:p>
        </p:txBody>
      </p:sp>
      <p:sp>
        <p:nvSpPr>
          <p:cNvPr id="8" name="Rectangle 7">
            <a:extLst>
              <a:ext uri="{FF2B5EF4-FFF2-40B4-BE49-F238E27FC236}">
                <a16:creationId xmlns:a16="http://schemas.microsoft.com/office/drawing/2014/main" xmlns="" id="{168A3934-A564-4F4F-9F29-DA460E637CDA}"/>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827AD15C-7C3C-5D40-8484-D041A099C2C6}"/>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6" name="Text Placeholder 7">
            <a:extLst>
              <a:ext uri="{FF2B5EF4-FFF2-40B4-BE49-F238E27FC236}">
                <a16:creationId xmlns:a16="http://schemas.microsoft.com/office/drawing/2014/main" xmlns="" id="{978D9890-8864-7C4E-BFE6-6641363517D3}"/>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9" name="Text Placeholder 2">
            <a:extLst>
              <a:ext uri="{FF2B5EF4-FFF2-40B4-BE49-F238E27FC236}">
                <a16:creationId xmlns:a16="http://schemas.microsoft.com/office/drawing/2014/main" xmlns="" id="{2FB750D1-397F-9E41-A94F-E3AA14E49131}"/>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32484895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AF56AF0-3D27-F347-B8CB-076514D7C094}"/>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A41F8488-B743-DC4C-B1E8-7959257CF2B5}"/>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4" name="Text Placeholder 2">
            <a:extLst>
              <a:ext uri="{FF2B5EF4-FFF2-40B4-BE49-F238E27FC236}">
                <a16:creationId xmlns:a16="http://schemas.microsoft.com/office/drawing/2014/main" xmlns="" id="{6079897A-E403-8A45-9535-C4DE2C059689}"/>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6" name="Text Placeholder 7">
            <a:extLst>
              <a:ext uri="{FF2B5EF4-FFF2-40B4-BE49-F238E27FC236}">
                <a16:creationId xmlns:a16="http://schemas.microsoft.com/office/drawing/2014/main" xmlns="" id="{42CBAE58-B840-9149-B766-8E3E7F955F3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7914534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AF56AF0-3D27-F347-B8CB-076514D7C094}"/>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A41F8488-B743-DC4C-B1E8-7959257CF2B5}"/>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6" name="Text Placeholder 5">
            <a:extLst>
              <a:ext uri="{FF2B5EF4-FFF2-40B4-BE49-F238E27FC236}">
                <a16:creationId xmlns:a16="http://schemas.microsoft.com/office/drawing/2014/main" xmlns="" id="{CD532EA5-A364-5D43-A03C-5AFCDE78BEE5}"/>
              </a:ext>
            </a:extLst>
          </p:cNvPr>
          <p:cNvSpPr>
            <a:spLocks noGrp="1"/>
          </p:cNvSpPr>
          <p:nvPr>
            <p:ph type="body" sz="quarter" idx="25" hasCustomPrompt="1"/>
          </p:nvPr>
        </p:nvSpPr>
        <p:spPr>
          <a:xfrm>
            <a:off x="1206835" y="2182609"/>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5400" b="1">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a:t>
            </a:r>
            <a:endParaRPr lang="en-US" dirty="0"/>
          </a:p>
        </p:txBody>
      </p:sp>
      <p:sp>
        <p:nvSpPr>
          <p:cNvPr id="8" name="Text Placeholder 7">
            <a:extLst>
              <a:ext uri="{FF2B5EF4-FFF2-40B4-BE49-F238E27FC236}">
                <a16:creationId xmlns:a16="http://schemas.microsoft.com/office/drawing/2014/main" xmlns="" id="{A51D3A53-8349-7B44-8712-F163F1B98BB5}"/>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7" name="Text Placeholder 2">
            <a:extLst>
              <a:ext uri="{FF2B5EF4-FFF2-40B4-BE49-F238E27FC236}">
                <a16:creationId xmlns:a16="http://schemas.microsoft.com/office/drawing/2014/main" xmlns="" id="{43EED9DD-07DF-DA45-ADCC-98D56DC1AFB8}"/>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1438093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1206835" y="2182609"/>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Consectetur</a:t>
            </a:r>
            <a:r>
              <a:rPr lang="en-US" dirty="0">
                <a:solidFill>
                  <a:schemeClr val="bg1"/>
                </a:solidFill>
              </a:rPr>
              <a:t> </a:t>
            </a:r>
            <a:r>
              <a:rPr lang="en-US" dirty="0" err="1">
                <a:solidFill>
                  <a:schemeClr val="bg1"/>
                </a:solidFill>
              </a:rPr>
              <a:t>Adipisicing</a:t>
            </a:r>
            <a:endParaRPr lang="en-US" dirty="0">
              <a:solidFill>
                <a:schemeClr val="bg1"/>
              </a:solidFill>
            </a:endParaRPr>
          </a:p>
          <a:p>
            <a:pPr lvl="0"/>
            <a:endParaRPr lang="en-US" dirty="0"/>
          </a:p>
        </p:txBody>
      </p:sp>
      <p:sp>
        <p:nvSpPr>
          <p:cNvPr id="4" name="Text Placeholder 7">
            <a:extLst>
              <a:ext uri="{FF2B5EF4-FFF2-40B4-BE49-F238E27FC236}">
                <a16:creationId xmlns:a16="http://schemas.microsoft.com/office/drawing/2014/main" xmlns="" id="{81811B4C-7CA6-9147-AF81-1C440FA1BC7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5" name="Text Placeholder 2">
            <a:extLst>
              <a:ext uri="{FF2B5EF4-FFF2-40B4-BE49-F238E27FC236}">
                <a16:creationId xmlns:a16="http://schemas.microsoft.com/office/drawing/2014/main" xmlns="" id="{A5B394BE-EE24-4142-AF44-C6F210099B2A}"/>
              </a:ext>
            </a:extLst>
          </p:cNvPr>
          <p:cNvSpPr>
            <a:spLocks noGrp="1"/>
          </p:cNvSpPr>
          <p:nvPr>
            <p:ph type="body" sz="quarter" idx="22" hasCustomPrompt="1"/>
          </p:nvPr>
        </p:nvSpPr>
        <p:spPr>
          <a:xfrm>
            <a:off x="5122017" y="2227213"/>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25387576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AF56AF0-3D27-F347-B8CB-076514D7C094}"/>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A41F8488-B743-DC4C-B1E8-7959257CF2B5}"/>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4" name="Text Placeholder 2">
            <a:extLst>
              <a:ext uri="{FF2B5EF4-FFF2-40B4-BE49-F238E27FC236}">
                <a16:creationId xmlns:a16="http://schemas.microsoft.com/office/drawing/2014/main" xmlns="" id="{6079897A-E403-8A45-9535-C4DE2C059689}"/>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5" name="Text Placeholder 7">
            <a:extLst>
              <a:ext uri="{FF2B5EF4-FFF2-40B4-BE49-F238E27FC236}">
                <a16:creationId xmlns:a16="http://schemas.microsoft.com/office/drawing/2014/main" xmlns="" id="{F1CC2574-6FDA-C24D-A6C5-48295C5AB41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3356583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AF56AF0-3D27-F347-B8CB-076514D7C094}"/>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xmlns="" id="{A41F8488-B743-DC4C-B1E8-7959257CF2B5}"/>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r>
            <a:b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b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6" name="Text Placeholder 5">
            <a:extLst>
              <a:ext uri="{FF2B5EF4-FFF2-40B4-BE49-F238E27FC236}">
                <a16:creationId xmlns:a16="http://schemas.microsoft.com/office/drawing/2014/main" xmlns="" id="{CD532EA5-A364-5D43-A03C-5AFCDE78BEE5}"/>
              </a:ext>
            </a:extLst>
          </p:cNvPr>
          <p:cNvSpPr>
            <a:spLocks noGrp="1"/>
          </p:cNvSpPr>
          <p:nvPr>
            <p:ph type="body" sz="quarter" idx="25" hasCustomPrompt="1"/>
          </p:nvPr>
        </p:nvSpPr>
        <p:spPr>
          <a:xfrm>
            <a:off x="1206835" y="2182609"/>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5400" b="1">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a:t>
            </a:r>
            <a:endParaRPr lang="en-US" dirty="0"/>
          </a:p>
        </p:txBody>
      </p:sp>
      <p:sp>
        <p:nvSpPr>
          <p:cNvPr id="8" name="Text Placeholder 7">
            <a:extLst>
              <a:ext uri="{FF2B5EF4-FFF2-40B4-BE49-F238E27FC236}">
                <a16:creationId xmlns:a16="http://schemas.microsoft.com/office/drawing/2014/main" xmlns="" id="{A51D3A53-8349-7B44-8712-F163F1B98BB5}"/>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7" name="Text Placeholder 2">
            <a:extLst>
              <a:ext uri="{FF2B5EF4-FFF2-40B4-BE49-F238E27FC236}">
                <a16:creationId xmlns:a16="http://schemas.microsoft.com/office/drawing/2014/main" xmlns="" id="{43EED9DD-07DF-DA45-ADCC-98D56DC1AFB8}"/>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7696809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1206835" y="2182609"/>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Consectetur</a:t>
            </a:r>
            <a:r>
              <a:rPr lang="en-US" dirty="0">
                <a:solidFill>
                  <a:schemeClr val="bg1"/>
                </a:solidFill>
              </a:rPr>
              <a:t> </a:t>
            </a:r>
            <a:r>
              <a:rPr lang="en-US" dirty="0" err="1">
                <a:solidFill>
                  <a:schemeClr val="bg1"/>
                </a:solidFill>
              </a:rPr>
              <a:t>Adipisicing</a:t>
            </a:r>
            <a:endParaRPr lang="en-US" dirty="0">
              <a:solidFill>
                <a:schemeClr val="bg1"/>
              </a:solidFill>
            </a:endParaRPr>
          </a:p>
          <a:p>
            <a:pPr lvl="0"/>
            <a:endParaRPr lang="en-US" dirty="0"/>
          </a:p>
        </p:txBody>
      </p:sp>
      <p:sp>
        <p:nvSpPr>
          <p:cNvPr id="4" name="Text Placeholder 7">
            <a:extLst>
              <a:ext uri="{FF2B5EF4-FFF2-40B4-BE49-F238E27FC236}">
                <a16:creationId xmlns:a16="http://schemas.microsoft.com/office/drawing/2014/main" xmlns="" id="{81811B4C-7CA6-9147-AF81-1C440FA1BC7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5" name="Text Placeholder 2">
            <a:extLst>
              <a:ext uri="{FF2B5EF4-FFF2-40B4-BE49-F238E27FC236}">
                <a16:creationId xmlns:a16="http://schemas.microsoft.com/office/drawing/2014/main" xmlns="" id="{A5B394BE-EE24-4142-AF44-C6F210099B2A}"/>
              </a:ext>
            </a:extLst>
          </p:cNvPr>
          <p:cNvSpPr>
            <a:spLocks noGrp="1"/>
          </p:cNvSpPr>
          <p:nvPr>
            <p:ph type="body" sz="quarter" idx="22" hasCustomPrompt="1"/>
          </p:nvPr>
        </p:nvSpPr>
        <p:spPr>
          <a:xfrm>
            <a:off x="5122017" y="2227213"/>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1556315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86171AB-EE1C-4C61-BFF9-AB722A30C9A8}"/>
              </a:ext>
            </a:extLst>
          </p:cNvPr>
          <p:cNvSpPr/>
          <p:nvPr userDrawn="1"/>
        </p:nvSpPr>
        <p:spPr>
          <a:xfrm>
            <a:off x="2574274" y="492609"/>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xmlns="" id="{96714142-8DDF-45B9-BC8E-D82884100F52}"/>
              </a:ext>
            </a:extLst>
          </p:cNvPr>
          <p:cNvSpPr>
            <a:spLocks noGrp="1"/>
          </p:cNvSpPr>
          <p:nvPr>
            <p:ph type="body" sz="quarter" idx="10" hasCustomPrompt="1"/>
          </p:nvPr>
        </p:nvSpPr>
        <p:spPr>
          <a:xfrm>
            <a:off x="2491978" y="2394155"/>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4" name="Title 3">
            <a:extLst>
              <a:ext uri="{FF2B5EF4-FFF2-40B4-BE49-F238E27FC236}">
                <a16:creationId xmlns:a16="http://schemas.microsoft.com/office/drawing/2014/main" xmlns="" id="{D7BE1144-05E8-4AE5-9B8F-CF6919D321D9}"/>
              </a:ext>
            </a:extLst>
          </p:cNvPr>
          <p:cNvSpPr>
            <a:spLocks noGrp="1"/>
          </p:cNvSpPr>
          <p:nvPr>
            <p:ph type="title" hasCustomPrompt="1"/>
          </p:nvPr>
        </p:nvSpPr>
        <p:spPr>
          <a:xfrm>
            <a:off x="2491978" y="1254409"/>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5" name="Text Placeholder 4">
            <a:extLst>
              <a:ext uri="{FF2B5EF4-FFF2-40B4-BE49-F238E27FC236}">
                <a16:creationId xmlns:a16="http://schemas.microsoft.com/office/drawing/2014/main" xmlns="" id="{1204EDC3-4D2D-4B31-A1EA-F85D69D88707}"/>
              </a:ext>
            </a:extLst>
          </p:cNvPr>
          <p:cNvSpPr>
            <a:spLocks noGrp="1"/>
          </p:cNvSpPr>
          <p:nvPr>
            <p:ph type="body" sz="quarter" idx="11" hasCustomPrompt="1"/>
          </p:nvPr>
        </p:nvSpPr>
        <p:spPr>
          <a:xfrm>
            <a:off x="2491978" y="664396"/>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307037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Text Placeholder 7">
            <a:extLst>
              <a:ext uri="{FF2B5EF4-FFF2-40B4-BE49-F238E27FC236}">
                <a16:creationId xmlns:a16="http://schemas.microsoft.com/office/drawing/2014/main" xmlns="" id="{81811B4C-7CA6-9147-AF81-1C440FA1BC7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6" name="Rectangle 5">
            <a:extLst>
              <a:ext uri="{FF2B5EF4-FFF2-40B4-BE49-F238E27FC236}">
                <a16:creationId xmlns:a16="http://schemas.microsoft.com/office/drawing/2014/main" xmlns="" id="{A2B29703-F263-E244-9755-D61BAB956E4E}"/>
              </a:ext>
            </a:extLst>
          </p:cNvPr>
          <p:cNvSpPr/>
          <p:nvPr userDrawn="1"/>
        </p:nvSpPr>
        <p:spPr>
          <a:xfrm>
            <a:off x="3337823" y="804826"/>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1D1FAF1E-D036-974A-8493-E1F9394076F4}"/>
              </a:ext>
            </a:extLst>
          </p:cNvPr>
          <p:cNvSpPr>
            <a:spLocks noGrp="1"/>
          </p:cNvSpPr>
          <p:nvPr>
            <p:ph type="body" sz="quarter" idx="10" hasCustomPrompt="1"/>
          </p:nvPr>
        </p:nvSpPr>
        <p:spPr>
          <a:xfrm>
            <a:off x="3234694" y="997292"/>
            <a:ext cx="5470691" cy="84083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Adipisicing</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8" name="Text Placeholder 2">
            <a:extLst>
              <a:ext uri="{FF2B5EF4-FFF2-40B4-BE49-F238E27FC236}">
                <a16:creationId xmlns:a16="http://schemas.microsoft.com/office/drawing/2014/main" xmlns="" id="{58ACDF69-C81A-D14D-9EE7-A7701871627E}"/>
              </a:ext>
            </a:extLst>
          </p:cNvPr>
          <p:cNvSpPr>
            <a:spLocks noGrp="1"/>
          </p:cNvSpPr>
          <p:nvPr>
            <p:ph type="body" sz="quarter" idx="22" hasCustomPrompt="1"/>
          </p:nvPr>
        </p:nvSpPr>
        <p:spPr>
          <a:xfrm>
            <a:off x="3337822" y="2096111"/>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ext Placeholder 5">
            <a:extLst>
              <a:ext uri="{FF2B5EF4-FFF2-40B4-BE49-F238E27FC236}">
                <a16:creationId xmlns:a16="http://schemas.microsoft.com/office/drawing/2014/main" xmlns="" id="{15A3F044-4A78-794C-A1C1-554B7F3CED62}"/>
              </a:ext>
            </a:extLst>
          </p:cNvPr>
          <p:cNvSpPr>
            <a:spLocks noGrp="1"/>
          </p:cNvSpPr>
          <p:nvPr>
            <p:ph type="body" sz="quarter" idx="25" hasCustomPrompt="1"/>
          </p:nvPr>
        </p:nvSpPr>
        <p:spPr>
          <a:xfrm>
            <a:off x="906734" y="1002511"/>
            <a:ext cx="1695215" cy="130507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a:t>
            </a:r>
            <a:endParaRPr lang="en-US" dirty="0"/>
          </a:p>
        </p:txBody>
      </p:sp>
    </p:spTree>
    <p:extLst>
      <p:ext uri="{BB962C8B-B14F-4D97-AF65-F5344CB8AC3E}">
        <p14:creationId xmlns:p14="http://schemas.microsoft.com/office/powerpoint/2010/main" val="28025280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xmlns="" id="{076500F8-9274-4F4F-9B16-F34C2E71C7A3}"/>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3" name="Title Placeholder 12">
            <a:extLst>
              <a:ext uri="{FF2B5EF4-FFF2-40B4-BE49-F238E27FC236}">
                <a16:creationId xmlns:a16="http://schemas.microsoft.com/office/drawing/2014/main" xmlns="" id="{D44EEFAB-0CB3-4497-8723-5C105A9033EB}"/>
              </a:ext>
            </a:extLst>
          </p:cNvPr>
          <p:cNvSpPr txBox="1">
            <a:spLocks/>
          </p:cNvSpPr>
          <p:nvPr userDrawn="1"/>
        </p:nvSpPr>
        <p:spPr>
          <a:xfrm>
            <a:off x="4247293" y="2690202"/>
            <a:ext cx="3014643" cy="332399"/>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000" b="1"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Connected for Life.</a:t>
            </a:r>
          </a:p>
        </p:txBody>
      </p:sp>
      <p:sp>
        <p:nvSpPr>
          <p:cNvPr id="4" name="Rectangle 3">
            <a:extLst>
              <a:ext uri="{FF2B5EF4-FFF2-40B4-BE49-F238E27FC236}">
                <a16:creationId xmlns:a16="http://schemas.microsoft.com/office/drawing/2014/main" xmlns="" id="{EF3CBD72-A9E1-4D5F-ADC8-BC60AC5EB9FD}"/>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8" name="Text Placeholder 7">
            <a:extLst>
              <a:ext uri="{FF2B5EF4-FFF2-40B4-BE49-F238E27FC236}">
                <a16:creationId xmlns:a16="http://schemas.microsoft.com/office/drawing/2014/main" xmlns="" id="{B0D84DA2-FF97-6C44-875E-EF93B1A83EBC}"/>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9" name="Rectangle 8">
            <a:extLst>
              <a:ext uri="{FF2B5EF4-FFF2-40B4-BE49-F238E27FC236}">
                <a16:creationId xmlns:a16="http://schemas.microsoft.com/office/drawing/2014/main" xmlns="" id="{6D00E3D8-F89E-E840-9671-F9CAD9AB9DEC}"/>
              </a:ext>
            </a:extLst>
          </p:cNvPr>
          <p:cNvSpPr/>
          <p:nvPr userDrawn="1"/>
        </p:nvSpPr>
        <p:spPr>
          <a:xfrm>
            <a:off x="400549" y="787935"/>
            <a:ext cx="741697"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Placeholder 2">
            <a:extLst>
              <a:ext uri="{FF2B5EF4-FFF2-40B4-BE49-F238E27FC236}">
                <a16:creationId xmlns:a16="http://schemas.microsoft.com/office/drawing/2014/main" xmlns="" id="{4C3D8770-192A-DC40-B3C0-99BD11CE7A7A}"/>
              </a:ext>
            </a:extLst>
          </p:cNvPr>
          <p:cNvSpPr>
            <a:spLocks noGrp="1"/>
          </p:cNvSpPr>
          <p:nvPr>
            <p:ph type="body" sz="quarter" idx="10" hasCustomPrompt="1"/>
          </p:nvPr>
        </p:nvSpPr>
        <p:spPr>
          <a:xfrm>
            <a:off x="297420" y="980401"/>
            <a:ext cx="3333803"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2850910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xmlns="" id="{7C37523D-9636-4C43-B8F2-D18EF724675F}"/>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5" name="Rectangle 4">
            <a:extLst>
              <a:ext uri="{FF2B5EF4-FFF2-40B4-BE49-F238E27FC236}">
                <a16:creationId xmlns:a16="http://schemas.microsoft.com/office/drawing/2014/main" xmlns="" id="{BFF94409-6B4B-8D45-AAD3-58C8B9E73CE8}"/>
              </a:ext>
            </a:extLst>
          </p:cNvPr>
          <p:cNvSpPr/>
          <p:nvPr userDrawn="1"/>
        </p:nvSpPr>
        <p:spPr>
          <a:xfrm>
            <a:off x="400549" y="787935"/>
            <a:ext cx="741697"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B6142C0D-DF55-7A4F-98D7-7C6D3F6D6CC5}"/>
              </a:ext>
            </a:extLst>
          </p:cNvPr>
          <p:cNvSpPr>
            <a:spLocks noGrp="1"/>
          </p:cNvSpPr>
          <p:nvPr>
            <p:ph type="body" sz="quarter" idx="10" hasCustomPrompt="1"/>
          </p:nvPr>
        </p:nvSpPr>
        <p:spPr>
          <a:xfrm>
            <a:off x="297420" y="980401"/>
            <a:ext cx="3333803"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7" name="Text Placeholder 2">
            <a:extLst>
              <a:ext uri="{FF2B5EF4-FFF2-40B4-BE49-F238E27FC236}">
                <a16:creationId xmlns:a16="http://schemas.microsoft.com/office/drawing/2014/main" xmlns="" id="{7AA804C7-92C5-E043-B80C-DD9DDC320AD3}"/>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2305096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4113321" y="2288744"/>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Consectetur</a:t>
            </a:r>
            <a:r>
              <a:rPr lang="en-US" dirty="0">
                <a:solidFill>
                  <a:schemeClr val="bg1"/>
                </a:solidFill>
              </a:rPr>
              <a:t> </a:t>
            </a:r>
            <a:r>
              <a:rPr lang="en-US" dirty="0" err="1">
                <a:solidFill>
                  <a:schemeClr val="bg1"/>
                </a:solidFill>
              </a:rPr>
              <a:t>Adipisicing</a:t>
            </a:r>
            <a:endParaRPr lang="en-US" dirty="0">
              <a:solidFill>
                <a:schemeClr val="bg1"/>
              </a:solidFill>
            </a:endParaRPr>
          </a:p>
          <a:p>
            <a:pPr lvl="0"/>
            <a:endParaRPr lang="en-US" dirty="0"/>
          </a:p>
        </p:txBody>
      </p:sp>
      <p:sp>
        <p:nvSpPr>
          <p:cNvPr id="4" name="Rectangle 3">
            <a:extLst>
              <a:ext uri="{FF2B5EF4-FFF2-40B4-BE49-F238E27FC236}">
                <a16:creationId xmlns:a16="http://schemas.microsoft.com/office/drawing/2014/main" xmlns="" id="{2C6ABC85-75BD-45F3-BE07-22DD393E5D5F}"/>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5" name="Text Placeholder 7">
            <a:extLst>
              <a:ext uri="{FF2B5EF4-FFF2-40B4-BE49-F238E27FC236}">
                <a16:creationId xmlns:a16="http://schemas.microsoft.com/office/drawing/2014/main" xmlns="" id="{DE3E680D-27B6-5341-A436-B41D89BC07F7}"/>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6" name="Text Placeholder 2">
            <a:extLst>
              <a:ext uri="{FF2B5EF4-FFF2-40B4-BE49-F238E27FC236}">
                <a16:creationId xmlns:a16="http://schemas.microsoft.com/office/drawing/2014/main" xmlns="" id="{CD105C66-A320-054A-8F41-23637D224A01}"/>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42674725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4456221" y="2040387"/>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5400" b="1">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a:t>
            </a:r>
            <a:endParaRPr lang="en-US" dirty="0"/>
          </a:p>
        </p:txBody>
      </p:sp>
      <p:sp>
        <p:nvSpPr>
          <p:cNvPr id="6" name="Text Placeholder 7">
            <a:extLst>
              <a:ext uri="{FF2B5EF4-FFF2-40B4-BE49-F238E27FC236}">
                <a16:creationId xmlns:a16="http://schemas.microsoft.com/office/drawing/2014/main" xmlns="" id="{F0D7E8F3-6B4E-924D-8158-57C63F1D662A}"/>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9" name="Rectangle 8">
            <a:extLst>
              <a:ext uri="{FF2B5EF4-FFF2-40B4-BE49-F238E27FC236}">
                <a16:creationId xmlns:a16="http://schemas.microsoft.com/office/drawing/2014/main" xmlns="" id="{95331A3A-3B4A-C74D-A0A2-E5A6C4D8BF30}"/>
              </a:ext>
            </a:extLst>
          </p:cNvPr>
          <p:cNvSpPr/>
          <p:nvPr userDrawn="1"/>
        </p:nvSpPr>
        <p:spPr>
          <a:xfrm>
            <a:off x="400549" y="787935"/>
            <a:ext cx="741697"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Placeholder 2">
            <a:extLst>
              <a:ext uri="{FF2B5EF4-FFF2-40B4-BE49-F238E27FC236}">
                <a16:creationId xmlns:a16="http://schemas.microsoft.com/office/drawing/2014/main" xmlns="" id="{918E3F2E-2CF0-2A45-A866-537DD02A2894}"/>
              </a:ext>
            </a:extLst>
          </p:cNvPr>
          <p:cNvSpPr>
            <a:spLocks noGrp="1"/>
          </p:cNvSpPr>
          <p:nvPr>
            <p:ph type="body" sz="quarter" idx="25" hasCustomPrompt="1"/>
          </p:nvPr>
        </p:nvSpPr>
        <p:spPr>
          <a:xfrm>
            <a:off x="297420" y="980401"/>
            <a:ext cx="3333803"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7" name="Text Placeholder 2">
            <a:extLst>
              <a:ext uri="{FF2B5EF4-FFF2-40B4-BE49-F238E27FC236}">
                <a16:creationId xmlns:a16="http://schemas.microsoft.com/office/drawing/2014/main" xmlns="" id="{6B0A5F71-E834-DB48-A064-C1E16C72DFBC}"/>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32515546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xmlns="" id="{7C37523D-9636-4C43-B8F2-D18EF724675F}"/>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5" name="Rectangle 4">
            <a:extLst>
              <a:ext uri="{FF2B5EF4-FFF2-40B4-BE49-F238E27FC236}">
                <a16:creationId xmlns:a16="http://schemas.microsoft.com/office/drawing/2014/main" xmlns="" id="{BFF94409-6B4B-8D45-AAD3-58C8B9E73CE8}"/>
              </a:ext>
            </a:extLst>
          </p:cNvPr>
          <p:cNvSpPr/>
          <p:nvPr userDrawn="1"/>
        </p:nvSpPr>
        <p:spPr>
          <a:xfrm>
            <a:off x="400549" y="787935"/>
            <a:ext cx="741697"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B6142C0D-DF55-7A4F-98D7-7C6D3F6D6CC5}"/>
              </a:ext>
            </a:extLst>
          </p:cNvPr>
          <p:cNvSpPr>
            <a:spLocks noGrp="1"/>
          </p:cNvSpPr>
          <p:nvPr>
            <p:ph type="body" sz="quarter" idx="10" hasCustomPrompt="1"/>
          </p:nvPr>
        </p:nvSpPr>
        <p:spPr>
          <a:xfrm>
            <a:off x="297420" y="980401"/>
            <a:ext cx="3333803"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7" name="Text Placeholder 2">
            <a:extLst>
              <a:ext uri="{FF2B5EF4-FFF2-40B4-BE49-F238E27FC236}">
                <a16:creationId xmlns:a16="http://schemas.microsoft.com/office/drawing/2014/main" xmlns="" id="{7AA804C7-92C5-E043-B80C-DD9DDC320AD3}"/>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766973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4113321" y="2288744"/>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Consectetur</a:t>
            </a:r>
            <a:r>
              <a:rPr lang="en-US" dirty="0">
                <a:solidFill>
                  <a:schemeClr val="bg1"/>
                </a:solidFill>
              </a:rPr>
              <a:t> </a:t>
            </a:r>
            <a:r>
              <a:rPr lang="en-US" dirty="0" err="1">
                <a:solidFill>
                  <a:schemeClr val="bg1"/>
                </a:solidFill>
              </a:rPr>
              <a:t>Adipisicing</a:t>
            </a:r>
            <a:endParaRPr lang="en-US" dirty="0">
              <a:solidFill>
                <a:schemeClr val="bg1"/>
              </a:solidFill>
            </a:endParaRPr>
          </a:p>
          <a:p>
            <a:pPr lvl="0"/>
            <a:endParaRPr lang="en-US" dirty="0"/>
          </a:p>
        </p:txBody>
      </p:sp>
      <p:sp>
        <p:nvSpPr>
          <p:cNvPr id="4" name="Rectangle 3">
            <a:extLst>
              <a:ext uri="{FF2B5EF4-FFF2-40B4-BE49-F238E27FC236}">
                <a16:creationId xmlns:a16="http://schemas.microsoft.com/office/drawing/2014/main" xmlns="" id="{2C6ABC85-75BD-45F3-BE07-22DD393E5D5F}"/>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5" name="Text Placeholder 7">
            <a:extLst>
              <a:ext uri="{FF2B5EF4-FFF2-40B4-BE49-F238E27FC236}">
                <a16:creationId xmlns:a16="http://schemas.microsoft.com/office/drawing/2014/main" xmlns="" id="{DE3E680D-27B6-5341-A436-B41D89BC07F7}"/>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6" name="Text Placeholder 2">
            <a:extLst>
              <a:ext uri="{FF2B5EF4-FFF2-40B4-BE49-F238E27FC236}">
                <a16:creationId xmlns:a16="http://schemas.microsoft.com/office/drawing/2014/main" xmlns="" id="{CD105C66-A320-054A-8F41-23637D224A01}"/>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2925112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Text Placeholder 5">
            <a:extLst>
              <a:ext uri="{FF2B5EF4-FFF2-40B4-BE49-F238E27FC236}">
                <a16:creationId xmlns:a16="http://schemas.microsoft.com/office/drawing/2014/main" xmlns="" id="{3F8B4A34-9E4F-4CC7-BAE6-21BC8B326DA4}"/>
              </a:ext>
            </a:extLst>
          </p:cNvPr>
          <p:cNvSpPr>
            <a:spLocks noGrp="1"/>
          </p:cNvSpPr>
          <p:nvPr>
            <p:ph type="body" sz="quarter" idx="10" hasCustomPrompt="1"/>
          </p:nvPr>
        </p:nvSpPr>
        <p:spPr>
          <a:xfrm>
            <a:off x="4456221" y="2040387"/>
            <a:ext cx="3119301" cy="1252569"/>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5400" b="1">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solidFill>
                  <a:schemeClr val="bg1"/>
                </a:solidFill>
              </a:rPr>
              <a:t>Lorem Ipsum Dolor</a:t>
            </a:r>
            <a:endParaRPr lang="en-US" dirty="0"/>
          </a:p>
        </p:txBody>
      </p:sp>
      <p:sp>
        <p:nvSpPr>
          <p:cNvPr id="6" name="Text Placeholder 7">
            <a:extLst>
              <a:ext uri="{FF2B5EF4-FFF2-40B4-BE49-F238E27FC236}">
                <a16:creationId xmlns:a16="http://schemas.microsoft.com/office/drawing/2014/main" xmlns="" id="{F0D7E8F3-6B4E-924D-8158-57C63F1D662A}"/>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9" name="Rectangle 8">
            <a:extLst>
              <a:ext uri="{FF2B5EF4-FFF2-40B4-BE49-F238E27FC236}">
                <a16:creationId xmlns:a16="http://schemas.microsoft.com/office/drawing/2014/main" xmlns="" id="{95331A3A-3B4A-C74D-A0A2-E5A6C4D8BF30}"/>
              </a:ext>
            </a:extLst>
          </p:cNvPr>
          <p:cNvSpPr/>
          <p:nvPr userDrawn="1"/>
        </p:nvSpPr>
        <p:spPr>
          <a:xfrm>
            <a:off x="400549" y="787935"/>
            <a:ext cx="741697"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Placeholder 2">
            <a:extLst>
              <a:ext uri="{FF2B5EF4-FFF2-40B4-BE49-F238E27FC236}">
                <a16:creationId xmlns:a16="http://schemas.microsoft.com/office/drawing/2014/main" xmlns="" id="{918E3F2E-2CF0-2A45-A866-537DD02A2894}"/>
              </a:ext>
            </a:extLst>
          </p:cNvPr>
          <p:cNvSpPr>
            <a:spLocks noGrp="1"/>
          </p:cNvSpPr>
          <p:nvPr>
            <p:ph type="body" sz="quarter" idx="25" hasCustomPrompt="1"/>
          </p:nvPr>
        </p:nvSpPr>
        <p:spPr>
          <a:xfrm>
            <a:off x="297420" y="980401"/>
            <a:ext cx="3333803"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7" name="Text Placeholder 2">
            <a:extLst>
              <a:ext uri="{FF2B5EF4-FFF2-40B4-BE49-F238E27FC236}">
                <a16:creationId xmlns:a16="http://schemas.microsoft.com/office/drawing/2014/main" xmlns="" id="{6B0A5F71-E834-DB48-A064-C1E16C72DFBC}"/>
              </a:ext>
            </a:extLst>
          </p:cNvPr>
          <p:cNvSpPr>
            <a:spLocks noGrp="1"/>
          </p:cNvSpPr>
          <p:nvPr>
            <p:ph type="body" sz="quarter" idx="22" hasCustomPrompt="1"/>
          </p:nvPr>
        </p:nvSpPr>
        <p:spPr>
          <a:xfrm>
            <a:off x="386731" y="2322625"/>
            <a:ext cx="3162447" cy="215444"/>
          </a:xfrm>
          <a:prstGeom prst="rect">
            <a:avLst/>
          </a:prstGeom>
        </p:spPr>
        <p:txBody>
          <a:bodyPr wrap="square" lIns="0" tIns="0" rIns="0" bIns="0">
            <a:spAutoFit/>
          </a:bodyPr>
          <a:lstStyle>
            <a:lvl1pPr marL="0" indent="0">
              <a:lnSpc>
                <a:spcPct val="100000"/>
              </a:lnSpc>
              <a:spcBef>
                <a:spcPts val="100"/>
              </a:spcBef>
              <a:spcAft>
                <a:spcPts val="600"/>
              </a:spcAft>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Tree>
    <p:extLst>
      <p:ext uri="{BB962C8B-B14F-4D97-AF65-F5344CB8AC3E}">
        <p14:creationId xmlns:p14="http://schemas.microsoft.com/office/powerpoint/2010/main" val="22580474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2D708701-383F-486F-874F-307DE4460D2E}"/>
              </a:ext>
            </a:extLst>
          </p:cNvPr>
          <p:cNvSpPr/>
          <p:nvPr userDrawn="1"/>
        </p:nvSpPr>
        <p:spPr>
          <a:xfrm>
            <a:off x="1209042" y="1693846"/>
            <a:ext cx="1185204" cy="773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6" name="Title Placeholder 12">
            <a:extLst>
              <a:ext uri="{FF2B5EF4-FFF2-40B4-BE49-F238E27FC236}">
                <a16:creationId xmlns:a16="http://schemas.microsoft.com/office/drawing/2014/main" xmlns="" id="{9EA1BE43-2435-4E2E-AA48-BBAFCEEE31BC}"/>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tx1"/>
                </a:solidFill>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adipisicing</a:t>
            </a:r>
            <a:endParaRPr lang="en-US" dirty="0"/>
          </a:p>
        </p:txBody>
      </p:sp>
      <p:sp>
        <p:nvSpPr>
          <p:cNvPr id="7" name="Text Placeholder 7">
            <a:extLst>
              <a:ext uri="{FF2B5EF4-FFF2-40B4-BE49-F238E27FC236}">
                <a16:creationId xmlns:a16="http://schemas.microsoft.com/office/drawing/2014/main" xmlns="" id="{F377AB72-C902-FD44-8FD0-36E49F6EB1C9}"/>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8595351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Rechteck 38">
            <a:extLst>
              <a:ext uri="{FF2B5EF4-FFF2-40B4-BE49-F238E27FC236}">
                <a16:creationId xmlns:a16="http://schemas.microsoft.com/office/drawing/2014/main" xmlns="" id="{EAE18E4C-BFC0-7949-97D8-DC177349A1DA}"/>
              </a:ext>
            </a:extLst>
          </p:cNvPr>
          <p:cNvSpPr/>
          <p:nvPr userDrawn="1"/>
        </p:nvSpPr>
        <p:spPr>
          <a:xfrm>
            <a:off x="2094394" y="1983428"/>
            <a:ext cx="4955213" cy="1176645"/>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 Placeholder 7">
            <a:extLst>
              <a:ext uri="{FF2B5EF4-FFF2-40B4-BE49-F238E27FC236}">
                <a16:creationId xmlns:a16="http://schemas.microsoft.com/office/drawing/2014/main" xmlns="" id="{80E9DA35-E004-664C-858D-089BD8AD88D4}"/>
              </a:ext>
            </a:extLst>
          </p:cNvPr>
          <p:cNvSpPr>
            <a:spLocks noGrp="1"/>
          </p:cNvSpPr>
          <p:nvPr>
            <p:ph type="body" sz="quarter" idx="10" hasCustomPrompt="1"/>
          </p:nvPr>
        </p:nvSpPr>
        <p:spPr>
          <a:xfrm>
            <a:off x="1935367" y="2371304"/>
            <a:ext cx="5273267" cy="400893"/>
          </a:xfrm>
          <a:prstGeom prst="rect">
            <a:avLst/>
          </a:prstGeom>
        </p:spPr>
        <p:txBody>
          <a:bodyPr lIns="0" tIns="0" rIns="0" bIns="0"/>
          <a:lstStyle>
            <a:lvl1pPr marL="0" indent="0" algn="ctr">
              <a:buNone/>
              <a:defRPr sz="2800" b="1" i="0">
                <a:solidFill>
                  <a:schemeClr val="tx1"/>
                </a:solidFill>
                <a:latin typeface="Arial" panose="020B0604020202020204" pitchFamily="34" charset="0"/>
                <a:cs typeface="Arial" panose="020B0604020202020204" pitchFamily="34" charset="0"/>
              </a:defRPr>
            </a:lvl1pPr>
            <a:lvl2pPr marL="457200" indent="0">
              <a:buNone/>
              <a:defRPr sz="6000" b="1"/>
            </a:lvl2pPr>
            <a:lvl3pPr marL="914400" indent="0">
              <a:buNone/>
              <a:defRPr sz="6000" b="1"/>
            </a:lvl3pPr>
            <a:lvl4pPr marL="1371600" indent="0">
              <a:buNone/>
              <a:defRPr sz="6000" b="1"/>
            </a:lvl4pPr>
            <a:lvl5pPr marL="1828800" indent="0">
              <a:buNone/>
              <a:defRPr sz="6000" b="1"/>
            </a:lvl5pPr>
          </a:lstStyle>
          <a:p>
            <a:pPr lvl="0"/>
            <a:r>
              <a:rPr lang="en-US" dirty="0"/>
              <a:t>#01 SECTION TITLE</a:t>
            </a:r>
          </a:p>
        </p:txBody>
      </p:sp>
      <p:sp>
        <p:nvSpPr>
          <p:cNvPr id="6" name="Text Placeholder 7">
            <a:extLst>
              <a:ext uri="{FF2B5EF4-FFF2-40B4-BE49-F238E27FC236}">
                <a16:creationId xmlns:a16="http://schemas.microsoft.com/office/drawing/2014/main" xmlns="" id="{8EC6E158-335B-3E4B-9468-7007D3C58DE6}"/>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2409174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604FC27-7138-409A-BF9F-4605D86A8DE7}"/>
              </a:ext>
            </a:extLst>
          </p:cNvPr>
          <p:cNvSpPr/>
          <p:nvPr userDrawn="1"/>
        </p:nvSpPr>
        <p:spPr>
          <a:xfrm>
            <a:off x="2871051" y="492609"/>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xmlns="" id="{8A1A866C-F8A9-46AE-8CD3-3E858B936CCD}"/>
              </a:ext>
            </a:extLst>
          </p:cNvPr>
          <p:cNvSpPr>
            <a:spLocks noGrp="1"/>
          </p:cNvSpPr>
          <p:nvPr>
            <p:ph type="body" sz="quarter" idx="10" hasCustomPrompt="1"/>
          </p:nvPr>
        </p:nvSpPr>
        <p:spPr>
          <a:xfrm>
            <a:off x="2788755" y="2394155"/>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4" name="Title 3">
            <a:extLst>
              <a:ext uri="{FF2B5EF4-FFF2-40B4-BE49-F238E27FC236}">
                <a16:creationId xmlns:a16="http://schemas.microsoft.com/office/drawing/2014/main" xmlns="" id="{F500EC9E-8054-498A-8F0F-F33FC9D631B0}"/>
              </a:ext>
            </a:extLst>
          </p:cNvPr>
          <p:cNvSpPr>
            <a:spLocks noGrp="1"/>
          </p:cNvSpPr>
          <p:nvPr>
            <p:ph type="title" hasCustomPrompt="1"/>
          </p:nvPr>
        </p:nvSpPr>
        <p:spPr>
          <a:xfrm>
            <a:off x="2788755" y="1254409"/>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5" name="Text Placeholder 4">
            <a:extLst>
              <a:ext uri="{FF2B5EF4-FFF2-40B4-BE49-F238E27FC236}">
                <a16:creationId xmlns:a16="http://schemas.microsoft.com/office/drawing/2014/main" xmlns="" id="{04D35E7C-F344-4A7F-960C-588F0D1A5FAE}"/>
              </a:ext>
            </a:extLst>
          </p:cNvPr>
          <p:cNvSpPr>
            <a:spLocks noGrp="1"/>
          </p:cNvSpPr>
          <p:nvPr>
            <p:ph type="body" sz="quarter" idx="11" hasCustomPrompt="1"/>
          </p:nvPr>
        </p:nvSpPr>
        <p:spPr>
          <a:xfrm>
            <a:off x="2788755" y="664396"/>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17056487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E4D5046A-9167-1A47-9CF6-67E07814D8B7}"/>
              </a:ext>
            </a:extLst>
          </p:cNvPr>
          <p:cNvSpPr/>
          <p:nvPr userDrawn="1"/>
        </p:nvSpPr>
        <p:spPr>
          <a:xfrm>
            <a:off x="5122018" y="78793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2279DBB6-17E5-FE4E-9A68-C662DD068E50}"/>
              </a:ext>
            </a:extLst>
          </p:cNvPr>
          <p:cNvSpPr>
            <a:spLocks noGrp="1"/>
          </p:cNvSpPr>
          <p:nvPr>
            <p:ph type="body" sz="quarter" idx="10" hasCustomPrompt="1"/>
          </p:nvPr>
        </p:nvSpPr>
        <p:spPr>
          <a:xfrm>
            <a:off x="5018889" y="980401"/>
            <a:ext cx="3795101" cy="1235261"/>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Lorem Ipsum Dolor Sit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Amet</a:t>
            </a: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US" sz="28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Consectetur</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8" name="Text Placeholder 2">
            <a:extLst>
              <a:ext uri="{FF2B5EF4-FFF2-40B4-BE49-F238E27FC236}">
                <a16:creationId xmlns:a16="http://schemas.microsoft.com/office/drawing/2014/main" xmlns="" id="{E43ECC0F-F7E1-8C4E-9F7F-B06C17281E55}"/>
              </a:ext>
            </a:extLst>
          </p:cNvPr>
          <p:cNvSpPr>
            <a:spLocks noGrp="1"/>
          </p:cNvSpPr>
          <p:nvPr>
            <p:ph type="body" sz="quarter" idx="22" hasCustomPrompt="1"/>
          </p:nvPr>
        </p:nvSpPr>
        <p:spPr>
          <a:xfrm>
            <a:off x="5122017" y="2339415"/>
            <a:ext cx="3162447" cy="215444"/>
          </a:xfrm>
          <a:prstGeom prst="rect">
            <a:avLst/>
          </a:prstGeom>
        </p:spPr>
        <p:txBody>
          <a:bodyPr wrap="square" lIns="0" tIns="0" rIns="0" bIns="0">
            <a:spAutoFit/>
          </a:bodyPr>
          <a:lstStyle>
            <a:lvl1pPr marL="0" indent="0">
              <a:lnSpc>
                <a:spcPct val="100000"/>
              </a:lnSpc>
              <a:spcBef>
                <a:spcPts val="100"/>
              </a:spcBef>
              <a:buNone/>
              <a:defRPr sz="1400">
                <a:latin typeface="Arial" panose="020B0604020202020204" pitchFamily="34" charset="0"/>
                <a:cs typeface="Arial" panose="020B0604020202020204" pitchFamily="34" charset="0"/>
              </a:defRPr>
            </a:lvl1pPr>
            <a:lvl2pPr marL="457200" indent="0">
              <a:buNone/>
              <a:defRPr sz="3500"/>
            </a:lvl2pPr>
            <a:lvl3pPr marL="914400" indent="0">
              <a:buNone/>
              <a:defRPr sz="3500"/>
            </a:lvl3pPr>
            <a:lvl4pPr marL="1371600" indent="0">
              <a:buNone/>
              <a:defRPr sz="3500"/>
            </a:lvl4pPr>
            <a:lvl5pPr marL="1828800" indent="0">
              <a:buNone/>
              <a:defRPr sz="3500"/>
            </a:lvl5pPr>
          </a:lstStyle>
          <a:p>
            <a:pPr lvl="0"/>
            <a:r>
              <a:rPr lang="en-US" dirty="0"/>
              <a:t>Lorem Ipsum Dolor</a:t>
            </a:r>
          </a:p>
        </p:txBody>
      </p:sp>
      <p:sp>
        <p:nvSpPr>
          <p:cNvPr id="9" name="Text Placeholder 7">
            <a:extLst>
              <a:ext uri="{FF2B5EF4-FFF2-40B4-BE49-F238E27FC236}">
                <a16:creationId xmlns:a16="http://schemas.microsoft.com/office/drawing/2014/main" xmlns="" id="{2321476E-22A0-DD49-8A1F-384093DFF44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4844683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6" name="Text Placeholder 18">
            <a:extLst>
              <a:ext uri="{FF2B5EF4-FFF2-40B4-BE49-F238E27FC236}">
                <a16:creationId xmlns:a16="http://schemas.microsoft.com/office/drawing/2014/main" xmlns="" id="{1C0A8FCB-4814-4316-9464-8FA00C75FABB}"/>
              </a:ext>
            </a:extLst>
          </p:cNvPr>
          <p:cNvSpPr>
            <a:spLocks noGrp="1"/>
          </p:cNvSpPr>
          <p:nvPr>
            <p:ph type="body" sz="quarter" idx="12" hasCustomPrompt="1"/>
          </p:nvPr>
        </p:nvSpPr>
        <p:spPr>
          <a:xfrm>
            <a:off x="3368233" y="2571750"/>
            <a:ext cx="4852885" cy="1575881"/>
          </a:xfrm>
          <a:prstGeom prst="rect">
            <a:avLst/>
          </a:prstGeom>
        </p:spPr>
        <p:txBody>
          <a:bodyPr wrap="square" lIns="0" tIns="0" rIns="0" bIns="0" anchor="t" anchorCtr="0">
            <a:spAutoFit/>
          </a:bodyPr>
          <a:lstStyle>
            <a:lvl1pPr marL="0" indent="0">
              <a:lnSpc>
                <a:spcPct val="150000"/>
              </a:lnSpc>
              <a:spcBef>
                <a:spcPts val="0"/>
              </a:spcBef>
              <a:buNone/>
              <a:defRPr sz="1400">
                <a:latin typeface="Arial" panose="020B0604020202020204" pitchFamily="34" charset="0"/>
                <a:cs typeface="Arial" panose="020B0604020202020204" pitchFamily="34" charset="0"/>
              </a:defRPr>
            </a:lvl1pPr>
            <a:lvl2pPr>
              <a:defRPr sz="3500"/>
            </a:lvl2pPr>
            <a:lvl3pPr>
              <a:defRPr sz="3500"/>
            </a:lvl3pPr>
            <a:lvl4pPr>
              <a:defRPr sz="3500"/>
            </a:lvl4pPr>
            <a:lvl5pPr>
              <a:defRPr sz="3500"/>
            </a:lvl5pPr>
          </a:lstStyle>
          <a:p>
            <a:pPr lvl="0"/>
            <a:r>
              <a:rPr lang="en-US" dirty="0"/>
              <a:t>A brief bit of copy would go here to introduce the next section or punctuate a point made in a previous section. Copy is designed to fill this space, however, the synopsis is optional. Use it to give people a key word to remember from this section. </a:t>
            </a:r>
          </a:p>
        </p:txBody>
      </p:sp>
      <p:sp>
        <p:nvSpPr>
          <p:cNvPr id="7" name="Text Placeholder 10">
            <a:extLst>
              <a:ext uri="{FF2B5EF4-FFF2-40B4-BE49-F238E27FC236}">
                <a16:creationId xmlns:a16="http://schemas.microsoft.com/office/drawing/2014/main" xmlns="" id="{48C29581-D59C-4A72-AFA0-3DF1AE159C47}"/>
              </a:ext>
            </a:extLst>
          </p:cNvPr>
          <p:cNvSpPr>
            <a:spLocks noGrp="1"/>
          </p:cNvSpPr>
          <p:nvPr>
            <p:ph type="body" sz="quarter" idx="10" hasCustomPrompt="1"/>
          </p:nvPr>
        </p:nvSpPr>
        <p:spPr>
          <a:xfrm>
            <a:off x="922881" y="2571750"/>
            <a:ext cx="2156598" cy="1570472"/>
          </a:xfrm>
          <a:prstGeom prst="rect">
            <a:avLst/>
          </a:prstGeom>
        </p:spPr>
        <p:txBody>
          <a:bodyPr lIns="0" tIns="0" rIns="0" bIns="0"/>
          <a:lstStyle>
            <a:lvl1pPr marL="0" indent="0">
              <a:buNone/>
              <a:defRPr sz="2400" b="1">
                <a:latin typeface="Arial" panose="020B0604020202020204" pitchFamily="34" charset="0"/>
                <a:cs typeface="Arial" panose="020B0604020202020204" pitchFamily="34" charset="0"/>
              </a:defRPr>
            </a:lvl1pPr>
            <a:lvl2pPr marL="457200" indent="0">
              <a:buNone/>
              <a:defRPr sz="5000" b="1"/>
            </a:lvl2pPr>
            <a:lvl3pPr marL="914400" indent="0">
              <a:buNone/>
              <a:defRPr sz="5000" b="1"/>
            </a:lvl3pPr>
            <a:lvl4pPr marL="1371600" indent="0">
              <a:buNone/>
              <a:defRPr sz="5000" b="1"/>
            </a:lvl4pPr>
            <a:lvl5pPr marL="1828800" indent="0">
              <a:buNone/>
              <a:defRPr sz="5000" b="1"/>
            </a:lvl5pPr>
          </a:lstStyle>
          <a:p>
            <a:pPr lvl="0"/>
            <a:r>
              <a:rPr lang="en-US" dirty="0"/>
              <a:t>Synopsis</a:t>
            </a:r>
            <a:br>
              <a:rPr lang="en-US" dirty="0"/>
            </a:br>
            <a:r>
              <a:rPr lang="en-US" dirty="0"/>
              <a:t>Here</a:t>
            </a:r>
          </a:p>
        </p:txBody>
      </p:sp>
      <p:sp>
        <p:nvSpPr>
          <p:cNvPr id="8" name="Title 14">
            <a:extLst>
              <a:ext uri="{FF2B5EF4-FFF2-40B4-BE49-F238E27FC236}">
                <a16:creationId xmlns:a16="http://schemas.microsoft.com/office/drawing/2014/main" xmlns="" id="{47099867-B82F-491E-B04A-8691E74B8933}"/>
              </a:ext>
            </a:extLst>
          </p:cNvPr>
          <p:cNvSpPr>
            <a:spLocks noGrp="1"/>
          </p:cNvSpPr>
          <p:nvPr>
            <p:ph type="title" hasCustomPrompt="1"/>
          </p:nvPr>
        </p:nvSpPr>
        <p:spPr>
          <a:xfrm>
            <a:off x="922881" y="1483138"/>
            <a:ext cx="7298237" cy="464932"/>
          </a:xfrm>
          <a:prstGeom prst="rect">
            <a:avLst/>
          </a:prstGeom>
        </p:spPr>
        <p:txBody>
          <a:bodyPr/>
          <a:lstStyle>
            <a:lvl1pPr marL="0" marR="0" indent="0" algn="ctr" defTabSz="914400" rtl="0" eaLnBrk="1" fontAlgn="auto" latinLnBrk="0" hangingPunct="1">
              <a:lnSpc>
                <a:spcPct val="90000"/>
              </a:lnSpc>
              <a:spcBef>
                <a:spcPct val="0"/>
              </a:spcBef>
              <a:spcAft>
                <a:spcPts val="0"/>
              </a:spcAft>
              <a:buClrTx/>
              <a:buSzTx/>
              <a:buFontTx/>
              <a:buNone/>
              <a:tabLst/>
              <a:defRPr lang="de-DE" sz="3200" b="1" dirty="0">
                <a:solidFill>
                  <a:srgbClr val="C00000"/>
                </a:solidFill>
                <a:latin typeface="Arial" panose="020B0604020202020204" pitchFamily="34" charset="0"/>
                <a:cs typeface="Arial" panose="020B0604020202020204" pitchFamily="34" charset="0"/>
              </a:defRPr>
            </a:lvl1pPr>
          </a:lstStyle>
          <a:p>
            <a:r>
              <a:rPr lang="en-US" dirty="0"/>
              <a:t>ALTERNATE SECTION DIVIDER</a:t>
            </a:r>
          </a:p>
        </p:txBody>
      </p:sp>
      <p:sp>
        <p:nvSpPr>
          <p:cNvPr id="10" name="Text Placeholder 7">
            <a:extLst>
              <a:ext uri="{FF2B5EF4-FFF2-40B4-BE49-F238E27FC236}">
                <a16:creationId xmlns:a16="http://schemas.microsoft.com/office/drawing/2014/main" xmlns="" id="{C5DCAF1B-A44E-8A4C-A175-A31889C6BE77}"/>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713695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6A792AC7-3501-470C-9145-8EDDCB809A40}"/>
              </a:ext>
            </a:extLst>
          </p:cNvPr>
          <p:cNvSpPr>
            <a:spLocks noGrp="1"/>
          </p:cNvSpPr>
          <p:nvPr>
            <p:ph type="body" sz="quarter" idx="11" hasCustomPrompt="1"/>
          </p:nvPr>
        </p:nvSpPr>
        <p:spPr>
          <a:xfrm>
            <a:off x="788361" y="2430948"/>
            <a:ext cx="2156545" cy="646331"/>
          </a:xfrm>
          <a:prstGeom prst="rect">
            <a:avLst/>
          </a:prstGeom>
        </p:spPr>
        <p:txBody>
          <a:bodyPr wrap="square" lIns="0" tIns="0" rIns="0" bIns="0">
            <a:spAutoFit/>
          </a:bodyPr>
          <a:lstStyle>
            <a:lvl1pPr marL="0" indent="0" algn="ctr">
              <a:lnSpc>
                <a:spcPct val="100000"/>
              </a:lnSpc>
              <a:buNone/>
              <a:defRPr lang="de-DE" sz="1400" dirty="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5" name="Text Placeholder 22">
            <a:extLst>
              <a:ext uri="{FF2B5EF4-FFF2-40B4-BE49-F238E27FC236}">
                <a16:creationId xmlns:a16="http://schemas.microsoft.com/office/drawing/2014/main" xmlns="" id="{5B7CFD2D-F6B0-4614-979E-0563A16D017B}"/>
              </a:ext>
            </a:extLst>
          </p:cNvPr>
          <p:cNvSpPr>
            <a:spLocks noGrp="1"/>
          </p:cNvSpPr>
          <p:nvPr>
            <p:ph type="body" sz="quarter" idx="12" hasCustomPrompt="1"/>
          </p:nvPr>
        </p:nvSpPr>
        <p:spPr>
          <a:xfrm>
            <a:off x="788361" y="1410767"/>
            <a:ext cx="2156545" cy="249299"/>
          </a:xfrm>
          <a:prstGeom prst="rect">
            <a:avLst/>
          </a:prstGeom>
        </p:spPr>
        <p:txBody>
          <a:bodyPr wrap="square" lIns="0" tIns="0" rIns="0" bIns="0">
            <a:spAutoFit/>
          </a:bodyPr>
          <a:lstStyle>
            <a:lvl1pPr marL="0" indent="0" algn="ctr">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6" name="Text Placeholder 2">
            <a:extLst>
              <a:ext uri="{FF2B5EF4-FFF2-40B4-BE49-F238E27FC236}">
                <a16:creationId xmlns:a16="http://schemas.microsoft.com/office/drawing/2014/main" xmlns="" id="{C7225CCF-EACA-4232-B219-764BD8285FBA}"/>
              </a:ext>
            </a:extLst>
          </p:cNvPr>
          <p:cNvSpPr>
            <a:spLocks noGrp="1"/>
          </p:cNvSpPr>
          <p:nvPr>
            <p:ph type="body" sz="quarter" idx="13" hasCustomPrompt="1"/>
          </p:nvPr>
        </p:nvSpPr>
        <p:spPr>
          <a:xfrm>
            <a:off x="788361" y="3513824"/>
            <a:ext cx="2156545" cy="250903"/>
          </a:xfrm>
          <a:prstGeom prst="rect">
            <a:avLst/>
          </a:prstGeom>
        </p:spPr>
        <p:txBody>
          <a:bodyPr wrap="square" lIns="0" tIns="0" rIns="0" bIns="0">
            <a:spAutoFit/>
          </a:bodyPr>
          <a:lstStyle>
            <a:lvl1pPr marL="0" indent="0" algn="ctr">
              <a:lnSpc>
                <a:spcPct val="130000"/>
              </a:lnSpc>
              <a:buSzPct val="25000"/>
              <a:buNone/>
              <a:defRPr lang="de-DE" sz="1400" b="0" dirty="0">
                <a:latin typeface="Arial" panose="020B0604020202020204" pitchFamily="34" charset="0"/>
                <a:ea typeface="Arial" panose="020B0604020202020204" pitchFamily="34" charset="0"/>
                <a:cs typeface="Arial" panose="020B0604020202020204" pitchFamily="34" charset="0"/>
                <a:sym typeface="Roboto"/>
              </a:defRPr>
            </a:lvl1pPr>
          </a:lstStyle>
          <a:p>
            <a:pPr lvl="0"/>
            <a:r>
              <a:rPr lang="en-US" dirty="0"/>
              <a:t>$3,483 | 27%</a:t>
            </a:r>
          </a:p>
        </p:txBody>
      </p:sp>
      <p:sp>
        <p:nvSpPr>
          <p:cNvPr id="7" name="Text Placeholder 22">
            <a:extLst>
              <a:ext uri="{FF2B5EF4-FFF2-40B4-BE49-F238E27FC236}">
                <a16:creationId xmlns:a16="http://schemas.microsoft.com/office/drawing/2014/main" xmlns="" id="{473B1E44-2B74-4E2D-B345-5225A852DE61}"/>
              </a:ext>
            </a:extLst>
          </p:cNvPr>
          <p:cNvSpPr>
            <a:spLocks noGrp="1"/>
          </p:cNvSpPr>
          <p:nvPr>
            <p:ph type="body" sz="quarter" idx="23" hasCustomPrompt="1"/>
          </p:nvPr>
        </p:nvSpPr>
        <p:spPr>
          <a:xfrm>
            <a:off x="3493728" y="1410767"/>
            <a:ext cx="2156545" cy="249299"/>
          </a:xfrm>
          <a:prstGeom prst="rect">
            <a:avLst/>
          </a:prstGeom>
        </p:spPr>
        <p:txBody>
          <a:bodyPr wrap="square" lIns="0" tIns="0" rIns="0" bIns="0">
            <a:spAutoFit/>
          </a:bodyPr>
          <a:lstStyle>
            <a:lvl1pPr marL="0" indent="0" algn="ctr">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8" name="Text Placeholder 22">
            <a:extLst>
              <a:ext uri="{FF2B5EF4-FFF2-40B4-BE49-F238E27FC236}">
                <a16:creationId xmlns:a16="http://schemas.microsoft.com/office/drawing/2014/main" xmlns="" id="{C26E950C-C0D3-4F5C-B7C0-B16D5D96A925}"/>
              </a:ext>
            </a:extLst>
          </p:cNvPr>
          <p:cNvSpPr>
            <a:spLocks noGrp="1"/>
          </p:cNvSpPr>
          <p:nvPr>
            <p:ph type="body" sz="quarter" idx="24" hasCustomPrompt="1"/>
          </p:nvPr>
        </p:nvSpPr>
        <p:spPr>
          <a:xfrm>
            <a:off x="6227003" y="1410767"/>
            <a:ext cx="2156545" cy="249299"/>
          </a:xfrm>
          <a:prstGeom prst="rect">
            <a:avLst/>
          </a:prstGeom>
        </p:spPr>
        <p:txBody>
          <a:bodyPr wrap="square" lIns="0" tIns="0" rIns="0" bIns="0">
            <a:spAutoFit/>
          </a:bodyPr>
          <a:lstStyle>
            <a:lvl1pPr marL="0" indent="0" algn="ctr">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9" name="Text Placeholder 2">
            <a:extLst>
              <a:ext uri="{FF2B5EF4-FFF2-40B4-BE49-F238E27FC236}">
                <a16:creationId xmlns:a16="http://schemas.microsoft.com/office/drawing/2014/main" xmlns="" id="{5D53A1A8-BB2E-4BA2-9406-0B90A1A11F07}"/>
              </a:ext>
            </a:extLst>
          </p:cNvPr>
          <p:cNvSpPr>
            <a:spLocks noGrp="1"/>
          </p:cNvSpPr>
          <p:nvPr>
            <p:ph type="body" sz="quarter" idx="25" hasCustomPrompt="1"/>
          </p:nvPr>
        </p:nvSpPr>
        <p:spPr>
          <a:xfrm>
            <a:off x="3493728" y="2430948"/>
            <a:ext cx="2156545" cy="646331"/>
          </a:xfrm>
          <a:prstGeom prst="rect">
            <a:avLst/>
          </a:prstGeom>
        </p:spPr>
        <p:txBody>
          <a:bodyPr wrap="square" lIns="0" tIns="0" rIns="0" bIns="0">
            <a:spAutoFit/>
          </a:bodyPr>
          <a:lstStyle>
            <a:lvl1pPr marL="0" indent="0" algn="ctr">
              <a:lnSpc>
                <a:spcPct val="100000"/>
              </a:lnSpc>
              <a:buNone/>
              <a:defRPr lang="de-DE" sz="1400" dirty="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0" name="Text Placeholder 2">
            <a:extLst>
              <a:ext uri="{FF2B5EF4-FFF2-40B4-BE49-F238E27FC236}">
                <a16:creationId xmlns:a16="http://schemas.microsoft.com/office/drawing/2014/main" xmlns="" id="{375D0C56-310F-4043-B754-B658F892B528}"/>
              </a:ext>
            </a:extLst>
          </p:cNvPr>
          <p:cNvSpPr>
            <a:spLocks noGrp="1"/>
          </p:cNvSpPr>
          <p:nvPr>
            <p:ph type="body" sz="quarter" idx="26" hasCustomPrompt="1"/>
          </p:nvPr>
        </p:nvSpPr>
        <p:spPr>
          <a:xfrm>
            <a:off x="6199094" y="2430948"/>
            <a:ext cx="2156545" cy="646331"/>
          </a:xfrm>
          <a:prstGeom prst="rect">
            <a:avLst/>
          </a:prstGeom>
        </p:spPr>
        <p:txBody>
          <a:bodyPr wrap="square" lIns="0" tIns="0" rIns="0" bIns="0">
            <a:spAutoFit/>
          </a:bodyPr>
          <a:lstStyle>
            <a:lvl1pPr marL="0" indent="0" algn="ctr">
              <a:lnSpc>
                <a:spcPct val="100000"/>
              </a:lnSpc>
              <a:buNone/>
              <a:defRPr lang="de-DE" sz="1400" dirty="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1" name="Text Placeholder 2">
            <a:extLst>
              <a:ext uri="{FF2B5EF4-FFF2-40B4-BE49-F238E27FC236}">
                <a16:creationId xmlns:a16="http://schemas.microsoft.com/office/drawing/2014/main" xmlns="" id="{402890B2-940F-4EEB-9952-3C0B9813F61F}"/>
              </a:ext>
            </a:extLst>
          </p:cNvPr>
          <p:cNvSpPr>
            <a:spLocks noGrp="1"/>
          </p:cNvSpPr>
          <p:nvPr>
            <p:ph type="body" sz="quarter" idx="27" hasCustomPrompt="1"/>
          </p:nvPr>
        </p:nvSpPr>
        <p:spPr>
          <a:xfrm>
            <a:off x="3493728" y="3513824"/>
            <a:ext cx="2156545" cy="250903"/>
          </a:xfrm>
          <a:prstGeom prst="rect">
            <a:avLst/>
          </a:prstGeom>
        </p:spPr>
        <p:txBody>
          <a:bodyPr wrap="square" lIns="0" tIns="0" rIns="0" bIns="0">
            <a:spAutoFit/>
          </a:bodyPr>
          <a:lstStyle>
            <a:lvl1pPr marL="0" indent="0" algn="ctr">
              <a:lnSpc>
                <a:spcPct val="130000"/>
              </a:lnSpc>
              <a:buSzPct val="25000"/>
              <a:buNone/>
              <a:defRPr lang="de-DE" sz="1400" b="0" dirty="0">
                <a:latin typeface="Arial" panose="020B0604020202020204" pitchFamily="34" charset="0"/>
                <a:ea typeface="Arial" panose="020B0604020202020204" pitchFamily="34" charset="0"/>
                <a:cs typeface="Arial" panose="020B0604020202020204" pitchFamily="34" charset="0"/>
                <a:sym typeface="Roboto"/>
              </a:defRPr>
            </a:lvl1pPr>
          </a:lstStyle>
          <a:p>
            <a:pPr lvl="0"/>
            <a:r>
              <a:rPr lang="en-US" dirty="0"/>
              <a:t>$3,483 | 27%</a:t>
            </a:r>
          </a:p>
        </p:txBody>
      </p:sp>
      <p:sp>
        <p:nvSpPr>
          <p:cNvPr id="12" name="Text Placeholder 2">
            <a:extLst>
              <a:ext uri="{FF2B5EF4-FFF2-40B4-BE49-F238E27FC236}">
                <a16:creationId xmlns:a16="http://schemas.microsoft.com/office/drawing/2014/main" xmlns="" id="{2C7D53B6-8B7A-4B65-ADC3-C5D0A606DC21}"/>
              </a:ext>
            </a:extLst>
          </p:cNvPr>
          <p:cNvSpPr>
            <a:spLocks noGrp="1"/>
          </p:cNvSpPr>
          <p:nvPr>
            <p:ph type="body" sz="quarter" idx="28" hasCustomPrompt="1"/>
          </p:nvPr>
        </p:nvSpPr>
        <p:spPr>
          <a:xfrm>
            <a:off x="6199093" y="3513824"/>
            <a:ext cx="2156545" cy="250903"/>
          </a:xfrm>
          <a:prstGeom prst="rect">
            <a:avLst/>
          </a:prstGeom>
        </p:spPr>
        <p:txBody>
          <a:bodyPr wrap="square" lIns="0" tIns="0" rIns="0" bIns="0">
            <a:spAutoFit/>
          </a:bodyPr>
          <a:lstStyle>
            <a:lvl1pPr marL="0" indent="0" algn="ctr">
              <a:lnSpc>
                <a:spcPct val="130000"/>
              </a:lnSpc>
              <a:buSzPct val="25000"/>
              <a:buNone/>
              <a:defRPr lang="de-DE" sz="1400" b="0" dirty="0">
                <a:latin typeface="Arial" panose="020B0604020202020204" pitchFamily="34" charset="0"/>
                <a:ea typeface="Arial" panose="020B0604020202020204" pitchFamily="34" charset="0"/>
                <a:cs typeface="Arial" panose="020B0604020202020204" pitchFamily="34" charset="0"/>
                <a:sym typeface="Roboto"/>
              </a:defRPr>
            </a:lvl1pPr>
          </a:lstStyle>
          <a:p>
            <a:pPr lvl="0"/>
            <a:r>
              <a:rPr lang="en-US" dirty="0"/>
              <a:t>$3,483 | 27%</a:t>
            </a:r>
          </a:p>
        </p:txBody>
      </p:sp>
      <p:sp>
        <p:nvSpPr>
          <p:cNvPr id="13" name="Text Placeholder 7">
            <a:extLst>
              <a:ext uri="{FF2B5EF4-FFF2-40B4-BE49-F238E27FC236}">
                <a16:creationId xmlns:a16="http://schemas.microsoft.com/office/drawing/2014/main" xmlns="" id="{77172984-6A06-D349-AB06-489EED7D44A4}"/>
              </a:ext>
            </a:extLst>
          </p:cNvPr>
          <p:cNvSpPr>
            <a:spLocks noGrp="1"/>
          </p:cNvSpPr>
          <p:nvPr>
            <p:ph type="body" sz="quarter" idx="29"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4242847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F694B254-5902-40D8-A65D-C5E77C944B9E}"/>
              </a:ext>
            </a:extLst>
          </p:cNvPr>
          <p:cNvSpPr/>
          <p:nvPr userDrawn="1"/>
        </p:nvSpPr>
        <p:spPr>
          <a:xfrm>
            <a:off x="684187" y="1887685"/>
            <a:ext cx="2156546" cy="244394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7" name="Rectangle 16">
            <a:extLst>
              <a:ext uri="{FF2B5EF4-FFF2-40B4-BE49-F238E27FC236}">
                <a16:creationId xmlns:a16="http://schemas.microsoft.com/office/drawing/2014/main" xmlns="" id="{FAE3B889-045F-4C5A-BC67-CADAAB336806}"/>
              </a:ext>
            </a:extLst>
          </p:cNvPr>
          <p:cNvSpPr/>
          <p:nvPr userDrawn="1"/>
        </p:nvSpPr>
        <p:spPr>
          <a:xfrm>
            <a:off x="3493469" y="1887685"/>
            <a:ext cx="2156546" cy="244394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8" name="Rectangle 17">
            <a:extLst>
              <a:ext uri="{FF2B5EF4-FFF2-40B4-BE49-F238E27FC236}">
                <a16:creationId xmlns:a16="http://schemas.microsoft.com/office/drawing/2014/main" xmlns="" id="{33191BF1-0DAB-4751-838F-31C818CACBC0}"/>
              </a:ext>
            </a:extLst>
          </p:cNvPr>
          <p:cNvSpPr/>
          <p:nvPr userDrawn="1"/>
        </p:nvSpPr>
        <p:spPr>
          <a:xfrm>
            <a:off x="6302751" y="1887685"/>
            <a:ext cx="2156546" cy="244394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9" name="Text Placeholder 4">
            <a:extLst>
              <a:ext uri="{FF2B5EF4-FFF2-40B4-BE49-F238E27FC236}">
                <a16:creationId xmlns:a16="http://schemas.microsoft.com/office/drawing/2014/main" xmlns="" id="{0AE4949E-092C-4FEC-920F-E38686FA04ED}"/>
              </a:ext>
            </a:extLst>
          </p:cNvPr>
          <p:cNvSpPr>
            <a:spLocks noGrp="1"/>
          </p:cNvSpPr>
          <p:nvPr>
            <p:ph type="body" sz="quarter" idx="26" hasCustomPrompt="1"/>
          </p:nvPr>
        </p:nvSpPr>
        <p:spPr>
          <a:xfrm>
            <a:off x="85044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0" name="Text Placeholder 4">
            <a:extLst>
              <a:ext uri="{FF2B5EF4-FFF2-40B4-BE49-F238E27FC236}">
                <a16:creationId xmlns:a16="http://schemas.microsoft.com/office/drawing/2014/main" xmlns="" id="{8DB5A669-275B-49BB-9A4C-7BBB69F65D9A}"/>
              </a:ext>
            </a:extLst>
          </p:cNvPr>
          <p:cNvSpPr>
            <a:spLocks noGrp="1"/>
          </p:cNvSpPr>
          <p:nvPr>
            <p:ph type="body" sz="quarter" idx="27" hasCustomPrompt="1"/>
          </p:nvPr>
        </p:nvSpPr>
        <p:spPr>
          <a:xfrm>
            <a:off x="85044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1" name="Text Placeholder 4">
            <a:extLst>
              <a:ext uri="{FF2B5EF4-FFF2-40B4-BE49-F238E27FC236}">
                <a16:creationId xmlns:a16="http://schemas.microsoft.com/office/drawing/2014/main" xmlns="" id="{EB8E5D2D-D1A6-430F-AF0C-2A2492A75DBE}"/>
              </a:ext>
            </a:extLst>
          </p:cNvPr>
          <p:cNvSpPr>
            <a:spLocks noGrp="1"/>
          </p:cNvSpPr>
          <p:nvPr>
            <p:ph type="body" sz="quarter" idx="28" hasCustomPrompt="1"/>
          </p:nvPr>
        </p:nvSpPr>
        <p:spPr>
          <a:xfrm>
            <a:off x="365460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2" name="Text Placeholder 4">
            <a:extLst>
              <a:ext uri="{FF2B5EF4-FFF2-40B4-BE49-F238E27FC236}">
                <a16:creationId xmlns:a16="http://schemas.microsoft.com/office/drawing/2014/main" xmlns="" id="{9DF8938F-2F74-4282-B3AE-1FC2A85108A8}"/>
              </a:ext>
            </a:extLst>
          </p:cNvPr>
          <p:cNvSpPr>
            <a:spLocks noGrp="1"/>
          </p:cNvSpPr>
          <p:nvPr>
            <p:ph type="body" sz="quarter" idx="29" hasCustomPrompt="1"/>
          </p:nvPr>
        </p:nvSpPr>
        <p:spPr>
          <a:xfrm>
            <a:off x="365460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3" name="Text Placeholder 4">
            <a:extLst>
              <a:ext uri="{FF2B5EF4-FFF2-40B4-BE49-F238E27FC236}">
                <a16:creationId xmlns:a16="http://schemas.microsoft.com/office/drawing/2014/main" xmlns="" id="{02DFBFD1-4085-4EF0-A9B1-57F77FD5C5D4}"/>
              </a:ext>
            </a:extLst>
          </p:cNvPr>
          <p:cNvSpPr>
            <a:spLocks noGrp="1"/>
          </p:cNvSpPr>
          <p:nvPr>
            <p:ph type="body" sz="quarter" idx="30" hasCustomPrompt="1"/>
          </p:nvPr>
        </p:nvSpPr>
        <p:spPr>
          <a:xfrm>
            <a:off x="646892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4" name="Text Placeholder 4">
            <a:extLst>
              <a:ext uri="{FF2B5EF4-FFF2-40B4-BE49-F238E27FC236}">
                <a16:creationId xmlns:a16="http://schemas.microsoft.com/office/drawing/2014/main" xmlns="" id="{62DC5B25-12AF-4F44-A3DE-8FDE93430BCC}"/>
              </a:ext>
            </a:extLst>
          </p:cNvPr>
          <p:cNvSpPr>
            <a:spLocks noGrp="1"/>
          </p:cNvSpPr>
          <p:nvPr>
            <p:ph type="body" sz="quarter" idx="31" hasCustomPrompt="1"/>
          </p:nvPr>
        </p:nvSpPr>
        <p:spPr>
          <a:xfrm>
            <a:off x="646892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8969782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F694B254-5902-40D8-A65D-C5E77C944B9E}"/>
              </a:ext>
            </a:extLst>
          </p:cNvPr>
          <p:cNvSpPr/>
          <p:nvPr userDrawn="1"/>
        </p:nvSpPr>
        <p:spPr>
          <a:xfrm>
            <a:off x="684187" y="1887685"/>
            <a:ext cx="2156546" cy="24439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7" name="Rectangle 16">
            <a:extLst>
              <a:ext uri="{FF2B5EF4-FFF2-40B4-BE49-F238E27FC236}">
                <a16:creationId xmlns:a16="http://schemas.microsoft.com/office/drawing/2014/main" xmlns="" id="{FAE3B889-045F-4C5A-BC67-CADAAB336806}"/>
              </a:ext>
            </a:extLst>
          </p:cNvPr>
          <p:cNvSpPr/>
          <p:nvPr userDrawn="1"/>
        </p:nvSpPr>
        <p:spPr>
          <a:xfrm>
            <a:off x="3493469" y="1887685"/>
            <a:ext cx="2156546" cy="24439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8" name="Rectangle 17">
            <a:extLst>
              <a:ext uri="{FF2B5EF4-FFF2-40B4-BE49-F238E27FC236}">
                <a16:creationId xmlns:a16="http://schemas.microsoft.com/office/drawing/2014/main" xmlns="" id="{33191BF1-0DAB-4751-838F-31C818CACBC0}"/>
              </a:ext>
            </a:extLst>
          </p:cNvPr>
          <p:cNvSpPr/>
          <p:nvPr userDrawn="1"/>
        </p:nvSpPr>
        <p:spPr>
          <a:xfrm>
            <a:off x="6302751" y="1887685"/>
            <a:ext cx="2156546" cy="24439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9" name="Text Placeholder 4">
            <a:extLst>
              <a:ext uri="{FF2B5EF4-FFF2-40B4-BE49-F238E27FC236}">
                <a16:creationId xmlns:a16="http://schemas.microsoft.com/office/drawing/2014/main" xmlns="" id="{0AE4949E-092C-4FEC-920F-E38686FA04ED}"/>
              </a:ext>
            </a:extLst>
          </p:cNvPr>
          <p:cNvSpPr>
            <a:spLocks noGrp="1"/>
          </p:cNvSpPr>
          <p:nvPr>
            <p:ph type="body" sz="quarter" idx="26" hasCustomPrompt="1"/>
          </p:nvPr>
        </p:nvSpPr>
        <p:spPr>
          <a:xfrm>
            <a:off x="85044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0" name="Text Placeholder 4">
            <a:extLst>
              <a:ext uri="{FF2B5EF4-FFF2-40B4-BE49-F238E27FC236}">
                <a16:creationId xmlns:a16="http://schemas.microsoft.com/office/drawing/2014/main" xmlns="" id="{8DB5A669-275B-49BB-9A4C-7BBB69F65D9A}"/>
              </a:ext>
            </a:extLst>
          </p:cNvPr>
          <p:cNvSpPr>
            <a:spLocks noGrp="1"/>
          </p:cNvSpPr>
          <p:nvPr>
            <p:ph type="body" sz="quarter" idx="27" hasCustomPrompt="1"/>
          </p:nvPr>
        </p:nvSpPr>
        <p:spPr>
          <a:xfrm>
            <a:off x="85044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1" name="Text Placeholder 4">
            <a:extLst>
              <a:ext uri="{FF2B5EF4-FFF2-40B4-BE49-F238E27FC236}">
                <a16:creationId xmlns:a16="http://schemas.microsoft.com/office/drawing/2014/main" xmlns="" id="{EB8E5D2D-D1A6-430F-AF0C-2A2492A75DBE}"/>
              </a:ext>
            </a:extLst>
          </p:cNvPr>
          <p:cNvSpPr>
            <a:spLocks noGrp="1"/>
          </p:cNvSpPr>
          <p:nvPr>
            <p:ph type="body" sz="quarter" idx="28" hasCustomPrompt="1"/>
          </p:nvPr>
        </p:nvSpPr>
        <p:spPr>
          <a:xfrm>
            <a:off x="365460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2" name="Text Placeholder 4">
            <a:extLst>
              <a:ext uri="{FF2B5EF4-FFF2-40B4-BE49-F238E27FC236}">
                <a16:creationId xmlns:a16="http://schemas.microsoft.com/office/drawing/2014/main" xmlns="" id="{9DF8938F-2F74-4282-B3AE-1FC2A85108A8}"/>
              </a:ext>
            </a:extLst>
          </p:cNvPr>
          <p:cNvSpPr>
            <a:spLocks noGrp="1"/>
          </p:cNvSpPr>
          <p:nvPr>
            <p:ph type="body" sz="quarter" idx="29" hasCustomPrompt="1"/>
          </p:nvPr>
        </p:nvSpPr>
        <p:spPr>
          <a:xfrm>
            <a:off x="365460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3" name="Text Placeholder 4">
            <a:extLst>
              <a:ext uri="{FF2B5EF4-FFF2-40B4-BE49-F238E27FC236}">
                <a16:creationId xmlns:a16="http://schemas.microsoft.com/office/drawing/2014/main" xmlns="" id="{02DFBFD1-4085-4EF0-A9B1-57F77FD5C5D4}"/>
              </a:ext>
            </a:extLst>
          </p:cNvPr>
          <p:cNvSpPr>
            <a:spLocks noGrp="1"/>
          </p:cNvSpPr>
          <p:nvPr>
            <p:ph type="body" sz="quarter" idx="30" hasCustomPrompt="1"/>
          </p:nvPr>
        </p:nvSpPr>
        <p:spPr>
          <a:xfrm>
            <a:off x="6468920" y="2144457"/>
            <a:ext cx="18240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4" name="Text Placeholder 4">
            <a:extLst>
              <a:ext uri="{FF2B5EF4-FFF2-40B4-BE49-F238E27FC236}">
                <a16:creationId xmlns:a16="http://schemas.microsoft.com/office/drawing/2014/main" xmlns="" id="{62DC5B25-12AF-4F44-A3DE-8FDE93430BCC}"/>
              </a:ext>
            </a:extLst>
          </p:cNvPr>
          <p:cNvSpPr>
            <a:spLocks noGrp="1"/>
          </p:cNvSpPr>
          <p:nvPr>
            <p:ph type="body" sz="quarter" idx="31" hasCustomPrompt="1"/>
          </p:nvPr>
        </p:nvSpPr>
        <p:spPr>
          <a:xfrm>
            <a:off x="6468920" y="3109657"/>
            <a:ext cx="1824038"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24517383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F694B254-5902-40D8-A65D-C5E77C944B9E}"/>
              </a:ext>
            </a:extLst>
          </p:cNvPr>
          <p:cNvSpPr/>
          <p:nvPr userDrawn="1"/>
        </p:nvSpPr>
        <p:spPr>
          <a:xfrm>
            <a:off x="684186" y="1782178"/>
            <a:ext cx="2577487" cy="2649145"/>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9" name="Text Placeholder 4">
            <a:extLst>
              <a:ext uri="{FF2B5EF4-FFF2-40B4-BE49-F238E27FC236}">
                <a16:creationId xmlns:a16="http://schemas.microsoft.com/office/drawing/2014/main" xmlns="" id="{0AE4949E-092C-4FEC-920F-E38686FA04ED}"/>
              </a:ext>
            </a:extLst>
          </p:cNvPr>
          <p:cNvSpPr>
            <a:spLocks noGrp="1"/>
          </p:cNvSpPr>
          <p:nvPr>
            <p:ph type="body" sz="quarter" idx="26" hasCustomPrompt="1"/>
          </p:nvPr>
        </p:nvSpPr>
        <p:spPr>
          <a:xfrm>
            <a:off x="850439"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0" name="Text Placeholder 4">
            <a:extLst>
              <a:ext uri="{FF2B5EF4-FFF2-40B4-BE49-F238E27FC236}">
                <a16:creationId xmlns:a16="http://schemas.microsoft.com/office/drawing/2014/main" xmlns="" id="{8DB5A669-275B-49BB-9A4C-7BBB69F65D9A}"/>
              </a:ext>
            </a:extLst>
          </p:cNvPr>
          <p:cNvSpPr>
            <a:spLocks noGrp="1"/>
          </p:cNvSpPr>
          <p:nvPr>
            <p:ph type="body" sz="quarter" idx="27" hasCustomPrompt="1"/>
          </p:nvPr>
        </p:nvSpPr>
        <p:spPr>
          <a:xfrm>
            <a:off x="850439"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14" name="Rectangle 13">
            <a:extLst>
              <a:ext uri="{FF2B5EF4-FFF2-40B4-BE49-F238E27FC236}">
                <a16:creationId xmlns:a16="http://schemas.microsoft.com/office/drawing/2014/main" xmlns="" id="{EBFED695-E14E-3543-B8E3-ED58599F463B}"/>
              </a:ext>
            </a:extLst>
          </p:cNvPr>
          <p:cNvSpPr/>
          <p:nvPr userDrawn="1"/>
        </p:nvSpPr>
        <p:spPr>
          <a:xfrm>
            <a:off x="850440"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xmlns="" id="{58D1DAD5-69F7-2648-B222-C2D7F36CE77F}"/>
              </a:ext>
            </a:extLst>
          </p:cNvPr>
          <p:cNvSpPr/>
          <p:nvPr userDrawn="1"/>
        </p:nvSpPr>
        <p:spPr>
          <a:xfrm>
            <a:off x="3427386" y="1782178"/>
            <a:ext cx="2577487" cy="2649145"/>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38" name="Rectangle 37">
            <a:extLst>
              <a:ext uri="{FF2B5EF4-FFF2-40B4-BE49-F238E27FC236}">
                <a16:creationId xmlns:a16="http://schemas.microsoft.com/office/drawing/2014/main" xmlns="" id="{2F497746-9332-FC42-B692-1B6AF8AE4ED7}"/>
              </a:ext>
            </a:extLst>
          </p:cNvPr>
          <p:cNvSpPr/>
          <p:nvPr userDrawn="1"/>
        </p:nvSpPr>
        <p:spPr>
          <a:xfrm>
            <a:off x="6170586" y="1782178"/>
            <a:ext cx="2577487" cy="2649145"/>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39" name="Text Placeholder 4">
            <a:extLst>
              <a:ext uri="{FF2B5EF4-FFF2-40B4-BE49-F238E27FC236}">
                <a16:creationId xmlns:a16="http://schemas.microsoft.com/office/drawing/2014/main" xmlns="" id="{BD643B76-28CA-FE40-891C-95FF7EAD35A1}"/>
              </a:ext>
            </a:extLst>
          </p:cNvPr>
          <p:cNvSpPr>
            <a:spLocks noGrp="1"/>
          </p:cNvSpPr>
          <p:nvPr>
            <p:ph type="body" sz="quarter" idx="28" hasCustomPrompt="1"/>
          </p:nvPr>
        </p:nvSpPr>
        <p:spPr>
          <a:xfrm>
            <a:off x="3621920"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40" name="Text Placeholder 4">
            <a:extLst>
              <a:ext uri="{FF2B5EF4-FFF2-40B4-BE49-F238E27FC236}">
                <a16:creationId xmlns:a16="http://schemas.microsoft.com/office/drawing/2014/main" xmlns="" id="{92B20E4A-CDD9-FB42-BB7A-4A01AD1FF055}"/>
              </a:ext>
            </a:extLst>
          </p:cNvPr>
          <p:cNvSpPr>
            <a:spLocks noGrp="1"/>
          </p:cNvSpPr>
          <p:nvPr>
            <p:ph type="body" sz="quarter" idx="29" hasCustomPrompt="1"/>
          </p:nvPr>
        </p:nvSpPr>
        <p:spPr>
          <a:xfrm>
            <a:off x="3621920"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41" name="Rectangle 40">
            <a:extLst>
              <a:ext uri="{FF2B5EF4-FFF2-40B4-BE49-F238E27FC236}">
                <a16:creationId xmlns:a16="http://schemas.microsoft.com/office/drawing/2014/main" xmlns="" id="{CC0A044D-DC9B-B34C-9EB8-2062C290FFAF}"/>
              </a:ext>
            </a:extLst>
          </p:cNvPr>
          <p:cNvSpPr/>
          <p:nvPr userDrawn="1"/>
        </p:nvSpPr>
        <p:spPr>
          <a:xfrm>
            <a:off x="3621921"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42" name="Text Placeholder 4">
            <a:extLst>
              <a:ext uri="{FF2B5EF4-FFF2-40B4-BE49-F238E27FC236}">
                <a16:creationId xmlns:a16="http://schemas.microsoft.com/office/drawing/2014/main" xmlns="" id="{58C2763F-5CD5-A848-BE93-42A6729EDA90}"/>
              </a:ext>
            </a:extLst>
          </p:cNvPr>
          <p:cNvSpPr>
            <a:spLocks noGrp="1"/>
          </p:cNvSpPr>
          <p:nvPr>
            <p:ph type="body" sz="quarter" idx="30" hasCustomPrompt="1"/>
          </p:nvPr>
        </p:nvSpPr>
        <p:spPr>
          <a:xfrm>
            <a:off x="6336840"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43" name="Text Placeholder 4">
            <a:extLst>
              <a:ext uri="{FF2B5EF4-FFF2-40B4-BE49-F238E27FC236}">
                <a16:creationId xmlns:a16="http://schemas.microsoft.com/office/drawing/2014/main" xmlns="" id="{48039A62-AA9A-E448-AC35-604DB69FF6ED}"/>
              </a:ext>
            </a:extLst>
          </p:cNvPr>
          <p:cNvSpPr>
            <a:spLocks noGrp="1"/>
          </p:cNvSpPr>
          <p:nvPr>
            <p:ph type="body" sz="quarter" idx="31" hasCustomPrompt="1"/>
          </p:nvPr>
        </p:nvSpPr>
        <p:spPr>
          <a:xfrm>
            <a:off x="6336840"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44" name="Rectangle 43">
            <a:extLst>
              <a:ext uri="{FF2B5EF4-FFF2-40B4-BE49-F238E27FC236}">
                <a16:creationId xmlns:a16="http://schemas.microsoft.com/office/drawing/2014/main" xmlns="" id="{2A51A495-A5D3-4F4D-A5E2-3EF4020BC610}"/>
              </a:ext>
            </a:extLst>
          </p:cNvPr>
          <p:cNvSpPr/>
          <p:nvPr userDrawn="1"/>
        </p:nvSpPr>
        <p:spPr>
          <a:xfrm>
            <a:off x="6336841"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67974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F694B254-5902-40D8-A65D-C5E77C944B9E}"/>
              </a:ext>
            </a:extLst>
          </p:cNvPr>
          <p:cNvSpPr/>
          <p:nvPr userDrawn="1"/>
        </p:nvSpPr>
        <p:spPr>
          <a:xfrm>
            <a:off x="684186" y="1782178"/>
            <a:ext cx="2577487" cy="26491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9" name="Text Placeholder 4">
            <a:extLst>
              <a:ext uri="{FF2B5EF4-FFF2-40B4-BE49-F238E27FC236}">
                <a16:creationId xmlns:a16="http://schemas.microsoft.com/office/drawing/2014/main" xmlns="" id="{0AE4949E-092C-4FEC-920F-E38686FA04ED}"/>
              </a:ext>
            </a:extLst>
          </p:cNvPr>
          <p:cNvSpPr>
            <a:spLocks noGrp="1"/>
          </p:cNvSpPr>
          <p:nvPr>
            <p:ph type="body" sz="quarter" idx="26" hasCustomPrompt="1"/>
          </p:nvPr>
        </p:nvSpPr>
        <p:spPr>
          <a:xfrm>
            <a:off x="850439"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20" name="Text Placeholder 4">
            <a:extLst>
              <a:ext uri="{FF2B5EF4-FFF2-40B4-BE49-F238E27FC236}">
                <a16:creationId xmlns:a16="http://schemas.microsoft.com/office/drawing/2014/main" xmlns="" id="{8DB5A669-275B-49BB-9A4C-7BBB69F65D9A}"/>
              </a:ext>
            </a:extLst>
          </p:cNvPr>
          <p:cNvSpPr>
            <a:spLocks noGrp="1"/>
          </p:cNvSpPr>
          <p:nvPr>
            <p:ph type="body" sz="quarter" idx="27" hasCustomPrompt="1"/>
          </p:nvPr>
        </p:nvSpPr>
        <p:spPr>
          <a:xfrm>
            <a:off x="850439"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14" name="Rectangle 13">
            <a:extLst>
              <a:ext uri="{FF2B5EF4-FFF2-40B4-BE49-F238E27FC236}">
                <a16:creationId xmlns:a16="http://schemas.microsoft.com/office/drawing/2014/main" xmlns="" id="{EBFED695-E14E-3543-B8E3-ED58599F463B}"/>
              </a:ext>
            </a:extLst>
          </p:cNvPr>
          <p:cNvSpPr/>
          <p:nvPr userDrawn="1"/>
        </p:nvSpPr>
        <p:spPr>
          <a:xfrm>
            <a:off x="850440"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xmlns="" id="{58D1DAD5-69F7-2648-B222-C2D7F36CE77F}"/>
              </a:ext>
            </a:extLst>
          </p:cNvPr>
          <p:cNvSpPr/>
          <p:nvPr userDrawn="1"/>
        </p:nvSpPr>
        <p:spPr>
          <a:xfrm>
            <a:off x="3427386" y="1782178"/>
            <a:ext cx="2577487" cy="26491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38" name="Rectangle 37">
            <a:extLst>
              <a:ext uri="{FF2B5EF4-FFF2-40B4-BE49-F238E27FC236}">
                <a16:creationId xmlns:a16="http://schemas.microsoft.com/office/drawing/2014/main" xmlns="" id="{2F497746-9332-FC42-B692-1B6AF8AE4ED7}"/>
              </a:ext>
            </a:extLst>
          </p:cNvPr>
          <p:cNvSpPr/>
          <p:nvPr userDrawn="1"/>
        </p:nvSpPr>
        <p:spPr>
          <a:xfrm>
            <a:off x="6170586" y="1782178"/>
            <a:ext cx="2577487" cy="26491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39" name="Text Placeholder 4">
            <a:extLst>
              <a:ext uri="{FF2B5EF4-FFF2-40B4-BE49-F238E27FC236}">
                <a16:creationId xmlns:a16="http://schemas.microsoft.com/office/drawing/2014/main" xmlns="" id="{BD643B76-28CA-FE40-891C-95FF7EAD35A1}"/>
              </a:ext>
            </a:extLst>
          </p:cNvPr>
          <p:cNvSpPr>
            <a:spLocks noGrp="1"/>
          </p:cNvSpPr>
          <p:nvPr>
            <p:ph type="body" sz="quarter" idx="28" hasCustomPrompt="1"/>
          </p:nvPr>
        </p:nvSpPr>
        <p:spPr>
          <a:xfrm>
            <a:off x="3621920"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40" name="Text Placeholder 4">
            <a:extLst>
              <a:ext uri="{FF2B5EF4-FFF2-40B4-BE49-F238E27FC236}">
                <a16:creationId xmlns:a16="http://schemas.microsoft.com/office/drawing/2014/main" xmlns="" id="{92B20E4A-CDD9-FB42-BB7A-4A01AD1FF055}"/>
              </a:ext>
            </a:extLst>
          </p:cNvPr>
          <p:cNvSpPr>
            <a:spLocks noGrp="1"/>
          </p:cNvSpPr>
          <p:nvPr>
            <p:ph type="body" sz="quarter" idx="29" hasCustomPrompt="1"/>
          </p:nvPr>
        </p:nvSpPr>
        <p:spPr>
          <a:xfrm>
            <a:off x="3621920"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41" name="Rectangle 40">
            <a:extLst>
              <a:ext uri="{FF2B5EF4-FFF2-40B4-BE49-F238E27FC236}">
                <a16:creationId xmlns:a16="http://schemas.microsoft.com/office/drawing/2014/main" xmlns="" id="{CC0A044D-DC9B-B34C-9EB8-2062C290FFAF}"/>
              </a:ext>
            </a:extLst>
          </p:cNvPr>
          <p:cNvSpPr/>
          <p:nvPr userDrawn="1"/>
        </p:nvSpPr>
        <p:spPr>
          <a:xfrm>
            <a:off x="3621921"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42" name="Text Placeholder 4">
            <a:extLst>
              <a:ext uri="{FF2B5EF4-FFF2-40B4-BE49-F238E27FC236}">
                <a16:creationId xmlns:a16="http://schemas.microsoft.com/office/drawing/2014/main" xmlns="" id="{58C2763F-5CD5-A848-BE93-42A6729EDA90}"/>
              </a:ext>
            </a:extLst>
          </p:cNvPr>
          <p:cNvSpPr>
            <a:spLocks noGrp="1"/>
          </p:cNvSpPr>
          <p:nvPr>
            <p:ph type="body" sz="quarter" idx="30" hasCustomPrompt="1"/>
          </p:nvPr>
        </p:nvSpPr>
        <p:spPr>
          <a:xfrm>
            <a:off x="6336840" y="2083554"/>
            <a:ext cx="2166138" cy="630237"/>
          </a:xfrm>
          <a:prstGeom prst="rect">
            <a:avLst/>
          </a:prstGeom>
        </p:spPr>
        <p:txBody>
          <a:bodyPr/>
          <a:lstStyle>
            <a:lvl1pPr marL="0" indent="0">
              <a:buNone/>
              <a:defRPr sz="2000" b="1" i="0">
                <a:solidFill>
                  <a:schemeClr val="bg1"/>
                </a:solidFill>
                <a:latin typeface="Arial" panose="020B0604020202020204" pitchFamily="34" charset="0"/>
                <a:cs typeface="Arial" panose="020B0604020202020204" pitchFamily="34" charset="0"/>
              </a:defRPr>
            </a:lvl1pPr>
          </a:lstStyle>
          <a:p>
            <a:pPr lvl="0"/>
            <a:r>
              <a:rPr lang="en-US" dirty="0"/>
              <a:t>CURRENT FRAME</a:t>
            </a:r>
          </a:p>
        </p:txBody>
      </p:sp>
      <p:sp>
        <p:nvSpPr>
          <p:cNvPr id="43" name="Text Placeholder 4">
            <a:extLst>
              <a:ext uri="{FF2B5EF4-FFF2-40B4-BE49-F238E27FC236}">
                <a16:creationId xmlns:a16="http://schemas.microsoft.com/office/drawing/2014/main" xmlns="" id="{48039A62-AA9A-E448-AC35-604DB69FF6ED}"/>
              </a:ext>
            </a:extLst>
          </p:cNvPr>
          <p:cNvSpPr>
            <a:spLocks noGrp="1"/>
          </p:cNvSpPr>
          <p:nvPr>
            <p:ph type="body" sz="quarter" idx="31" hasCustomPrompt="1"/>
          </p:nvPr>
        </p:nvSpPr>
        <p:spPr>
          <a:xfrm>
            <a:off x="6336840" y="3004150"/>
            <a:ext cx="2166137" cy="630237"/>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44" name="Rectangle 43">
            <a:extLst>
              <a:ext uri="{FF2B5EF4-FFF2-40B4-BE49-F238E27FC236}">
                <a16:creationId xmlns:a16="http://schemas.microsoft.com/office/drawing/2014/main" xmlns="" id="{2A51A495-A5D3-4F4D-A5E2-3EF4020BC610}"/>
              </a:ext>
            </a:extLst>
          </p:cNvPr>
          <p:cNvSpPr/>
          <p:nvPr userDrawn="1"/>
        </p:nvSpPr>
        <p:spPr>
          <a:xfrm>
            <a:off x="6336841" y="1940136"/>
            <a:ext cx="844325" cy="68713"/>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30895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F694B254-5902-40D8-A65D-C5E77C944B9E}"/>
              </a:ext>
            </a:extLst>
          </p:cNvPr>
          <p:cNvSpPr/>
          <p:nvPr userDrawn="1"/>
        </p:nvSpPr>
        <p:spPr>
          <a:xfrm>
            <a:off x="684187" y="1887685"/>
            <a:ext cx="2156546" cy="244394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7" name="Rectangle 16">
            <a:extLst>
              <a:ext uri="{FF2B5EF4-FFF2-40B4-BE49-F238E27FC236}">
                <a16:creationId xmlns:a16="http://schemas.microsoft.com/office/drawing/2014/main" xmlns="" id="{FAE3B889-045F-4C5A-BC67-CADAAB336806}"/>
              </a:ext>
            </a:extLst>
          </p:cNvPr>
          <p:cNvSpPr/>
          <p:nvPr userDrawn="1"/>
        </p:nvSpPr>
        <p:spPr>
          <a:xfrm>
            <a:off x="3493469" y="1887685"/>
            <a:ext cx="2156546" cy="244394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8" name="Rectangle 17">
            <a:extLst>
              <a:ext uri="{FF2B5EF4-FFF2-40B4-BE49-F238E27FC236}">
                <a16:creationId xmlns:a16="http://schemas.microsoft.com/office/drawing/2014/main" xmlns="" id="{33191BF1-0DAB-4751-838F-31C818CACBC0}"/>
              </a:ext>
            </a:extLst>
          </p:cNvPr>
          <p:cNvSpPr/>
          <p:nvPr userDrawn="1"/>
        </p:nvSpPr>
        <p:spPr>
          <a:xfrm>
            <a:off x="6302751" y="1887685"/>
            <a:ext cx="2156546" cy="244394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p>
        </p:txBody>
      </p:sp>
      <p:sp>
        <p:nvSpPr>
          <p:cNvPr id="19" name="Text Placeholder 4">
            <a:extLst>
              <a:ext uri="{FF2B5EF4-FFF2-40B4-BE49-F238E27FC236}">
                <a16:creationId xmlns:a16="http://schemas.microsoft.com/office/drawing/2014/main" xmlns="" id="{0AE4949E-092C-4FEC-920F-E38686FA04ED}"/>
              </a:ext>
            </a:extLst>
          </p:cNvPr>
          <p:cNvSpPr>
            <a:spLocks noGrp="1"/>
          </p:cNvSpPr>
          <p:nvPr>
            <p:ph type="body" sz="quarter" idx="26" hasCustomPrompt="1"/>
          </p:nvPr>
        </p:nvSpPr>
        <p:spPr>
          <a:xfrm>
            <a:off x="850440" y="2144457"/>
            <a:ext cx="1824038" cy="630237"/>
          </a:xfrm>
          <a:prstGeom prst="rect">
            <a:avLst/>
          </a:prstGeom>
        </p:spPr>
        <p:txBody>
          <a:bodyPr/>
          <a:lstStyle>
            <a:lvl1pPr marL="0" indent="0">
              <a:buNone/>
              <a:defRPr sz="2000" b="1" i="0">
                <a:solidFill>
                  <a:schemeClr val="tx1"/>
                </a:solidFill>
                <a:latin typeface="Arial" panose="020B0604020202020204" pitchFamily="34" charset="0"/>
                <a:cs typeface="Arial" panose="020B0604020202020204" pitchFamily="34" charset="0"/>
              </a:defRPr>
            </a:lvl1pPr>
          </a:lstStyle>
          <a:p>
            <a:pPr lvl="0"/>
            <a:r>
              <a:rPr lang="en-US" dirty="0"/>
              <a:t>CURRENT FRAME</a:t>
            </a:r>
          </a:p>
        </p:txBody>
      </p:sp>
      <p:sp>
        <p:nvSpPr>
          <p:cNvPr id="20" name="Text Placeholder 4">
            <a:extLst>
              <a:ext uri="{FF2B5EF4-FFF2-40B4-BE49-F238E27FC236}">
                <a16:creationId xmlns:a16="http://schemas.microsoft.com/office/drawing/2014/main" xmlns="" id="{8DB5A669-275B-49BB-9A4C-7BBB69F65D9A}"/>
              </a:ext>
            </a:extLst>
          </p:cNvPr>
          <p:cNvSpPr>
            <a:spLocks noGrp="1"/>
          </p:cNvSpPr>
          <p:nvPr>
            <p:ph type="body" sz="quarter" idx="27" hasCustomPrompt="1"/>
          </p:nvPr>
        </p:nvSpPr>
        <p:spPr>
          <a:xfrm>
            <a:off x="850440" y="3109657"/>
            <a:ext cx="1824038" cy="630237"/>
          </a:xfrm>
          <a:prstGeom prst="rect">
            <a:avLst/>
          </a:prstGeom>
        </p:spPr>
        <p:txBody>
          <a:bodyPr/>
          <a:lstStyle>
            <a:lvl1pPr marL="0" indent="0">
              <a:buNone/>
              <a:defRPr sz="1600" b="0"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
        <p:nvSpPr>
          <p:cNvPr id="21" name="Text Placeholder 4">
            <a:extLst>
              <a:ext uri="{FF2B5EF4-FFF2-40B4-BE49-F238E27FC236}">
                <a16:creationId xmlns:a16="http://schemas.microsoft.com/office/drawing/2014/main" xmlns="" id="{EB8E5D2D-D1A6-430F-AF0C-2A2492A75DBE}"/>
              </a:ext>
            </a:extLst>
          </p:cNvPr>
          <p:cNvSpPr>
            <a:spLocks noGrp="1"/>
          </p:cNvSpPr>
          <p:nvPr>
            <p:ph type="body" sz="quarter" idx="28" hasCustomPrompt="1"/>
          </p:nvPr>
        </p:nvSpPr>
        <p:spPr>
          <a:xfrm>
            <a:off x="3654600" y="2144457"/>
            <a:ext cx="1824038" cy="630237"/>
          </a:xfrm>
          <a:prstGeom prst="rect">
            <a:avLst/>
          </a:prstGeom>
        </p:spPr>
        <p:txBody>
          <a:bodyPr/>
          <a:lstStyle>
            <a:lvl1pPr marL="0" indent="0">
              <a:buNone/>
              <a:defRPr sz="2000" b="1" i="0">
                <a:solidFill>
                  <a:schemeClr val="tx1"/>
                </a:solidFill>
                <a:latin typeface="Arial" panose="020B0604020202020204" pitchFamily="34" charset="0"/>
                <a:cs typeface="Arial" panose="020B0604020202020204" pitchFamily="34" charset="0"/>
              </a:defRPr>
            </a:lvl1pPr>
          </a:lstStyle>
          <a:p>
            <a:pPr lvl="0"/>
            <a:r>
              <a:rPr lang="en-US" dirty="0"/>
              <a:t>CURRENT FRAME</a:t>
            </a:r>
          </a:p>
        </p:txBody>
      </p:sp>
      <p:sp>
        <p:nvSpPr>
          <p:cNvPr id="22" name="Text Placeholder 4">
            <a:extLst>
              <a:ext uri="{FF2B5EF4-FFF2-40B4-BE49-F238E27FC236}">
                <a16:creationId xmlns:a16="http://schemas.microsoft.com/office/drawing/2014/main" xmlns="" id="{9DF8938F-2F74-4282-B3AE-1FC2A85108A8}"/>
              </a:ext>
            </a:extLst>
          </p:cNvPr>
          <p:cNvSpPr>
            <a:spLocks noGrp="1"/>
          </p:cNvSpPr>
          <p:nvPr>
            <p:ph type="body" sz="quarter" idx="29" hasCustomPrompt="1"/>
          </p:nvPr>
        </p:nvSpPr>
        <p:spPr>
          <a:xfrm>
            <a:off x="3654600" y="3109657"/>
            <a:ext cx="1824038" cy="630237"/>
          </a:xfrm>
          <a:prstGeom prst="rect">
            <a:avLst/>
          </a:prstGeom>
        </p:spPr>
        <p:txBody>
          <a:bodyPr/>
          <a:lstStyle>
            <a:lvl1pPr marL="0" indent="0">
              <a:buNone/>
              <a:defRPr sz="1600" b="0"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
        <p:nvSpPr>
          <p:cNvPr id="23" name="Text Placeholder 4">
            <a:extLst>
              <a:ext uri="{FF2B5EF4-FFF2-40B4-BE49-F238E27FC236}">
                <a16:creationId xmlns:a16="http://schemas.microsoft.com/office/drawing/2014/main" xmlns="" id="{02DFBFD1-4085-4EF0-A9B1-57F77FD5C5D4}"/>
              </a:ext>
            </a:extLst>
          </p:cNvPr>
          <p:cNvSpPr>
            <a:spLocks noGrp="1"/>
          </p:cNvSpPr>
          <p:nvPr>
            <p:ph type="body" sz="quarter" idx="30" hasCustomPrompt="1"/>
          </p:nvPr>
        </p:nvSpPr>
        <p:spPr>
          <a:xfrm>
            <a:off x="6468920" y="2144457"/>
            <a:ext cx="1824038" cy="630237"/>
          </a:xfrm>
          <a:prstGeom prst="rect">
            <a:avLst/>
          </a:prstGeom>
        </p:spPr>
        <p:txBody>
          <a:bodyPr/>
          <a:lstStyle>
            <a:lvl1pPr marL="0" indent="0">
              <a:buNone/>
              <a:defRPr sz="2000" b="1" i="0">
                <a:solidFill>
                  <a:schemeClr val="tx1"/>
                </a:solidFill>
                <a:latin typeface="Arial" panose="020B0604020202020204" pitchFamily="34" charset="0"/>
                <a:cs typeface="Arial" panose="020B0604020202020204" pitchFamily="34" charset="0"/>
              </a:defRPr>
            </a:lvl1pPr>
          </a:lstStyle>
          <a:p>
            <a:pPr lvl="0"/>
            <a:r>
              <a:rPr lang="en-US" dirty="0"/>
              <a:t>CURRENT FRAME</a:t>
            </a:r>
          </a:p>
        </p:txBody>
      </p:sp>
      <p:sp>
        <p:nvSpPr>
          <p:cNvPr id="24" name="Text Placeholder 4">
            <a:extLst>
              <a:ext uri="{FF2B5EF4-FFF2-40B4-BE49-F238E27FC236}">
                <a16:creationId xmlns:a16="http://schemas.microsoft.com/office/drawing/2014/main" xmlns="" id="{62DC5B25-12AF-4F44-A3DE-8FDE93430BCC}"/>
              </a:ext>
            </a:extLst>
          </p:cNvPr>
          <p:cNvSpPr>
            <a:spLocks noGrp="1"/>
          </p:cNvSpPr>
          <p:nvPr>
            <p:ph type="body" sz="quarter" idx="31" hasCustomPrompt="1"/>
          </p:nvPr>
        </p:nvSpPr>
        <p:spPr>
          <a:xfrm>
            <a:off x="6468920" y="3109657"/>
            <a:ext cx="1824038" cy="630237"/>
          </a:xfrm>
          <a:prstGeom prst="rect">
            <a:avLst/>
          </a:prstGeom>
        </p:spPr>
        <p:txBody>
          <a:bodyPr/>
          <a:lstStyle>
            <a:lvl1pPr marL="0" indent="0">
              <a:buNone/>
              <a:defRPr sz="1600" b="0"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3936851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99EA73AC-2CCF-49D0-BB4A-1343BEFFE453}"/>
              </a:ext>
            </a:extLst>
          </p:cNvPr>
          <p:cNvSpPr>
            <a:spLocks noGrp="1"/>
          </p:cNvSpPr>
          <p:nvPr>
            <p:ph type="body" sz="quarter" idx="11" hasCustomPrompt="1"/>
          </p:nvPr>
        </p:nvSpPr>
        <p:spPr>
          <a:xfrm>
            <a:off x="1489552" y="2114932"/>
            <a:ext cx="6577488" cy="2621230"/>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ts val="1000"/>
              </a:spcBef>
              <a:spcAft>
                <a:spcPts val="0"/>
              </a:spcAft>
              <a:buClrTx/>
              <a:buSzTx/>
              <a:buFont typeface="Wingdings" pitchFamily="2" charset="2"/>
              <a:buChar char="§"/>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lvl="0"/>
            <a:endParaRPr lang="en-US" dirty="0"/>
          </a:p>
        </p:txBody>
      </p:sp>
      <p:sp>
        <p:nvSpPr>
          <p:cNvPr id="6" name="Rectangle 5">
            <a:extLst>
              <a:ext uri="{FF2B5EF4-FFF2-40B4-BE49-F238E27FC236}">
                <a16:creationId xmlns:a16="http://schemas.microsoft.com/office/drawing/2014/main" xmlns="" id="{B5BC48AE-D545-6F4B-8B95-3953B5E7DD09}"/>
              </a:ext>
            </a:extLst>
          </p:cNvPr>
          <p:cNvSpPr/>
          <p:nvPr userDrawn="1"/>
        </p:nvSpPr>
        <p:spPr>
          <a:xfrm>
            <a:off x="605708" y="74729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781F9064-E859-714F-A4A8-07FC40D30240}"/>
              </a:ext>
            </a:extLst>
          </p:cNvPr>
          <p:cNvSpPr>
            <a:spLocks noGrp="1"/>
          </p:cNvSpPr>
          <p:nvPr>
            <p:ph type="body" sz="quarter" idx="10" hasCustomPrompt="1"/>
          </p:nvPr>
        </p:nvSpPr>
        <p:spPr>
          <a:xfrm>
            <a:off x="502579" y="939762"/>
            <a:ext cx="7564461"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Slide title goes here and can be two lines, but not three</a:t>
            </a:r>
          </a:p>
        </p:txBody>
      </p:sp>
      <p:sp>
        <p:nvSpPr>
          <p:cNvPr id="9" name="Text Placeholder 7">
            <a:extLst>
              <a:ext uri="{FF2B5EF4-FFF2-40B4-BE49-F238E27FC236}">
                <a16:creationId xmlns:a16="http://schemas.microsoft.com/office/drawing/2014/main" xmlns="" id="{291ABD86-7985-D749-A3D2-5F78F0E4CDA2}"/>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9514007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99EA73AC-2CCF-49D0-BB4A-1343BEFFE453}"/>
              </a:ext>
            </a:extLst>
          </p:cNvPr>
          <p:cNvSpPr>
            <a:spLocks noGrp="1"/>
          </p:cNvSpPr>
          <p:nvPr>
            <p:ph type="body" sz="quarter" idx="11" hasCustomPrompt="1"/>
          </p:nvPr>
        </p:nvSpPr>
        <p:spPr>
          <a:xfrm>
            <a:off x="1489552" y="235630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6" name="Rectangle 5">
            <a:extLst>
              <a:ext uri="{FF2B5EF4-FFF2-40B4-BE49-F238E27FC236}">
                <a16:creationId xmlns:a16="http://schemas.microsoft.com/office/drawing/2014/main" xmlns="" id="{B5BC48AE-D545-6F4B-8B95-3953B5E7DD09}"/>
              </a:ext>
            </a:extLst>
          </p:cNvPr>
          <p:cNvSpPr/>
          <p:nvPr userDrawn="1"/>
        </p:nvSpPr>
        <p:spPr>
          <a:xfrm>
            <a:off x="605708" y="74729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781F9064-E859-714F-A4A8-07FC40D30240}"/>
              </a:ext>
            </a:extLst>
          </p:cNvPr>
          <p:cNvSpPr>
            <a:spLocks noGrp="1"/>
          </p:cNvSpPr>
          <p:nvPr>
            <p:ph type="body" sz="quarter" idx="10" hasCustomPrompt="1"/>
          </p:nvPr>
        </p:nvSpPr>
        <p:spPr>
          <a:xfrm>
            <a:off x="502579" y="939762"/>
            <a:ext cx="7564461"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Slide title goes here and can be two lines, but not three</a:t>
            </a:r>
          </a:p>
        </p:txBody>
      </p:sp>
      <p:sp>
        <p:nvSpPr>
          <p:cNvPr id="8" name="Text Placeholder 22">
            <a:extLst>
              <a:ext uri="{FF2B5EF4-FFF2-40B4-BE49-F238E27FC236}">
                <a16:creationId xmlns:a16="http://schemas.microsoft.com/office/drawing/2014/main" xmlns="" id="{7252FE36-F342-8A40-9E73-B4577FDC830C}"/>
              </a:ext>
            </a:extLst>
          </p:cNvPr>
          <p:cNvSpPr>
            <a:spLocks noGrp="1"/>
          </p:cNvSpPr>
          <p:nvPr>
            <p:ph type="body" sz="quarter" idx="12" hasCustomPrompt="1"/>
          </p:nvPr>
        </p:nvSpPr>
        <p:spPr>
          <a:xfrm>
            <a:off x="1489552" y="204253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9" name="Text Placeholder 2">
            <a:extLst>
              <a:ext uri="{FF2B5EF4-FFF2-40B4-BE49-F238E27FC236}">
                <a16:creationId xmlns:a16="http://schemas.microsoft.com/office/drawing/2014/main" xmlns="" id="{9BF151B2-D739-E14B-B8E9-4C4106807930}"/>
              </a:ext>
            </a:extLst>
          </p:cNvPr>
          <p:cNvSpPr>
            <a:spLocks noGrp="1"/>
          </p:cNvSpPr>
          <p:nvPr>
            <p:ph type="body" sz="quarter" idx="13" hasCustomPrompt="1"/>
          </p:nvPr>
        </p:nvSpPr>
        <p:spPr>
          <a:xfrm>
            <a:off x="1489552" y="375838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0" name="Text Placeholder 22">
            <a:extLst>
              <a:ext uri="{FF2B5EF4-FFF2-40B4-BE49-F238E27FC236}">
                <a16:creationId xmlns:a16="http://schemas.microsoft.com/office/drawing/2014/main" xmlns="" id="{38FB52AC-F984-1546-929F-62CC69C8F7EE}"/>
              </a:ext>
            </a:extLst>
          </p:cNvPr>
          <p:cNvSpPr>
            <a:spLocks noGrp="1"/>
          </p:cNvSpPr>
          <p:nvPr>
            <p:ph type="body" sz="quarter" idx="14" hasCustomPrompt="1"/>
          </p:nvPr>
        </p:nvSpPr>
        <p:spPr>
          <a:xfrm>
            <a:off x="1489552" y="344461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1" name="Text Placeholder 2">
            <a:extLst>
              <a:ext uri="{FF2B5EF4-FFF2-40B4-BE49-F238E27FC236}">
                <a16:creationId xmlns:a16="http://schemas.microsoft.com/office/drawing/2014/main" xmlns="" id="{83F6BCA7-0315-5844-B4F1-405FA698F335}"/>
              </a:ext>
            </a:extLst>
          </p:cNvPr>
          <p:cNvSpPr>
            <a:spLocks noGrp="1"/>
          </p:cNvSpPr>
          <p:nvPr>
            <p:ph type="body" sz="quarter" idx="15" hasCustomPrompt="1"/>
          </p:nvPr>
        </p:nvSpPr>
        <p:spPr>
          <a:xfrm>
            <a:off x="5309712" y="235630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2" name="Text Placeholder 22">
            <a:extLst>
              <a:ext uri="{FF2B5EF4-FFF2-40B4-BE49-F238E27FC236}">
                <a16:creationId xmlns:a16="http://schemas.microsoft.com/office/drawing/2014/main" xmlns="" id="{3914B4A2-1F9F-654C-B68D-CE647132A633}"/>
              </a:ext>
            </a:extLst>
          </p:cNvPr>
          <p:cNvSpPr>
            <a:spLocks noGrp="1"/>
          </p:cNvSpPr>
          <p:nvPr>
            <p:ph type="body" sz="quarter" idx="16" hasCustomPrompt="1"/>
          </p:nvPr>
        </p:nvSpPr>
        <p:spPr>
          <a:xfrm>
            <a:off x="5309712" y="204253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3" name="Text Placeholder 2">
            <a:extLst>
              <a:ext uri="{FF2B5EF4-FFF2-40B4-BE49-F238E27FC236}">
                <a16:creationId xmlns:a16="http://schemas.microsoft.com/office/drawing/2014/main" xmlns="" id="{887EF468-DA4C-2B4F-B78B-1726B7A61223}"/>
              </a:ext>
            </a:extLst>
          </p:cNvPr>
          <p:cNvSpPr>
            <a:spLocks noGrp="1"/>
          </p:cNvSpPr>
          <p:nvPr>
            <p:ph type="body" sz="quarter" idx="17" hasCustomPrompt="1"/>
          </p:nvPr>
        </p:nvSpPr>
        <p:spPr>
          <a:xfrm>
            <a:off x="5309712" y="375838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4" name="Text Placeholder 22">
            <a:extLst>
              <a:ext uri="{FF2B5EF4-FFF2-40B4-BE49-F238E27FC236}">
                <a16:creationId xmlns:a16="http://schemas.microsoft.com/office/drawing/2014/main" xmlns="" id="{0925B92E-4A85-E847-9D2E-1A170D069315}"/>
              </a:ext>
            </a:extLst>
          </p:cNvPr>
          <p:cNvSpPr>
            <a:spLocks noGrp="1"/>
          </p:cNvSpPr>
          <p:nvPr>
            <p:ph type="body" sz="quarter" idx="18" hasCustomPrompt="1"/>
          </p:nvPr>
        </p:nvSpPr>
        <p:spPr>
          <a:xfrm>
            <a:off x="5309712" y="344461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pic>
        <p:nvPicPr>
          <p:cNvPr id="15" name="Picture 2">
            <a:extLst>
              <a:ext uri="{FF2B5EF4-FFF2-40B4-BE49-F238E27FC236}">
                <a16:creationId xmlns:a16="http://schemas.microsoft.com/office/drawing/2014/main" xmlns="" id="{DF5C18C9-7C8B-C248-A1B9-0840763CE5DF}"/>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05708" y="2042531"/>
            <a:ext cx="550739" cy="55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a:extLst>
              <a:ext uri="{FF2B5EF4-FFF2-40B4-BE49-F238E27FC236}">
                <a16:creationId xmlns:a16="http://schemas.microsoft.com/office/drawing/2014/main" xmlns="" id="{BA22E2F9-EC4E-084D-93E3-E2A337D45BBE}"/>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05708" y="3444611"/>
            <a:ext cx="550739" cy="55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a:extLst>
              <a:ext uri="{FF2B5EF4-FFF2-40B4-BE49-F238E27FC236}">
                <a16:creationId xmlns:a16="http://schemas.microsoft.com/office/drawing/2014/main" xmlns="" id="{99531FE3-FC04-8E4D-ABB7-B20A40092961}"/>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4442528" y="2042531"/>
            <a:ext cx="550739" cy="55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a:extLst>
              <a:ext uri="{FF2B5EF4-FFF2-40B4-BE49-F238E27FC236}">
                <a16:creationId xmlns:a16="http://schemas.microsoft.com/office/drawing/2014/main" xmlns="" id="{094629F9-7738-8B4E-BDE4-0797018B6C84}"/>
              </a:ext>
            </a:extLst>
          </p:cNvPr>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4442528" y="3444610"/>
            <a:ext cx="550739" cy="55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Placeholder 7">
            <a:extLst>
              <a:ext uri="{FF2B5EF4-FFF2-40B4-BE49-F238E27FC236}">
                <a16:creationId xmlns:a16="http://schemas.microsoft.com/office/drawing/2014/main" xmlns="" id="{F0A2594E-E893-2442-B3D5-2979CD6817C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2615487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EDB5EC3-F548-4012-B4CC-914B044CF01E}"/>
              </a:ext>
            </a:extLst>
          </p:cNvPr>
          <p:cNvSpPr/>
          <p:nvPr userDrawn="1"/>
        </p:nvSpPr>
        <p:spPr>
          <a:xfrm>
            <a:off x="2550211" y="492609"/>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xmlns="" id="{D4FF13A4-1111-4CAD-875E-FFBAE2B4C013}"/>
              </a:ext>
            </a:extLst>
          </p:cNvPr>
          <p:cNvSpPr>
            <a:spLocks noGrp="1"/>
          </p:cNvSpPr>
          <p:nvPr>
            <p:ph type="body" sz="quarter" idx="10" hasCustomPrompt="1"/>
          </p:nvPr>
        </p:nvSpPr>
        <p:spPr>
          <a:xfrm>
            <a:off x="2467915" y="2394155"/>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4" name="Title 3">
            <a:extLst>
              <a:ext uri="{FF2B5EF4-FFF2-40B4-BE49-F238E27FC236}">
                <a16:creationId xmlns:a16="http://schemas.microsoft.com/office/drawing/2014/main" xmlns="" id="{40C8F8DC-98C2-40A2-843C-B4FF0C5E74AE}"/>
              </a:ext>
            </a:extLst>
          </p:cNvPr>
          <p:cNvSpPr>
            <a:spLocks noGrp="1"/>
          </p:cNvSpPr>
          <p:nvPr>
            <p:ph type="title" hasCustomPrompt="1"/>
          </p:nvPr>
        </p:nvSpPr>
        <p:spPr>
          <a:xfrm>
            <a:off x="2467915" y="1254409"/>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5" name="Text Placeholder 4">
            <a:extLst>
              <a:ext uri="{FF2B5EF4-FFF2-40B4-BE49-F238E27FC236}">
                <a16:creationId xmlns:a16="http://schemas.microsoft.com/office/drawing/2014/main" xmlns="" id="{EDD1A5C8-0BF2-4160-8436-B503F4E26A0A}"/>
              </a:ext>
            </a:extLst>
          </p:cNvPr>
          <p:cNvSpPr>
            <a:spLocks noGrp="1"/>
          </p:cNvSpPr>
          <p:nvPr>
            <p:ph type="body" sz="quarter" idx="11" hasCustomPrompt="1"/>
          </p:nvPr>
        </p:nvSpPr>
        <p:spPr>
          <a:xfrm>
            <a:off x="2467915" y="664396"/>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6274497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99EA73AC-2CCF-49D0-BB4A-1343BEFFE453}"/>
              </a:ext>
            </a:extLst>
          </p:cNvPr>
          <p:cNvSpPr>
            <a:spLocks noGrp="1"/>
          </p:cNvSpPr>
          <p:nvPr>
            <p:ph type="body" sz="quarter" idx="11" hasCustomPrompt="1"/>
          </p:nvPr>
        </p:nvSpPr>
        <p:spPr>
          <a:xfrm>
            <a:off x="1489552" y="235630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6" name="Rectangle 5">
            <a:extLst>
              <a:ext uri="{FF2B5EF4-FFF2-40B4-BE49-F238E27FC236}">
                <a16:creationId xmlns:a16="http://schemas.microsoft.com/office/drawing/2014/main" xmlns="" id="{B5BC48AE-D545-6F4B-8B95-3953B5E7DD09}"/>
              </a:ext>
            </a:extLst>
          </p:cNvPr>
          <p:cNvSpPr/>
          <p:nvPr userDrawn="1"/>
        </p:nvSpPr>
        <p:spPr>
          <a:xfrm>
            <a:off x="605708" y="74729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781F9064-E859-714F-A4A8-07FC40D30240}"/>
              </a:ext>
            </a:extLst>
          </p:cNvPr>
          <p:cNvSpPr>
            <a:spLocks noGrp="1"/>
          </p:cNvSpPr>
          <p:nvPr>
            <p:ph type="body" sz="quarter" idx="10" hasCustomPrompt="1"/>
          </p:nvPr>
        </p:nvSpPr>
        <p:spPr>
          <a:xfrm>
            <a:off x="502579" y="939762"/>
            <a:ext cx="7564461"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Slide title goes here and can be two lines, but not three</a:t>
            </a:r>
          </a:p>
        </p:txBody>
      </p:sp>
      <p:sp>
        <p:nvSpPr>
          <p:cNvPr id="8" name="Text Placeholder 22">
            <a:extLst>
              <a:ext uri="{FF2B5EF4-FFF2-40B4-BE49-F238E27FC236}">
                <a16:creationId xmlns:a16="http://schemas.microsoft.com/office/drawing/2014/main" xmlns="" id="{7252FE36-F342-8A40-9E73-B4577FDC830C}"/>
              </a:ext>
            </a:extLst>
          </p:cNvPr>
          <p:cNvSpPr>
            <a:spLocks noGrp="1"/>
          </p:cNvSpPr>
          <p:nvPr>
            <p:ph type="body" sz="quarter" idx="12" hasCustomPrompt="1"/>
          </p:nvPr>
        </p:nvSpPr>
        <p:spPr>
          <a:xfrm>
            <a:off x="1489552" y="204253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9" name="Text Placeholder 2">
            <a:extLst>
              <a:ext uri="{FF2B5EF4-FFF2-40B4-BE49-F238E27FC236}">
                <a16:creationId xmlns:a16="http://schemas.microsoft.com/office/drawing/2014/main" xmlns="" id="{9BF151B2-D739-E14B-B8E9-4C4106807930}"/>
              </a:ext>
            </a:extLst>
          </p:cNvPr>
          <p:cNvSpPr>
            <a:spLocks noGrp="1"/>
          </p:cNvSpPr>
          <p:nvPr>
            <p:ph type="body" sz="quarter" idx="13" hasCustomPrompt="1"/>
          </p:nvPr>
        </p:nvSpPr>
        <p:spPr>
          <a:xfrm>
            <a:off x="1489552" y="375838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0" name="Text Placeholder 22">
            <a:extLst>
              <a:ext uri="{FF2B5EF4-FFF2-40B4-BE49-F238E27FC236}">
                <a16:creationId xmlns:a16="http://schemas.microsoft.com/office/drawing/2014/main" xmlns="" id="{38FB52AC-F984-1546-929F-62CC69C8F7EE}"/>
              </a:ext>
            </a:extLst>
          </p:cNvPr>
          <p:cNvSpPr>
            <a:spLocks noGrp="1"/>
          </p:cNvSpPr>
          <p:nvPr>
            <p:ph type="body" sz="quarter" idx="14" hasCustomPrompt="1"/>
          </p:nvPr>
        </p:nvSpPr>
        <p:spPr>
          <a:xfrm>
            <a:off x="1489552" y="344461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1" name="Text Placeholder 2">
            <a:extLst>
              <a:ext uri="{FF2B5EF4-FFF2-40B4-BE49-F238E27FC236}">
                <a16:creationId xmlns:a16="http://schemas.microsoft.com/office/drawing/2014/main" xmlns="" id="{83F6BCA7-0315-5844-B4F1-405FA698F335}"/>
              </a:ext>
            </a:extLst>
          </p:cNvPr>
          <p:cNvSpPr>
            <a:spLocks noGrp="1"/>
          </p:cNvSpPr>
          <p:nvPr>
            <p:ph type="body" sz="quarter" idx="15" hasCustomPrompt="1"/>
          </p:nvPr>
        </p:nvSpPr>
        <p:spPr>
          <a:xfrm>
            <a:off x="5309712" y="235630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2" name="Text Placeholder 22">
            <a:extLst>
              <a:ext uri="{FF2B5EF4-FFF2-40B4-BE49-F238E27FC236}">
                <a16:creationId xmlns:a16="http://schemas.microsoft.com/office/drawing/2014/main" xmlns="" id="{3914B4A2-1F9F-654C-B68D-CE647132A633}"/>
              </a:ext>
            </a:extLst>
          </p:cNvPr>
          <p:cNvSpPr>
            <a:spLocks noGrp="1"/>
          </p:cNvSpPr>
          <p:nvPr>
            <p:ph type="body" sz="quarter" idx="16" hasCustomPrompt="1"/>
          </p:nvPr>
        </p:nvSpPr>
        <p:spPr>
          <a:xfrm>
            <a:off x="5309712" y="204253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3" name="Text Placeholder 2">
            <a:extLst>
              <a:ext uri="{FF2B5EF4-FFF2-40B4-BE49-F238E27FC236}">
                <a16:creationId xmlns:a16="http://schemas.microsoft.com/office/drawing/2014/main" xmlns="" id="{887EF468-DA4C-2B4F-B78B-1726B7A61223}"/>
              </a:ext>
            </a:extLst>
          </p:cNvPr>
          <p:cNvSpPr>
            <a:spLocks noGrp="1"/>
          </p:cNvSpPr>
          <p:nvPr>
            <p:ph type="body" sz="quarter" idx="17" hasCustomPrompt="1"/>
          </p:nvPr>
        </p:nvSpPr>
        <p:spPr>
          <a:xfrm>
            <a:off x="5309712" y="3758386"/>
            <a:ext cx="2156545"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14" name="Text Placeholder 22">
            <a:extLst>
              <a:ext uri="{FF2B5EF4-FFF2-40B4-BE49-F238E27FC236}">
                <a16:creationId xmlns:a16="http://schemas.microsoft.com/office/drawing/2014/main" xmlns="" id="{0925B92E-4A85-E847-9D2E-1A170D069315}"/>
              </a:ext>
            </a:extLst>
          </p:cNvPr>
          <p:cNvSpPr>
            <a:spLocks noGrp="1"/>
          </p:cNvSpPr>
          <p:nvPr>
            <p:ph type="body" sz="quarter" idx="18" hasCustomPrompt="1"/>
          </p:nvPr>
        </p:nvSpPr>
        <p:spPr>
          <a:xfrm>
            <a:off x="5309712" y="3444611"/>
            <a:ext cx="2156545"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9" name="Text Placeholder 7">
            <a:extLst>
              <a:ext uri="{FF2B5EF4-FFF2-40B4-BE49-F238E27FC236}">
                <a16:creationId xmlns:a16="http://schemas.microsoft.com/office/drawing/2014/main" xmlns="" id="{4C7A10A9-557D-0748-8F81-C3DE4B2F9470}"/>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6105963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99EA73AC-2CCF-49D0-BB4A-1343BEFFE453}"/>
              </a:ext>
            </a:extLst>
          </p:cNvPr>
          <p:cNvSpPr>
            <a:spLocks noGrp="1"/>
          </p:cNvSpPr>
          <p:nvPr>
            <p:ph type="body" sz="quarter" idx="11" hasCustomPrompt="1"/>
          </p:nvPr>
        </p:nvSpPr>
        <p:spPr>
          <a:xfrm>
            <a:off x="3872752" y="1004238"/>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6" name="Rectangle 5">
            <a:extLst>
              <a:ext uri="{FF2B5EF4-FFF2-40B4-BE49-F238E27FC236}">
                <a16:creationId xmlns:a16="http://schemas.microsoft.com/office/drawing/2014/main" xmlns="" id="{B5BC48AE-D545-6F4B-8B95-3953B5E7DD09}"/>
              </a:ext>
            </a:extLst>
          </p:cNvPr>
          <p:cNvSpPr/>
          <p:nvPr userDrawn="1"/>
        </p:nvSpPr>
        <p:spPr>
          <a:xfrm>
            <a:off x="514651" y="1093914"/>
            <a:ext cx="777484"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781F9064-E859-714F-A4A8-07FC40D30240}"/>
              </a:ext>
            </a:extLst>
          </p:cNvPr>
          <p:cNvSpPr>
            <a:spLocks noGrp="1"/>
          </p:cNvSpPr>
          <p:nvPr>
            <p:ph type="body" sz="quarter" idx="10" hasCustomPrompt="1"/>
          </p:nvPr>
        </p:nvSpPr>
        <p:spPr>
          <a:xfrm>
            <a:off x="411522" y="1286381"/>
            <a:ext cx="2224103"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24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Points here</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8" name="Text Placeholder 22">
            <a:extLst>
              <a:ext uri="{FF2B5EF4-FFF2-40B4-BE49-F238E27FC236}">
                <a16:creationId xmlns:a16="http://schemas.microsoft.com/office/drawing/2014/main" xmlns="" id="{7252FE36-F342-8A40-9E73-B4577FDC830C}"/>
              </a:ext>
            </a:extLst>
          </p:cNvPr>
          <p:cNvSpPr>
            <a:spLocks noGrp="1"/>
          </p:cNvSpPr>
          <p:nvPr>
            <p:ph type="body" sz="quarter" idx="12" hasCustomPrompt="1"/>
          </p:nvPr>
        </p:nvSpPr>
        <p:spPr>
          <a:xfrm>
            <a:off x="3872752" y="690463"/>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9" name="Text Placeholder 2">
            <a:extLst>
              <a:ext uri="{FF2B5EF4-FFF2-40B4-BE49-F238E27FC236}">
                <a16:creationId xmlns:a16="http://schemas.microsoft.com/office/drawing/2014/main" xmlns="" id="{86CFC235-2445-B945-80C2-EDF5231202FF}"/>
              </a:ext>
            </a:extLst>
          </p:cNvPr>
          <p:cNvSpPr>
            <a:spLocks noGrp="1"/>
          </p:cNvSpPr>
          <p:nvPr>
            <p:ph type="body" sz="quarter" idx="15" hasCustomPrompt="1"/>
          </p:nvPr>
        </p:nvSpPr>
        <p:spPr>
          <a:xfrm>
            <a:off x="6508376" y="1004238"/>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0" name="Text Placeholder 22">
            <a:extLst>
              <a:ext uri="{FF2B5EF4-FFF2-40B4-BE49-F238E27FC236}">
                <a16:creationId xmlns:a16="http://schemas.microsoft.com/office/drawing/2014/main" xmlns="" id="{21CB281B-16EF-1444-AB73-E6046573EDC5}"/>
              </a:ext>
            </a:extLst>
          </p:cNvPr>
          <p:cNvSpPr>
            <a:spLocks noGrp="1"/>
          </p:cNvSpPr>
          <p:nvPr>
            <p:ph type="body" sz="quarter" idx="16" hasCustomPrompt="1"/>
          </p:nvPr>
        </p:nvSpPr>
        <p:spPr>
          <a:xfrm>
            <a:off x="6508376" y="690463"/>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1" name="Text Placeholder 2">
            <a:extLst>
              <a:ext uri="{FF2B5EF4-FFF2-40B4-BE49-F238E27FC236}">
                <a16:creationId xmlns:a16="http://schemas.microsoft.com/office/drawing/2014/main" xmlns="" id="{64F3F84C-C8D7-B54D-B960-233D66EF5C4C}"/>
              </a:ext>
            </a:extLst>
          </p:cNvPr>
          <p:cNvSpPr>
            <a:spLocks noGrp="1"/>
          </p:cNvSpPr>
          <p:nvPr>
            <p:ph type="body" sz="quarter" idx="17" hasCustomPrompt="1"/>
          </p:nvPr>
        </p:nvSpPr>
        <p:spPr>
          <a:xfrm>
            <a:off x="3872752" y="2362391"/>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2" name="Text Placeholder 22">
            <a:extLst>
              <a:ext uri="{FF2B5EF4-FFF2-40B4-BE49-F238E27FC236}">
                <a16:creationId xmlns:a16="http://schemas.microsoft.com/office/drawing/2014/main" xmlns="" id="{F64B5FE6-983E-1047-8420-8AB82B885BE6}"/>
              </a:ext>
            </a:extLst>
          </p:cNvPr>
          <p:cNvSpPr>
            <a:spLocks noGrp="1"/>
          </p:cNvSpPr>
          <p:nvPr>
            <p:ph type="body" sz="quarter" idx="18" hasCustomPrompt="1"/>
          </p:nvPr>
        </p:nvSpPr>
        <p:spPr>
          <a:xfrm>
            <a:off x="3872752" y="2048616"/>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3" name="Text Placeholder 2">
            <a:extLst>
              <a:ext uri="{FF2B5EF4-FFF2-40B4-BE49-F238E27FC236}">
                <a16:creationId xmlns:a16="http://schemas.microsoft.com/office/drawing/2014/main" xmlns="" id="{CBF28626-6A23-9B47-AE95-73D67ACF4DCF}"/>
              </a:ext>
            </a:extLst>
          </p:cNvPr>
          <p:cNvSpPr>
            <a:spLocks noGrp="1"/>
          </p:cNvSpPr>
          <p:nvPr>
            <p:ph type="body" sz="quarter" idx="19" hasCustomPrompt="1"/>
          </p:nvPr>
        </p:nvSpPr>
        <p:spPr>
          <a:xfrm>
            <a:off x="3872752" y="3720544"/>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4" name="Text Placeholder 22">
            <a:extLst>
              <a:ext uri="{FF2B5EF4-FFF2-40B4-BE49-F238E27FC236}">
                <a16:creationId xmlns:a16="http://schemas.microsoft.com/office/drawing/2014/main" xmlns="" id="{A19624D4-DCEF-A342-88C6-42DE83459FD1}"/>
              </a:ext>
            </a:extLst>
          </p:cNvPr>
          <p:cNvSpPr>
            <a:spLocks noGrp="1"/>
          </p:cNvSpPr>
          <p:nvPr>
            <p:ph type="body" sz="quarter" idx="20" hasCustomPrompt="1"/>
          </p:nvPr>
        </p:nvSpPr>
        <p:spPr>
          <a:xfrm>
            <a:off x="3872752" y="3406769"/>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5" name="Text Placeholder 2">
            <a:extLst>
              <a:ext uri="{FF2B5EF4-FFF2-40B4-BE49-F238E27FC236}">
                <a16:creationId xmlns:a16="http://schemas.microsoft.com/office/drawing/2014/main" xmlns="" id="{D6B579F7-4404-B443-A683-CC5DC541D53F}"/>
              </a:ext>
            </a:extLst>
          </p:cNvPr>
          <p:cNvSpPr>
            <a:spLocks noGrp="1"/>
          </p:cNvSpPr>
          <p:nvPr>
            <p:ph type="body" sz="quarter" idx="21" hasCustomPrompt="1"/>
          </p:nvPr>
        </p:nvSpPr>
        <p:spPr>
          <a:xfrm>
            <a:off x="6494929" y="2362391"/>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6" name="Text Placeholder 22">
            <a:extLst>
              <a:ext uri="{FF2B5EF4-FFF2-40B4-BE49-F238E27FC236}">
                <a16:creationId xmlns:a16="http://schemas.microsoft.com/office/drawing/2014/main" xmlns="" id="{96EEA7B3-F518-B34B-A586-0A11AD85AF21}"/>
              </a:ext>
            </a:extLst>
          </p:cNvPr>
          <p:cNvSpPr>
            <a:spLocks noGrp="1"/>
          </p:cNvSpPr>
          <p:nvPr>
            <p:ph type="body" sz="quarter" idx="22" hasCustomPrompt="1"/>
          </p:nvPr>
        </p:nvSpPr>
        <p:spPr>
          <a:xfrm>
            <a:off x="6494929" y="2048616"/>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7" name="Text Placeholder 2">
            <a:extLst>
              <a:ext uri="{FF2B5EF4-FFF2-40B4-BE49-F238E27FC236}">
                <a16:creationId xmlns:a16="http://schemas.microsoft.com/office/drawing/2014/main" xmlns="" id="{EBF6D427-3144-704C-A8DC-60358F022A2E}"/>
              </a:ext>
            </a:extLst>
          </p:cNvPr>
          <p:cNvSpPr>
            <a:spLocks noGrp="1"/>
          </p:cNvSpPr>
          <p:nvPr>
            <p:ph type="body" sz="quarter" idx="23" hasCustomPrompt="1"/>
          </p:nvPr>
        </p:nvSpPr>
        <p:spPr>
          <a:xfrm>
            <a:off x="6494929" y="3720544"/>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8" name="Text Placeholder 22">
            <a:extLst>
              <a:ext uri="{FF2B5EF4-FFF2-40B4-BE49-F238E27FC236}">
                <a16:creationId xmlns:a16="http://schemas.microsoft.com/office/drawing/2014/main" xmlns="" id="{D2DD1DB7-CE18-EE4E-A271-DBC62452E806}"/>
              </a:ext>
            </a:extLst>
          </p:cNvPr>
          <p:cNvSpPr>
            <a:spLocks noGrp="1"/>
          </p:cNvSpPr>
          <p:nvPr>
            <p:ph type="body" sz="quarter" idx="24" hasCustomPrompt="1"/>
          </p:nvPr>
        </p:nvSpPr>
        <p:spPr>
          <a:xfrm>
            <a:off x="6494929" y="3406769"/>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pic>
        <p:nvPicPr>
          <p:cNvPr id="29" name="Picture 2">
            <a:extLst>
              <a:ext uri="{FF2B5EF4-FFF2-40B4-BE49-F238E27FC236}">
                <a16:creationId xmlns:a16="http://schemas.microsoft.com/office/drawing/2014/main" xmlns="" id="{B27A7935-86A5-804A-9BB7-DD2C96B53B57}"/>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3359541" y="690463"/>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a:extLst>
              <a:ext uri="{FF2B5EF4-FFF2-40B4-BE49-F238E27FC236}">
                <a16:creationId xmlns:a16="http://schemas.microsoft.com/office/drawing/2014/main" xmlns="" id="{3206B3BE-CD42-3F4B-ADFA-44FF93E009E6}"/>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359541" y="2048616"/>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4">
            <a:extLst>
              <a:ext uri="{FF2B5EF4-FFF2-40B4-BE49-F238E27FC236}">
                <a16:creationId xmlns:a16="http://schemas.microsoft.com/office/drawing/2014/main" xmlns="" id="{1121C4AE-FECF-DE44-9854-210222B62CDB}"/>
              </a:ext>
            </a:extLst>
          </p:cNvPr>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3359541" y="3406769"/>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5">
            <a:extLst>
              <a:ext uri="{FF2B5EF4-FFF2-40B4-BE49-F238E27FC236}">
                <a16:creationId xmlns:a16="http://schemas.microsoft.com/office/drawing/2014/main" xmlns="" id="{5A96B55D-5AAD-4A4F-987D-BE1355194614}"/>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009475" y="690463"/>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6">
            <a:extLst>
              <a:ext uri="{FF2B5EF4-FFF2-40B4-BE49-F238E27FC236}">
                <a16:creationId xmlns:a16="http://schemas.microsoft.com/office/drawing/2014/main" xmlns="" id="{38C656FA-40D0-0745-970E-04FF09B5D58B}"/>
              </a:ext>
            </a:extLst>
          </p:cNvPr>
          <p:cNvPicPr>
            <a:picLocks noChangeAspect="1" noChangeArrowheads="1"/>
          </p:cNvPicPr>
          <p:nvPr userDrawn="1"/>
        </p:nvPicPr>
        <p:blipFill>
          <a:blip r:embed="rId6" cstate="print">
            <a:extLst>
              <a:ext uri="{28A0092B-C50C-407E-A947-70E740481C1C}">
                <a14:useLocalDpi xmlns:a14="http://schemas.microsoft.com/office/drawing/2010/main"/>
              </a:ext>
            </a:extLst>
          </a:blip>
          <a:srcRect/>
          <a:stretch>
            <a:fillRect/>
          </a:stretch>
        </p:blipFill>
        <p:spPr bwMode="auto">
          <a:xfrm>
            <a:off x="6009475" y="2048616"/>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7">
            <a:extLst>
              <a:ext uri="{FF2B5EF4-FFF2-40B4-BE49-F238E27FC236}">
                <a16:creationId xmlns:a16="http://schemas.microsoft.com/office/drawing/2014/main" xmlns="" id="{0A82F045-CE11-404F-B3B4-90B2B912B48F}"/>
              </a:ext>
            </a:extLst>
          </p:cNvPr>
          <p:cNvPicPr>
            <a:picLocks noChangeAspect="1" noChangeArrowheads="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6009475" y="3406769"/>
            <a:ext cx="395894" cy="39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 Placeholder 7">
            <a:extLst>
              <a:ext uri="{FF2B5EF4-FFF2-40B4-BE49-F238E27FC236}">
                <a16:creationId xmlns:a16="http://schemas.microsoft.com/office/drawing/2014/main" xmlns="" id="{882F6FFA-2A16-BF4D-BD00-AAF288459ADF}"/>
              </a:ext>
            </a:extLst>
          </p:cNvPr>
          <p:cNvSpPr>
            <a:spLocks noGrp="1"/>
          </p:cNvSpPr>
          <p:nvPr>
            <p:ph type="body" sz="quarter" idx="25"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40560341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99EA73AC-2CCF-49D0-BB4A-1343BEFFE453}"/>
              </a:ext>
            </a:extLst>
          </p:cNvPr>
          <p:cNvSpPr>
            <a:spLocks noGrp="1"/>
          </p:cNvSpPr>
          <p:nvPr>
            <p:ph type="body" sz="quarter" idx="11" hasCustomPrompt="1"/>
          </p:nvPr>
        </p:nvSpPr>
        <p:spPr>
          <a:xfrm>
            <a:off x="3872752" y="1004238"/>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6" name="Rectangle 5">
            <a:extLst>
              <a:ext uri="{FF2B5EF4-FFF2-40B4-BE49-F238E27FC236}">
                <a16:creationId xmlns:a16="http://schemas.microsoft.com/office/drawing/2014/main" xmlns="" id="{B5BC48AE-D545-6F4B-8B95-3953B5E7DD09}"/>
              </a:ext>
            </a:extLst>
          </p:cNvPr>
          <p:cNvSpPr/>
          <p:nvPr userDrawn="1"/>
        </p:nvSpPr>
        <p:spPr>
          <a:xfrm>
            <a:off x="514651" y="1093914"/>
            <a:ext cx="777484"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7" name="Text Placeholder 2">
            <a:extLst>
              <a:ext uri="{FF2B5EF4-FFF2-40B4-BE49-F238E27FC236}">
                <a16:creationId xmlns:a16="http://schemas.microsoft.com/office/drawing/2014/main" xmlns="" id="{781F9064-E859-714F-A4A8-07FC40D30240}"/>
              </a:ext>
            </a:extLst>
          </p:cNvPr>
          <p:cNvSpPr>
            <a:spLocks noGrp="1"/>
          </p:cNvSpPr>
          <p:nvPr>
            <p:ph type="body" sz="quarter" idx="10" hasCustomPrompt="1"/>
          </p:nvPr>
        </p:nvSpPr>
        <p:spPr>
          <a:xfrm>
            <a:off x="411522" y="1286381"/>
            <a:ext cx="2224103"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24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Points here</a:t>
            </a:r>
            <a:endPar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p:txBody>
      </p:sp>
      <p:sp>
        <p:nvSpPr>
          <p:cNvPr id="8" name="Text Placeholder 22">
            <a:extLst>
              <a:ext uri="{FF2B5EF4-FFF2-40B4-BE49-F238E27FC236}">
                <a16:creationId xmlns:a16="http://schemas.microsoft.com/office/drawing/2014/main" xmlns="" id="{7252FE36-F342-8A40-9E73-B4577FDC830C}"/>
              </a:ext>
            </a:extLst>
          </p:cNvPr>
          <p:cNvSpPr>
            <a:spLocks noGrp="1"/>
          </p:cNvSpPr>
          <p:nvPr>
            <p:ph type="body" sz="quarter" idx="12" hasCustomPrompt="1"/>
          </p:nvPr>
        </p:nvSpPr>
        <p:spPr>
          <a:xfrm>
            <a:off x="3872752" y="690463"/>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19" name="Text Placeholder 2">
            <a:extLst>
              <a:ext uri="{FF2B5EF4-FFF2-40B4-BE49-F238E27FC236}">
                <a16:creationId xmlns:a16="http://schemas.microsoft.com/office/drawing/2014/main" xmlns="" id="{86CFC235-2445-B945-80C2-EDF5231202FF}"/>
              </a:ext>
            </a:extLst>
          </p:cNvPr>
          <p:cNvSpPr>
            <a:spLocks noGrp="1"/>
          </p:cNvSpPr>
          <p:nvPr>
            <p:ph type="body" sz="quarter" idx="15" hasCustomPrompt="1"/>
          </p:nvPr>
        </p:nvSpPr>
        <p:spPr>
          <a:xfrm>
            <a:off x="6508376" y="1004238"/>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0" name="Text Placeholder 22">
            <a:extLst>
              <a:ext uri="{FF2B5EF4-FFF2-40B4-BE49-F238E27FC236}">
                <a16:creationId xmlns:a16="http://schemas.microsoft.com/office/drawing/2014/main" xmlns="" id="{21CB281B-16EF-1444-AB73-E6046573EDC5}"/>
              </a:ext>
            </a:extLst>
          </p:cNvPr>
          <p:cNvSpPr>
            <a:spLocks noGrp="1"/>
          </p:cNvSpPr>
          <p:nvPr>
            <p:ph type="body" sz="quarter" idx="16" hasCustomPrompt="1"/>
          </p:nvPr>
        </p:nvSpPr>
        <p:spPr>
          <a:xfrm>
            <a:off x="6508376" y="690463"/>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1" name="Text Placeholder 2">
            <a:extLst>
              <a:ext uri="{FF2B5EF4-FFF2-40B4-BE49-F238E27FC236}">
                <a16:creationId xmlns:a16="http://schemas.microsoft.com/office/drawing/2014/main" xmlns="" id="{64F3F84C-C8D7-B54D-B960-233D66EF5C4C}"/>
              </a:ext>
            </a:extLst>
          </p:cNvPr>
          <p:cNvSpPr>
            <a:spLocks noGrp="1"/>
          </p:cNvSpPr>
          <p:nvPr>
            <p:ph type="body" sz="quarter" idx="17" hasCustomPrompt="1"/>
          </p:nvPr>
        </p:nvSpPr>
        <p:spPr>
          <a:xfrm>
            <a:off x="3872752" y="2362391"/>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2" name="Text Placeholder 22">
            <a:extLst>
              <a:ext uri="{FF2B5EF4-FFF2-40B4-BE49-F238E27FC236}">
                <a16:creationId xmlns:a16="http://schemas.microsoft.com/office/drawing/2014/main" xmlns="" id="{F64B5FE6-983E-1047-8420-8AB82B885BE6}"/>
              </a:ext>
            </a:extLst>
          </p:cNvPr>
          <p:cNvSpPr>
            <a:spLocks noGrp="1"/>
          </p:cNvSpPr>
          <p:nvPr>
            <p:ph type="body" sz="quarter" idx="18" hasCustomPrompt="1"/>
          </p:nvPr>
        </p:nvSpPr>
        <p:spPr>
          <a:xfrm>
            <a:off x="3872752" y="2048616"/>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3" name="Text Placeholder 2">
            <a:extLst>
              <a:ext uri="{FF2B5EF4-FFF2-40B4-BE49-F238E27FC236}">
                <a16:creationId xmlns:a16="http://schemas.microsoft.com/office/drawing/2014/main" xmlns="" id="{CBF28626-6A23-9B47-AE95-73D67ACF4DCF}"/>
              </a:ext>
            </a:extLst>
          </p:cNvPr>
          <p:cNvSpPr>
            <a:spLocks noGrp="1"/>
          </p:cNvSpPr>
          <p:nvPr>
            <p:ph type="body" sz="quarter" idx="19" hasCustomPrompt="1"/>
          </p:nvPr>
        </p:nvSpPr>
        <p:spPr>
          <a:xfrm>
            <a:off x="3872752" y="3720544"/>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4" name="Text Placeholder 22">
            <a:extLst>
              <a:ext uri="{FF2B5EF4-FFF2-40B4-BE49-F238E27FC236}">
                <a16:creationId xmlns:a16="http://schemas.microsoft.com/office/drawing/2014/main" xmlns="" id="{A19624D4-DCEF-A342-88C6-42DE83459FD1}"/>
              </a:ext>
            </a:extLst>
          </p:cNvPr>
          <p:cNvSpPr>
            <a:spLocks noGrp="1"/>
          </p:cNvSpPr>
          <p:nvPr>
            <p:ph type="body" sz="quarter" idx="20" hasCustomPrompt="1"/>
          </p:nvPr>
        </p:nvSpPr>
        <p:spPr>
          <a:xfrm>
            <a:off x="3872752" y="3406769"/>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5" name="Text Placeholder 2">
            <a:extLst>
              <a:ext uri="{FF2B5EF4-FFF2-40B4-BE49-F238E27FC236}">
                <a16:creationId xmlns:a16="http://schemas.microsoft.com/office/drawing/2014/main" xmlns="" id="{D6B579F7-4404-B443-A683-CC5DC541D53F}"/>
              </a:ext>
            </a:extLst>
          </p:cNvPr>
          <p:cNvSpPr>
            <a:spLocks noGrp="1"/>
          </p:cNvSpPr>
          <p:nvPr>
            <p:ph type="body" sz="quarter" idx="21" hasCustomPrompt="1"/>
          </p:nvPr>
        </p:nvSpPr>
        <p:spPr>
          <a:xfrm>
            <a:off x="6494929" y="2362391"/>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6" name="Text Placeholder 22">
            <a:extLst>
              <a:ext uri="{FF2B5EF4-FFF2-40B4-BE49-F238E27FC236}">
                <a16:creationId xmlns:a16="http://schemas.microsoft.com/office/drawing/2014/main" xmlns="" id="{96EEA7B3-F518-B34B-A586-0A11AD85AF21}"/>
              </a:ext>
            </a:extLst>
          </p:cNvPr>
          <p:cNvSpPr>
            <a:spLocks noGrp="1"/>
          </p:cNvSpPr>
          <p:nvPr>
            <p:ph type="body" sz="quarter" idx="22" hasCustomPrompt="1"/>
          </p:nvPr>
        </p:nvSpPr>
        <p:spPr>
          <a:xfrm>
            <a:off x="6494929" y="2048616"/>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27" name="Text Placeholder 2">
            <a:extLst>
              <a:ext uri="{FF2B5EF4-FFF2-40B4-BE49-F238E27FC236}">
                <a16:creationId xmlns:a16="http://schemas.microsoft.com/office/drawing/2014/main" xmlns="" id="{EBF6D427-3144-704C-A8DC-60358F022A2E}"/>
              </a:ext>
            </a:extLst>
          </p:cNvPr>
          <p:cNvSpPr>
            <a:spLocks noGrp="1"/>
          </p:cNvSpPr>
          <p:nvPr>
            <p:ph type="body" sz="quarter" idx="23" hasCustomPrompt="1"/>
          </p:nvPr>
        </p:nvSpPr>
        <p:spPr>
          <a:xfrm>
            <a:off x="6494929" y="3720544"/>
            <a:ext cx="1858766"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28" name="Text Placeholder 22">
            <a:extLst>
              <a:ext uri="{FF2B5EF4-FFF2-40B4-BE49-F238E27FC236}">
                <a16:creationId xmlns:a16="http://schemas.microsoft.com/office/drawing/2014/main" xmlns="" id="{D2DD1DB7-CE18-EE4E-A271-DBC62452E806}"/>
              </a:ext>
            </a:extLst>
          </p:cNvPr>
          <p:cNvSpPr>
            <a:spLocks noGrp="1"/>
          </p:cNvSpPr>
          <p:nvPr>
            <p:ph type="body" sz="quarter" idx="24" hasCustomPrompt="1"/>
          </p:nvPr>
        </p:nvSpPr>
        <p:spPr>
          <a:xfrm>
            <a:off x="6494929" y="3406769"/>
            <a:ext cx="1858766" cy="249299"/>
          </a:xfrm>
          <a:prstGeom prst="rect">
            <a:avLst/>
          </a:prstGeom>
        </p:spPr>
        <p:txBody>
          <a:bodyPr wrap="square" lIns="0" tIns="0" rIns="0" bIns="0">
            <a:spAutoFit/>
          </a:bodyPr>
          <a:lstStyle>
            <a:lvl1pPr marL="0" indent="0" algn="l">
              <a:buNone/>
              <a:defRPr sz="1800" b="1" i="0">
                <a:latin typeface="Arial" panose="020B0604020202020204" pitchFamily="34" charset="0"/>
                <a:cs typeface="Arial" panose="020B0604020202020204" pitchFamily="34" charset="0"/>
              </a:defRPr>
            </a:lvl1pPr>
          </a:lstStyle>
          <a:p>
            <a:pPr lvl="0"/>
            <a:r>
              <a:rPr lang="en-US" dirty="0"/>
              <a:t>Lorem ipsum</a:t>
            </a:r>
          </a:p>
        </p:txBody>
      </p:sp>
      <p:sp>
        <p:nvSpPr>
          <p:cNvPr id="35" name="Text Placeholder 7">
            <a:extLst>
              <a:ext uri="{FF2B5EF4-FFF2-40B4-BE49-F238E27FC236}">
                <a16:creationId xmlns:a16="http://schemas.microsoft.com/office/drawing/2014/main" xmlns="" id="{882F6FFA-2A16-BF4D-BD00-AAF288459ADF}"/>
              </a:ext>
            </a:extLst>
          </p:cNvPr>
          <p:cNvSpPr>
            <a:spLocks noGrp="1"/>
          </p:cNvSpPr>
          <p:nvPr>
            <p:ph type="body" sz="quarter" idx="25"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34993527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xmlns="" id="{0228781C-DCCD-4A68-8247-CF08DD07CD90}"/>
              </a:ext>
            </a:extLst>
          </p:cNvPr>
          <p:cNvSpPr/>
          <p:nvPr userDrawn="1"/>
        </p:nvSpPr>
        <p:spPr>
          <a:xfrm>
            <a:off x="684188" y="575613"/>
            <a:ext cx="844325" cy="68713"/>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Title Placeholder 12">
            <a:extLst>
              <a:ext uri="{FF2B5EF4-FFF2-40B4-BE49-F238E27FC236}">
                <a16:creationId xmlns:a16="http://schemas.microsoft.com/office/drawing/2014/main" xmlns="" id="{21204F1D-AC98-43E7-8654-2AB941ED0735}"/>
              </a:ext>
            </a:extLst>
          </p:cNvPr>
          <p:cNvSpPr>
            <a:spLocks noGrp="1"/>
          </p:cNvSpPr>
          <p:nvPr>
            <p:ph type="title" hasCustomPrompt="1"/>
          </p:nvPr>
        </p:nvSpPr>
        <p:spPr>
          <a:xfrm>
            <a:off x="684187" y="790399"/>
            <a:ext cx="7775110" cy="775597"/>
          </a:xfrm>
          <a:prstGeom prst="rect">
            <a:avLst/>
          </a:prstGeom>
        </p:spPr>
        <p:txBody>
          <a:bodyPr vert="horz" wrap="square" lIns="0" tIns="0" rIns="0" bIns="0" rtlCol="0" anchor="t" anchorCtr="0">
            <a:spAutoFit/>
          </a:bodyPr>
          <a:lstStyle>
            <a:lvl1pPr>
              <a:defRPr sz="2800"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xmlns="" id="{DBD9C579-5956-B949-A4A5-65F7D5D8BCAB}"/>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36" name="Text Placeholder 2">
            <a:extLst>
              <a:ext uri="{FF2B5EF4-FFF2-40B4-BE49-F238E27FC236}">
                <a16:creationId xmlns:a16="http://schemas.microsoft.com/office/drawing/2014/main" xmlns="" id="{0B521D4B-2740-0743-8A03-0930A43A725A}"/>
              </a:ext>
            </a:extLst>
          </p:cNvPr>
          <p:cNvSpPr>
            <a:spLocks noGrp="1"/>
          </p:cNvSpPr>
          <p:nvPr>
            <p:ph type="body" sz="quarter" idx="11" hasCustomPrompt="1"/>
          </p:nvPr>
        </p:nvSpPr>
        <p:spPr>
          <a:xfrm>
            <a:off x="684187" y="2375774"/>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37" name="Text Placeholder 22">
            <a:extLst>
              <a:ext uri="{FF2B5EF4-FFF2-40B4-BE49-F238E27FC236}">
                <a16:creationId xmlns:a16="http://schemas.microsoft.com/office/drawing/2014/main" xmlns="" id="{2F9AAD15-DC15-5743-B2CB-81DAB5BE9354}"/>
              </a:ext>
            </a:extLst>
          </p:cNvPr>
          <p:cNvSpPr>
            <a:spLocks noGrp="1"/>
          </p:cNvSpPr>
          <p:nvPr>
            <p:ph type="body" sz="quarter" idx="12" hasCustomPrompt="1"/>
          </p:nvPr>
        </p:nvSpPr>
        <p:spPr>
          <a:xfrm>
            <a:off x="684187" y="2061999"/>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40" name="Text Placeholder 2">
            <a:extLst>
              <a:ext uri="{FF2B5EF4-FFF2-40B4-BE49-F238E27FC236}">
                <a16:creationId xmlns:a16="http://schemas.microsoft.com/office/drawing/2014/main" xmlns="" id="{E765D23B-1314-E242-BE32-44AB85C7E63F}"/>
              </a:ext>
            </a:extLst>
          </p:cNvPr>
          <p:cNvSpPr>
            <a:spLocks noGrp="1"/>
          </p:cNvSpPr>
          <p:nvPr>
            <p:ph type="body" sz="quarter" idx="25" hasCustomPrompt="1"/>
          </p:nvPr>
        </p:nvSpPr>
        <p:spPr>
          <a:xfrm>
            <a:off x="684187" y="3891280"/>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1" name="Text Placeholder 22">
            <a:extLst>
              <a:ext uri="{FF2B5EF4-FFF2-40B4-BE49-F238E27FC236}">
                <a16:creationId xmlns:a16="http://schemas.microsoft.com/office/drawing/2014/main" xmlns="" id="{417AE95B-53EC-024C-B901-A98431615EB9}"/>
              </a:ext>
            </a:extLst>
          </p:cNvPr>
          <p:cNvSpPr>
            <a:spLocks noGrp="1"/>
          </p:cNvSpPr>
          <p:nvPr>
            <p:ph type="body" sz="quarter" idx="26" hasCustomPrompt="1"/>
          </p:nvPr>
        </p:nvSpPr>
        <p:spPr>
          <a:xfrm>
            <a:off x="684187" y="3577505"/>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42" name="Text Placeholder 2">
            <a:extLst>
              <a:ext uri="{FF2B5EF4-FFF2-40B4-BE49-F238E27FC236}">
                <a16:creationId xmlns:a16="http://schemas.microsoft.com/office/drawing/2014/main" xmlns="" id="{E67B2801-3608-674D-ADD4-1E44ED198498}"/>
              </a:ext>
            </a:extLst>
          </p:cNvPr>
          <p:cNvSpPr>
            <a:spLocks noGrp="1"/>
          </p:cNvSpPr>
          <p:nvPr>
            <p:ph type="body" sz="quarter" idx="27" hasCustomPrompt="1"/>
          </p:nvPr>
        </p:nvSpPr>
        <p:spPr>
          <a:xfrm>
            <a:off x="2708059" y="3891280"/>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3" name="Text Placeholder 22">
            <a:extLst>
              <a:ext uri="{FF2B5EF4-FFF2-40B4-BE49-F238E27FC236}">
                <a16:creationId xmlns:a16="http://schemas.microsoft.com/office/drawing/2014/main" xmlns="" id="{E215B41E-F15D-C841-82FA-4379FC3557EE}"/>
              </a:ext>
            </a:extLst>
          </p:cNvPr>
          <p:cNvSpPr>
            <a:spLocks noGrp="1"/>
          </p:cNvSpPr>
          <p:nvPr>
            <p:ph type="body" sz="quarter" idx="28" hasCustomPrompt="1"/>
          </p:nvPr>
        </p:nvSpPr>
        <p:spPr>
          <a:xfrm>
            <a:off x="2708059" y="3577505"/>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44" name="Text Placeholder 2">
            <a:extLst>
              <a:ext uri="{FF2B5EF4-FFF2-40B4-BE49-F238E27FC236}">
                <a16:creationId xmlns:a16="http://schemas.microsoft.com/office/drawing/2014/main" xmlns="" id="{CD10A8B8-91CF-9E48-9318-8BA1ADF3299D}"/>
              </a:ext>
            </a:extLst>
          </p:cNvPr>
          <p:cNvSpPr>
            <a:spLocks noGrp="1"/>
          </p:cNvSpPr>
          <p:nvPr>
            <p:ph type="body" sz="quarter" idx="29" hasCustomPrompt="1"/>
          </p:nvPr>
        </p:nvSpPr>
        <p:spPr>
          <a:xfrm>
            <a:off x="4731931" y="3891280"/>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5" name="Text Placeholder 22">
            <a:extLst>
              <a:ext uri="{FF2B5EF4-FFF2-40B4-BE49-F238E27FC236}">
                <a16:creationId xmlns:a16="http://schemas.microsoft.com/office/drawing/2014/main" xmlns="" id="{75E94E2D-3D0F-6141-8986-3392B8CAD229}"/>
              </a:ext>
            </a:extLst>
          </p:cNvPr>
          <p:cNvSpPr>
            <a:spLocks noGrp="1"/>
          </p:cNvSpPr>
          <p:nvPr>
            <p:ph type="body" sz="quarter" idx="30" hasCustomPrompt="1"/>
          </p:nvPr>
        </p:nvSpPr>
        <p:spPr>
          <a:xfrm>
            <a:off x="4731931" y="3577505"/>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46" name="Text Placeholder 2">
            <a:extLst>
              <a:ext uri="{FF2B5EF4-FFF2-40B4-BE49-F238E27FC236}">
                <a16:creationId xmlns:a16="http://schemas.microsoft.com/office/drawing/2014/main" xmlns="" id="{285B87F7-2B16-A041-958A-AA664AA1B105}"/>
              </a:ext>
            </a:extLst>
          </p:cNvPr>
          <p:cNvSpPr>
            <a:spLocks noGrp="1"/>
          </p:cNvSpPr>
          <p:nvPr>
            <p:ph type="body" sz="quarter" idx="31" hasCustomPrompt="1"/>
          </p:nvPr>
        </p:nvSpPr>
        <p:spPr>
          <a:xfrm>
            <a:off x="2708059" y="2375774"/>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7" name="Text Placeholder 22">
            <a:extLst>
              <a:ext uri="{FF2B5EF4-FFF2-40B4-BE49-F238E27FC236}">
                <a16:creationId xmlns:a16="http://schemas.microsoft.com/office/drawing/2014/main" xmlns="" id="{DBAD1EAA-1FD1-164B-A280-33E00754CEC2}"/>
              </a:ext>
            </a:extLst>
          </p:cNvPr>
          <p:cNvSpPr>
            <a:spLocks noGrp="1"/>
          </p:cNvSpPr>
          <p:nvPr>
            <p:ph type="body" sz="quarter" idx="32" hasCustomPrompt="1"/>
          </p:nvPr>
        </p:nvSpPr>
        <p:spPr>
          <a:xfrm>
            <a:off x="2708059" y="2061999"/>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48" name="Text Placeholder 2">
            <a:extLst>
              <a:ext uri="{FF2B5EF4-FFF2-40B4-BE49-F238E27FC236}">
                <a16:creationId xmlns:a16="http://schemas.microsoft.com/office/drawing/2014/main" xmlns="" id="{705D251B-C902-2446-B74C-F68CD37D3BD8}"/>
              </a:ext>
            </a:extLst>
          </p:cNvPr>
          <p:cNvSpPr>
            <a:spLocks noGrp="1"/>
          </p:cNvSpPr>
          <p:nvPr>
            <p:ph type="body" sz="quarter" idx="33" hasCustomPrompt="1"/>
          </p:nvPr>
        </p:nvSpPr>
        <p:spPr>
          <a:xfrm>
            <a:off x="4731931" y="2375774"/>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9" name="Text Placeholder 22">
            <a:extLst>
              <a:ext uri="{FF2B5EF4-FFF2-40B4-BE49-F238E27FC236}">
                <a16:creationId xmlns:a16="http://schemas.microsoft.com/office/drawing/2014/main" xmlns="" id="{8B1D5655-0B6A-A347-9552-204BE998CE27}"/>
              </a:ext>
            </a:extLst>
          </p:cNvPr>
          <p:cNvSpPr>
            <a:spLocks noGrp="1"/>
          </p:cNvSpPr>
          <p:nvPr>
            <p:ph type="body" sz="quarter" idx="34" hasCustomPrompt="1"/>
          </p:nvPr>
        </p:nvSpPr>
        <p:spPr>
          <a:xfrm>
            <a:off x="4731931" y="2061999"/>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50" name="Text Placeholder 2">
            <a:extLst>
              <a:ext uri="{FF2B5EF4-FFF2-40B4-BE49-F238E27FC236}">
                <a16:creationId xmlns:a16="http://schemas.microsoft.com/office/drawing/2014/main" xmlns="" id="{5614195E-C2C5-3C49-9146-74EC89312BF4}"/>
              </a:ext>
            </a:extLst>
          </p:cNvPr>
          <p:cNvSpPr>
            <a:spLocks noGrp="1"/>
          </p:cNvSpPr>
          <p:nvPr>
            <p:ph type="body" sz="quarter" idx="35" hasCustomPrompt="1"/>
          </p:nvPr>
        </p:nvSpPr>
        <p:spPr>
          <a:xfrm>
            <a:off x="6755803" y="2375774"/>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51" name="Text Placeholder 22">
            <a:extLst>
              <a:ext uri="{FF2B5EF4-FFF2-40B4-BE49-F238E27FC236}">
                <a16:creationId xmlns:a16="http://schemas.microsoft.com/office/drawing/2014/main" xmlns="" id="{ECAC70C6-1136-1B4C-80EB-F6D07E8EFB8E}"/>
              </a:ext>
            </a:extLst>
          </p:cNvPr>
          <p:cNvSpPr>
            <a:spLocks noGrp="1"/>
          </p:cNvSpPr>
          <p:nvPr>
            <p:ph type="body" sz="quarter" idx="36" hasCustomPrompt="1"/>
          </p:nvPr>
        </p:nvSpPr>
        <p:spPr>
          <a:xfrm>
            <a:off x="6755803" y="2061999"/>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
        <p:nvSpPr>
          <p:cNvPr id="58" name="Text Placeholder 2">
            <a:extLst>
              <a:ext uri="{FF2B5EF4-FFF2-40B4-BE49-F238E27FC236}">
                <a16:creationId xmlns:a16="http://schemas.microsoft.com/office/drawing/2014/main" xmlns="" id="{F247382D-4DAC-6644-A8A9-8FBEF8331412}"/>
              </a:ext>
            </a:extLst>
          </p:cNvPr>
          <p:cNvSpPr>
            <a:spLocks noGrp="1"/>
          </p:cNvSpPr>
          <p:nvPr>
            <p:ph type="body" sz="quarter" idx="37" hasCustomPrompt="1"/>
          </p:nvPr>
        </p:nvSpPr>
        <p:spPr>
          <a:xfrm>
            <a:off x="6755803" y="3891280"/>
            <a:ext cx="1858766"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2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59" name="Text Placeholder 22">
            <a:extLst>
              <a:ext uri="{FF2B5EF4-FFF2-40B4-BE49-F238E27FC236}">
                <a16:creationId xmlns:a16="http://schemas.microsoft.com/office/drawing/2014/main" xmlns="" id="{1B4B640B-2C4E-0343-9F1E-1232FE2AB5E2}"/>
              </a:ext>
            </a:extLst>
          </p:cNvPr>
          <p:cNvSpPr>
            <a:spLocks noGrp="1"/>
          </p:cNvSpPr>
          <p:nvPr>
            <p:ph type="body" sz="quarter" idx="38" hasCustomPrompt="1"/>
          </p:nvPr>
        </p:nvSpPr>
        <p:spPr>
          <a:xfrm>
            <a:off x="6755803" y="3577505"/>
            <a:ext cx="1858766" cy="221599"/>
          </a:xfrm>
          <a:prstGeom prst="rect">
            <a:avLst/>
          </a:prstGeom>
        </p:spPr>
        <p:txBody>
          <a:bodyPr wrap="square" lIns="0" tIns="0" rIns="0" bIns="0">
            <a:spAutoFit/>
          </a:bodyPr>
          <a:lstStyle>
            <a:lvl1pPr marL="0" indent="0" algn="l">
              <a:buNone/>
              <a:defRPr sz="1600" b="1" i="0">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25426375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B5A8422B-B96F-1B4C-880B-6F219A673213}"/>
              </a:ext>
            </a:extLst>
          </p:cNvPr>
          <p:cNvSpPr>
            <a:spLocks noGrp="1"/>
          </p:cNvSpPr>
          <p:nvPr>
            <p:ph type="body" sz="quarter" idx="11" hasCustomPrompt="1"/>
          </p:nvPr>
        </p:nvSpPr>
        <p:spPr>
          <a:xfrm>
            <a:off x="787059" y="2464028"/>
            <a:ext cx="7777820" cy="21544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Tree>
    <p:extLst>
      <p:ext uri="{BB962C8B-B14F-4D97-AF65-F5344CB8AC3E}">
        <p14:creationId xmlns:p14="http://schemas.microsoft.com/office/powerpoint/2010/main" val="652122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F73EC980-7A2A-5949-A3B6-7FA10A244F83}"/>
              </a:ext>
            </a:extLst>
          </p:cNvPr>
          <p:cNvSpPr>
            <a:spLocks noGrp="1"/>
          </p:cNvSpPr>
          <p:nvPr>
            <p:ph type="body" sz="quarter" idx="10" hasCustomPrompt="1"/>
          </p:nvPr>
        </p:nvSpPr>
        <p:spPr>
          <a:xfrm>
            <a:off x="678714" y="708841"/>
            <a:ext cx="2006941"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Bar Chart</a:t>
            </a:r>
          </a:p>
        </p:txBody>
      </p:sp>
      <p:sp>
        <p:nvSpPr>
          <p:cNvPr id="5" name="Rectangle 4">
            <a:extLst>
              <a:ext uri="{FF2B5EF4-FFF2-40B4-BE49-F238E27FC236}">
                <a16:creationId xmlns:a16="http://schemas.microsoft.com/office/drawing/2014/main" xmlns="" id="{EDB7D2D1-F044-7B43-AEC6-E3723D8AC43E}"/>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6" name="Text Placeholder 2">
            <a:extLst>
              <a:ext uri="{FF2B5EF4-FFF2-40B4-BE49-F238E27FC236}">
                <a16:creationId xmlns:a16="http://schemas.microsoft.com/office/drawing/2014/main" xmlns="" id="{38115545-9D3C-E94C-A0E2-D6BE9A18FDD6}"/>
              </a:ext>
            </a:extLst>
          </p:cNvPr>
          <p:cNvSpPr>
            <a:spLocks noGrp="1"/>
          </p:cNvSpPr>
          <p:nvPr>
            <p:ph type="body" sz="quarter" idx="11" hasCustomPrompt="1"/>
          </p:nvPr>
        </p:nvSpPr>
        <p:spPr>
          <a:xfrm>
            <a:off x="787059" y="1504199"/>
            <a:ext cx="1722461" cy="6463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graphicFrame>
        <p:nvGraphicFramePr>
          <p:cNvPr id="7" name="Chart 6">
            <a:extLst>
              <a:ext uri="{FF2B5EF4-FFF2-40B4-BE49-F238E27FC236}">
                <a16:creationId xmlns:a16="http://schemas.microsoft.com/office/drawing/2014/main" xmlns="" id="{D0027CF0-E8FF-B642-ADEA-7B2D19AD28B4}"/>
              </a:ext>
            </a:extLst>
          </p:cNvPr>
          <p:cNvGraphicFramePr/>
          <p:nvPr userDrawn="1">
            <p:extLst>
              <p:ext uri="{D42A27DB-BD31-4B8C-83A1-F6EECF244321}">
                <p14:modId xmlns:p14="http://schemas.microsoft.com/office/powerpoint/2010/main" val="593050098"/>
              </p:ext>
            </p:extLst>
          </p:nvPr>
        </p:nvGraphicFramePr>
        <p:xfrm>
          <a:off x="3200400" y="718010"/>
          <a:ext cx="5561220" cy="370748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 Placeholder 7">
            <a:extLst>
              <a:ext uri="{FF2B5EF4-FFF2-40B4-BE49-F238E27FC236}">
                <a16:creationId xmlns:a16="http://schemas.microsoft.com/office/drawing/2014/main" xmlns="" id="{B51435AC-BED8-7249-969D-7DBE41FA1BC4}"/>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1840636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xmlns="" id="{9A075E37-1AF8-9B4B-9DC2-0ED6348DF004}"/>
              </a:ext>
            </a:extLst>
          </p:cNvPr>
          <p:cNvSpPr txBox="1">
            <a:spLocks/>
          </p:cNvSpPr>
          <p:nvPr userDrawn="1"/>
        </p:nvSpPr>
        <p:spPr>
          <a:xfrm>
            <a:off x="678714" y="708841"/>
            <a:ext cx="2006941"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a:ea typeface="+mj-ea"/>
              </a:rPr>
              <a:t>Bar Chart</a:t>
            </a:r>
            <a:endParaRPr lang="en-US" sz="2800" dirty="0">
              <a:ea typeface="+mj-ea"/>
            </a:endParaRPr>
          </a:p>
        </p:txBody>
      </p:sp>
      <p:sp>
        <p:nvSpPr>
          <p:cNvPr id="10" name="Rectangle 9">
            <a:extLst>
              <a:ext uri="{FF2B5EF4-FFF2-40B4-BE49-F238E27FC236}">
                <a16:creationId xmlns:a16="http://schemas.microsoft.com/office/drawing/2014/main" xmlns="" id="{6A45A059-EFED-5441-82EE-66CFE87CEF04}"/>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graphicFrame>
        <p:nvGraphicFramePr>
          <p:cNvPr id="11" name="Chart 10">
            <a:extLst>
              <a:ext uri="{FF2B5EF4-FFF2-40B4-BE49-F238E27FC236}">
                <a16:creationId xmlns:a16="http://schemas.microsoft.com/office/drawing/2014/main" xmlns="" id="{91BD5CD8-B91E-4349-876E-05DDC6670C8B}"/>
              </a:ext>
            </a:extLst>
          </p:cNvPr>
          <p:cNvGraphicFramePr/>
          <p:nvPr userDrawn="1">
            <p:extLst>
              <p:ext uri="{D42A27DB-BD31-4B8C-83A1-F6EECF244321}">
                <p14:modId xmlns:p14="http://schemas.microsoft.com/office/powerpoint/2010/main" val="1624151487"/>
              </p:ext>
            </p:extLst>
          </p:nvPr>
        </p:nvGraphicFramePr>
        <p:xfrm>
          <a:off x="787059" y="1247825"/>
          <a:ext cx="7804357" cy="2647850"/>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 Placeholder 7">
            <a:extLst>
              <a:ext uri="{FF2B5EF4-FFF2-40B4-BE49-F238E27FC236}">
                <a16:creationId xmlns:a16="http://schemas.microsoft.com/office/drawing/2014/main" xmlns="" id="{AA7B4522-C2EC-1E41-ACDF-B6D855A44C40}"/>
              </a:ext>
            </a:extLst>
          </p:cNvPr>
          <p:cNvSpPr txBox="1">
            <a:spLocks/>
          </p:cNvSpPr>
          <p:nvPr userDrawn="1"/>
        </p:nvSpPr>
        <p:spPr>
          <a:xfrm>
            <a:off x="136779" y="161681"/>
            <a:ext cx="7540625" cy="19367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1" i="0" kern="1200" cap="all" baseline="0">
                <a:solidFill>
                  <a:schemeClr val="bg1">
                    <a:lumMod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Kicker text HERE</a:t>
            </a:r>
            <a:endParaRPr lang="en-US" dirty="0"/>
          </a:p>
        </p:txBody>
      </p:sp>
      <p:sp>
        <p:nvSpPr>
          <p:cNvPr id="13" name="Text Placeholder 22">
            <a:extLst>
              <a:ext uri="{FF2B5EF4-FFF2-40B4-BE49-F238E27FC236}">
                <a16:creationId xmlns:a16="http://schemas.microsoft.com/office/drawing/2014/main" xmlns="" id="{59203146-734C-474E-BB7A-CFFFB58F6717}"/>
              </a:ext>
            </a:extLst>
          </p:cNvPr>
          <p:cNvSpPr txBox="1">
            <a:spLocks/>
          </p:cNvSpPr>
          <p:nvPr userDrawn="1"/>
        </p:nvSpPr>
        <p:spPr>
          <a:xfrm>
            <a:off x="787059" y="4110993"/>
            <a:ext cx="2156545" cy="249299"/>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LOREM IPSUM</a:t>
            </a:r>
          </a:p>
        </p:txBody>
      </p:sp>
      <p:sp>
        <p:nvSpPr>
          <p:cNvPr id="14" name="Text Placeholder 2">
            <a:extLst>
              <a:ext uri="{FF2B5EF4-FFF2-40B4-BE49-F238E27FC236}">
                <a16:creationId xmlns:a16="http://schemas.microsoft.com/office/drawing/2014/main" xmlns="" id="{FE72479C-B44B-F846-B4B6-6BFA5CCA1A8F}"/>
              </a:ext>
            </a:extLst>
          </p:cNvPr>
          <p:cNvSpPr txBox="1">
            <a:spLocks/>
          </p:cNvSpPr>
          <p:nvPr userDrawn="1"/>
        </p:nvSpPr>
        <p:spPr>
          <a:xfrm>
            <a:off x="787059" y="4360292"/>
            <a:ext cx="2535261"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Lorem ipsum dolor sit amet, consetetur sadipscing.</a:t>
            </a:r>
            <a:endParaRPr lang="en-US" dirty="0"/>
          </a:p>
        </p:txBody>
      </p:sp>
    </p:spTree>
    <p:extLst>
      <p:ext uri="{BB962C8B-B14F-4D97-AF65-F5344CB8AC3E}">
        <p14:creationId xmlns:p14="http://schemas.microsoft.com/office/powerpoint/2010/main" val="10771913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xmlns="" id="{59792AE6-EF57-294C-9CC7-9ECAD30A28F3}"/>
              </a:ext>
            </a:extLst>
          </p:cNvPr>
          <p:cNvSpPr>
            <a:spLocks noGrp="1"/>
          </p:cNvSpPr>
          <p:nvPr>
            <p:ph type="body" sz="quarter" idx="11" hasCustomPrompt="1"/>
          </p:nvPr>
        </p:nvSpPr>
        <p:spPr>
          <a:xfrm>
            <a:off x="787059" y="4360292"/>
            <a:ext cx="2535261"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Brief commentary (if needed to explain an anomaly).</a:t>
            </a:r>
          </a:p>
        </p:txBody>
      </p:sp>
      <p:graphicFrame>
        <p:nvGraphicFramePr>
          <p:cNvPr id="5" name="Table 4">
            <a:extLst>
              <a:ext uri="{FF2B5EF4-FFF2-40B4-BE49-F238E27FC236}">
                <a16:creationId xmlns:a16="http://schemas.microsoft.com/office/drawing/2014/main" xmlns="" id="{049A787D-6591-6843-ABE5-68AD4D26D75B}"/>
              </a:ext>
            </a:extLst>
          </p:cNvPr>
          <p:cNvGraphicFramePr>
            <a:graphicFrameLocks noGrp="1"/>
          </p:cNvGraphicFramePr>
          <p:nvPr userDrawn="1">
            <p:extLst>
              <p:ext uri="{D42A27DB-BD31-4B8C-83A1-F6EECF244321}">
                <p14:modId xmlns:p14="http://schemas.microsoft.com/office/powerpoint/2010/main" val="628573645"/>
              </p:ext>
            </p:extLst>
          </p:nvPr>
        </p:nvGraphicFramePr>
        <p:xfrm>
          <a:off x="787059" y="1527843"/>
          <a:ext cx="8021272" cy="1805200"/>
        </p:xfrm>
        <a:graphic>
          <a:graphicData uri="http://schemas.openxmlformats.org/drawingml/2006/table">
            <a:tbl>
              <a:tblPr firstRow="1" bandRow="1"/>
              <a:tblGrid>
                <a:gridCol w="868122">
                  <a:extLst>
                    <a:ext uri="{9D8B030D-6E8A-4147-A177-3AD203B41FA5}">
                      <a16:colId xmlns:a16="http://schemas.microsoft.com/office/drawing/2014/main" xmlns="" val="3783739888"/>
                    </a:ext>
                  </a:extLst>
                </a:gridCol>
                <a:gridCol w="1430630">
                  <a:extLst>
                    <a:ext uri="{9D8B030D-6E8A-4147-A177-3AD203B41FA5}">
                      <a16:colId xmlns:a16="http://schemas.microsoft.com/office/drawing/2014/main" xmlns="" val="2802813869"/>
                    </a:ext>
                  </a:extLst>
                </a:gridCol>
                <a:gridCol w="1430630">
                  <a:extLst>
                    <a:ext uri="{9D8B030D-6E8A-4147-A177-3AD203B41FA5}">
                      <a16:colId xmlns:a16="http://schemas.microsoft.com/office/drawing/2014/main" xmlns="" val="936675683"/>
                    </a:ext>
                  </a:extLst>
                </a:gridCol>
                <a:gridCol w="1430630">
                  <a:extLst>
                    <a:ext uri="{9D8B030D-6E8A-4147-A177-3AD203B41FA5}">
                      <a16:colId xmlns:a16="http://schemas.microsoft.com/office/drawing/2014/main" xmlns="" val="2568296159"/>
                    </a:ext>
                  </a:extLst>
                </a:gridCol>
                <a:gridCol w="1430630">
                  <a:extLst>
                    <a:ext uri="{9D8B030D-6E8A-4147-A177-3AD203B41FA5}">
                      <a16:colId xmlns:a16="http://schemas.microsoft.com/office/drawing/2014/main" xmlns="" val="577102865"/>
                    </a:ext>
                  </a:extLst>
                </a:gridCol>
                <a:gridCol w="1430630">
                  <a:extLst>
                    <a:ext uri="{9D8B030D-6E8A-4147-A177-3AD203B41FA5}">
                      <a16:colId xmlns:a16="http://schemas.microsoft.com/office/drawing/2014/main" xmlns="" val="1272076906"/>
                    </a:ext>
                  </a:extLst>
                </a:gridCol>
              </a:tblGrid>
              <a:tr h="454976">
                <a:tc>
                  <a:txBody>
                    <a:bodyPr/>
                    <a:lstStyle/>
                    <a:p>
                      <a:pPr algn="l"/>
                      <a:endParaRPr lang="en-US" sz="1400" b="1"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Actuals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Variance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Active Pipeline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Adjusted Variance</a:t>
                      </a:r>
                    </a:p>
                  </a:txBody>
                  <a:tcPr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372640">
                <a:tc>
                  <a:txBody>
                    <a:bodyPr/>
                    <a:lstStyle/>
                    <a:p>
                      <a:r>
                        <a:rPr lang="en-US" sz="1200" b="0" i="0" dirty="0">
                          <a:solidFill>
                            <a:schemeClr val="tx1"/>
                          </a:solidFill>
                          <a:highlight>
                            <a:srgbClr val="00FF00"/>
                          </a:highlight>
                          <a:latin typeface="Arial" panose="020B0604020202020204" pitchFamily="34" charset="0"/>
                          <a:cs typeface="Arial" panose="020B0604020202020204" pitchFamily="34" charset="0"/>
                        </a:rPr>
                        <a:t>Current Month</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(MTD)</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(Full Month)</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(Budget—Actuals)</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(Variance—Active Pipeline)</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Previous Months</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730849336"/>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Total</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bl>
          </a:graphicData>
        </a:graphic>
      </p:graphicFrame>
      <p:sp>
        <p:nvSpPr>
          <p:cNvPr id="6" name="Text Placeholder 2">
            <a:extLst>
              <a:ext uri="{FF2B5EF4-FFF2-40B4-BE49-F238E27FC236}">
                <a16:creationId xmlns:a16="http://schemas.microsoft.com/office/drawing/2014/main" xmlns="" id="{76AA6F93-1688-D746-BE24-41F2E15EB27F}"/>
              </a:ext>
            </a:extLst>
          </p:cNvPr>
          <p:cNvSpPr txBox="1">
            <a:spLocks/>
          </p:cNvSpPr>
          <p:nvPr userDrawn="1"/>
        </p:nvSpPr>
        <p:spPr>
          <a:xfrm>
            <a:off x="678713" y="708841"/>
            <a:ext cx="7365691"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dirty="0">
                <a:ea typeface="+mj-ea"/>
              </a:rPr>
              <a:t>Financial Snapshot—Full Division</a:t>
            </a:r>
          </a:p>
        </p:txBody>
      </p:sp>
      <p:sp>
        <p:nvSpPr>
          <p:cNvPr id="7" name="Rectangle 6">
            <a:extLst>
              <a:ext uri="{FF2B5EF4-FFF2-40B4-BE49-F238E27FC236}">
                <a16:creationId xmlns:a16="http://schemas.microsoft.com/office/drawing/2014/main" xmlns="" id="{D4DE42B4-48E4-B746-9674-1A4860D460E3}"/>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94786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xmlns="" id="{36BB6D83-C399-2946-A299-E9DC0D8F95C7}"/>
              </a:ext>
            </a:extLst>
          </p:cNvPr>
          <p:cNvSpPr>
            <a:spLocks noGrp="1"/>
          </p:cNvSpPr>
          <p:nvPr>
            <p:ph type="body" sz="quarter" idx="11" hasCustomPrompt="1"/>
          </p:nvPr>
        </p:nvSpPr>
        <p:spPr>
          <a:xfrm>
            <a:off x="787059" y="4360292"/>
            <a:ext cx="2535261"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Brief commentary (if needed to explain an anomaly).</a:t>
            </a:r>
          </a:p>
        </p:txBody>
      </p:sp>
      <p:graphicFrame>
        <p:nvGraphicFramePr>
          <p:cNvPr id="9" name="Table 8">
            <a:extLst>
              <a:ext uri="{FF2B5EF4-FFF2-40B4-BE49-F238E27FC236}">
                <a16:creationId xmlns:a16="http://schemas.microsoft.com/office/drawing/2014/main" xmlns="" id="{B6C5FE1F-47A0-9F4C-9796-03C34E3490BC}"/>
              </a:ext>
            </a:extLst>
          </p:cNvPr>
          <p:cNvGraphicFramePr>
            <a:graphicFrameLocks noGrp="1"/>
          </p:cNvGraphicFramePr>
          <p:nvPr userDrawn="1">
            <p:extLst>
              <p:ext uri="{D42A27DB-BD31-4B8C-83A1-F6EECF244321}">
                <p14:modId xmlns:p14="http://schemas.microsoft.com/office/powerpoint/2010/main" val="23493922"/>
              </p:ext>
            </p:extLst>
          </p:nvPr>
        </p:nvGraphicFramePr>
        <p:xfrm>
          <a:off x="787059" y="1252439"/>
          <a:ext cx="8021272" cy="2902872"/>
        </p:xfrm>
        <a:graphic>
          <a:graphicData uri="http://schemas.openxmlformats.org/drawingml/2006/table">
            <a:tbl>
              <a:tblPr firstRow="1" bandRow="1"/>
              <a:tblGrid>
                <a:gridCol w="1435280">
                  <a:extLst>
                    <a:ext uri="{9D8B030D-6E8A-4147-A177-3AD203B41FA5}">
                      <a16:colId xmlns:a16="http://schemas.microsoft.com/office/drawing/2014/main" xmlns="" val="3783739888"/>
                    </a:ext>
                  </a:extLst>
                </a:gridCol>
                <a:gridCol w="1400537">
                  <a:extLst>
                    <a:ext uri="{9D8B030D-6E8A-4147-A177-3AD203B41FA5}">
                      <a16:colId xmlns:a16="http://schemas.microsoft.com/office/drawing/2014/main" xmlns="" val="2802813869"/>
                    </a:ext>
                  </a:extLst>
                </a:gridCol>
                <a:gridCol w="1875099">
                  <a:extLst>
                    <a:ext uri="{9D8B030D-6E8A-4147-A177-3AD203B41FA5}">
                      <a16:colId xmlns:a16="http://schemas.microsoft.com/office/drawing/2014/main" xmlns="" val="936675683"/>
                    </a:ext>
                  </a:extLst>
                </a:gridCol>
                <a:gridCol w="949124">
                  <a:extLst>
                    <a:ext uri="{9D8B030D-6E8A-4147-A177-3AD203B41FA5}">
                      <a16:colId xmlns:a16="http://schemas.microsoft.com/office/drawing/2014/main" xmlns="" val="2568296159"/>
                    </a:ext>
                  </a:extLst>
                </a:gridCol>
                <a:gridCol w="995423">
                  <a:extLst>
                    <a:ext uri="{9D8B030D-6E8A-4147-A177-3AD203B41FA5}">
                      <a16:colId xmlns:a16="http://schemas.microsoft.com/office/drawing/2014/main" xmlns="" val="577102865"/>
                    </a:ext>
                  </a:extLst>
                </a:gridCol>
                <a:gridCol w="1365809">
                  <a:extLst>
                    <a:ext uri="{9D8B030D-6E8A-4147-A177-3AD203B41FA5}">
                      <a16:colId xmlns:a16="http://schemas.microsoft.com/office/drawing/2014/main" xmlns="" val="1272076906"/>
                    </a:ext>
                  </a:extLst>
                </a:gridCol>
              </a:tblGrid>
              <a:tr h="454976">
                <a:tc>
                  <a:txBody>
                    <a:bodyPr/>
                    <a:lstStyle/>
                    <a:p>
                      <a:pPr algn="l"/>
                      <a:endParaRPr lang="en-US" sz="1400" b="1"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Actuals </a:t>
                      </a:r>
                      <a:br>
                        <a:rPr lang="en-US" sz="1400" b="1" i="0" dirty="0">
                          <a:solidFill>
                            <a:schemeClr val="bg1"/>
                          </a:solidFill>
                          <a:latin typeface="Arial" panose="020B0604020202020204" pitchFamily="34" charset="0"/>
                          <a:cs typeface="Arial" panose="020B0604020202020204" pitchFamily="34" charset="0"/>
                        </a:rPr>
                      </a:br>
                      <a:r>
                        <a:rPr lang="en-US" sz="1400" b="1" i="0" dirty="0">
                          <a:solidFill>
                            <a:schemeClr val="bg1"/>
                          </a:solidFill>
                          <a:latin typeface="Arial" panose="020B0604020202020204" pitchFamily="34" charset="0"/>
                          <a:cs typeface="Arial" panose="020B0604020202020204" pitchFamily="34" charset="0"/>
                        </a:rPr>
                        <a:t>(MTD)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Budget </a:t>
                      </a:r>
                      <a:br>
                        <a:rPr lang="en-US" sz="1400" b="1" i="0" dirty="0">
                          <a:solidFill>
                            <a:schemeClr val="bg1"/>
                          </a:solidFill>
                          <a:latin typeface="Arial" panose="020B0604020202020204" pitchFamily="34" charset="0"/>
                          <a:cs typeface="Arial" panose="020B0604020202020204" pitchFamily="34" charset="0"/>
                        </a:rPr>
                      </a:br>
                      <a:r>
                        <a:rPr lang="en-US" sz="1400" b="1" i="0" dirty="0">
                          <a:solidFill>
                            <a:schemeClr val="bg1"/>
                          </a:solidFill>
                          <a:latin typeface="Arial" panose="020B0604020202020204" pitchFamily="34" charset="0"/>
                          <a:cs typeface="Arial" panose="020B0604020202020204" pitchFamily="34" charset="0"/>
                        </a:rPr>
                        <a:t>(Full Month)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Variance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Active Pipeline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Adjusted Variance</a:t>
                      </a:r>
                    </a:p>
                  </a:txBody>
                  <a:tcPr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185523">
                <a:tc>
                  <a:txBody>
                    <a:bodyPr/>
                    <a:lstStyle/>
                    <a:p>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#1</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0">
                <a:tc>
                  <a:txBody>
                    <a:bodyPr/>
                    <a:lstStyle/>
                    <a:p>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#2</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73084933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#3</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5890057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#4</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5060161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#5</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81650892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#6</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3122093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highlight>
                            <a:srgbClr val="00FF00"/>
                          </a:highlight>
                          <a:latin typeface="Arial" panose="020B0604020202020204" pitchFamily="34" charset="0"/>
                          <a:cs typeface="Arial" panose="020B0604020202020204" pitchFamily="34" charset="0"/>
                        </a:rPr>
                        <a:t>Reporting Area #7</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81855684"/>
                  </a:ext>
                </a:extLst>
              </a:tr>
              <a:tr h="464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Total</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bl>
          </a:graphicData>
        </a:graphic>
      </p:graphicFrame>
      <p:sp>
        <p:nvSpPr>
          <p:cNvPr id="10" name="Text Placeholder 2">
            <a:extLst>
              <a:ext uri="{FF2B5EF4-FFF2-40B4-BE49-F238E27FC236}">
                <a16:creationId xmlns:a16="http://schemas.microsoft.com/office/drawing/2014/main" xmlns="" id="{7D43A5E4-6B70-334D-AEF3-2F889D55161B}"/>
              </a:ext>
            </a:extLst>
          </p:cNvPr>
          <p:cNvSpPr txBox="1">
            <a:spLocks/>
          </p:cNvSpPr>
          <p:nvPr userDrawn="1"/>
        </p:nvSpPr>
        <p:spPr>
          <a:xfrm>
            <a:off x="678713" y="708841"/>
            <a:ext cx="7365691"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dirty="0">
                <a:highlight>
                  <a:srgbClr val="00FF00"/>
                </a:highlight>
                <a:ea typeface="+mj-ea"/>
              </a:rPr>
              <a:t>Month</a:t>
            </a:r>
            <a:r>
              <a:rPr lang="en-US" sz="2800" dirty="0">
                <a:ea typeface="+mj-ea"/>
              </a:rPr>
              <a:t> Financial Details</a:t>
            </a:r>
          </a:p>
        </p:txBody>
      </p:sp>
      <p:sp>
        <p:nvSpPr>
          <p:cNvPr id="11" name="Rectangle 10">
            <a:extLst>
              <a:ext uri="{FF2B5EF4-FFF2-40B4-BE49-F238E27FC236}">
                <a16:creationId xmlns:a16="http://schemas.microsoft.com/office/drawing/2014/main" xmlns="" id="{68B88EE4-22F6-454A-AFE3-5539148F7C13}"/>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15788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xmlns="" id="{F8484FC2-6870-664E-9865-44D7531F84F1}"/>
              </a:ext>
            </a:extLst>
          </p:cNvPr>
          <p:cNvSpPr>
            <a:spLocks noGrp="1"/>
          </p:cNvSpPr>
          <p:nvPr>
            <p:ph type="body" sz="quarter" idx="11" hasCustomPrompt="1"/>
          </p:nvPr>
        </p:nvSpPr>
        <p:spPr>
          <a:xfrm>
            <a:off x="787059" y="1225686"/>
            <a:ext cx="7777820"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What will you do in the remaining days of this month to achieve (or exceed) your monthly budget? List out the highest value or most critical opportunities and group all others in the final line.</a:t>
            </a:r>
          </a:p>
        </p:txBody>
      </p:sp>
      <p:graphicFrame>
        <p:nvGraphicFramePr>
          <p:cNvPr id="7" name="Table 6">
            <a:extLst>
              <a:ext uri="{FF2B5EF4-FFF2-40B4-BE49-F238E27FC236}">
                <a16:creationId xmlns:a16="http://schemas.microsoft.com/office/drawing/2014/main" xmlns="" id="{E3277298-0869-B44C-8C31-D378B42E7884}"/>
              </a:ext>
            </a:extLst>
          </p:cNvPr>
          <p:cNvGraphicFramePr>
            <a:graphicFrameLocks noGrp="1"/>
          </p:cNvGraphicFramePr>
          <p:nvPr userDrawn="1">
            <p:extLst>
              <p:ext uri="{D42A27DB-BD31-4B8C-83A1-F6EECF244321}">
                <p14:modId xmlns:p14="http://schemas.microsoft.com/office/powerpoint/2010/main" val="1702834773"/>
              </p:ext>
            </p:extLst>
          </p:nvPr>
        </p:nvGraphicFramePr>
        <p:xfrm>
          <a:off x="787059" y="1911154"/>
          <a:ext cx="7928679" cy="2346960"/>
        </p:xfrm>
        <a:graphic>
          <a:graphicData uri="http://schemas.openxmlformats.org/drawingml/2006/table">
            <a:tbl>
              <a:tblPr firstRow="1" bandRow="1"/>
              <a:tblGrid>
                <a:gridCol w="1982170">
                  <a:extLst>
                    <a:ext uri="{9D8B030D-6E8A-4147-A177-3AD203B41FA5}">
                      <a16:colId xmlns:a16="http://schemas.microsoft.com/office/drawing/2014/main" xmlns="" val="3783739888"/>
                    </a:ext>
                  </a:extLst>
                </a:gridCol>
                <a:gridCol w="2295060">
                  <a:extLst>
                    <a:ext uri="{9D8B030D-6E8A-4147-A177-3AD203B41FA5}">
                      <a16:colId xmlns:a16="http://schemas.microsoft.com/office/drawing/2014/main" xmlns="" val="2802813869"/>
                    </a:ext>
                  </a:extLst>
                </a:gridCol>
                <a:gridCol w="1669279">
                  <a:extLst>
                    <a:ext uri="{9D8B030D-6E8A-4147-A177-3AD203B41FA5}">
                      <a16:colId xmlns:a16="http://schemas.microsoft.com/office/drawing/2014/main" xmlns="" val="936675683"/>
                    </a:ext>
                  </a:extLst>
                </a:gridCol>
                <a:gridCol w="1982170">
                  <a:extLst>
                    <a:ext uri="{9D8B030D-6E8A-4147-A177-3AD203B41FA5}">
                      <a16:colId xmlns:a16="http://schemas.microsoft.com/office/drawing/2014/main" xmlns="" val="2568296159"/>
                    </a:ext>
                  </a:extLst>
                </a:gridCol>
              </a:tblGrid>
              <a:tr h="387805">
                <a:tc>
                  <a:txBody>
                    <a:bodyPr/>
                    <a:lstStyle/>
                    <a:p>
                      <a:pPr algn="l"/>
                      <a:r>
                        <a:rPr lang="en-US" sz="1400" b="1" i="0" dirty="0">
                          <a:solidFill>
                            <a:schemeClr val="bg1"/>
                          </a:solidFill>
                          <a:latin typeface="Arial" panose="020B0604020202020204" pitchFamily="34" charset="0"/>
                          <a:cs typeface="Arial" panose="020B0604020202020204" pitchFamily="34" charset="0"/>
                        </a:rPr>
                        <a:t>Pipeline Item or Reporting Area</a:t>
                      </a: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Value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Expected Book Date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Help/Support Needed to Close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0">
                <a:tc>
                  <a:txBody>
                    <a:bodyPr/>
                    <a:lstStyle/>
                    <a:p>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057036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649770262"/>
                  </a:ext>
                </a:extLst>
              </a:tr>
              <a:tr h="0">
                <a:tc>
                  <a:txBody>
                    <a:bodyPr/>
                    <a:lstStyle/>
                    <a:p>
                      <a:endParaRPr lang="en-US" sz="1200" b="1"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Varies</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80663138"/>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Arial" panose="020B0604020202020204" pitchFamily="34" charset="0"/>
                          <a:cs typeface="Arial" panose="020B0604020202020204" pitchFamily="34" charset="0"/>
                        </a:rPr>
                        <a:t>Total</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Arial" panose="020B0604020202020204" pitchFamily="34" charset="0"/>
                          <a:cs typeface="Arial" panose="020B0604020202020204" pitchFamily="34" charset="0"/>
                        </a:rPr>
                        <a:t>(should equal slide 4 Current Month Active Pipeline)</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2531837987"/>
                  </a:ext>
                </a:extLst>
              </a:tr>
            </a:tbl>
          </a:graphicData>
        </a:graphic>
      </p:graphicFrame>
      <p:sp>
        <p:nvSpPr>
          <p:cNvPr id="12" name="Text Placeholder 2">
            <a:extLst>
              <a:ext uri="{FF2B5EF4-FFF2-40B4-BE49-F238E27FC236}">
                <a16:creationId xmlns:a16="http://schemas.microsoft.com/office/drawing/2014/main" xmlns="" id="{6B0C7408-B491-C346-BE17-5B4E791F6452}"/>
              </a:ext>
            </a:extLst>
          </p:cNvPr>
          <p:cNvSpPr txBox="1">
            <a:spLocks/>
          </p:cNvSpPr>
          <p:nvPr userDrawn="1"/>
        </p:nvSpPr>
        <p:spPr>
          <a:xfrm>
            <a:off x="678714" y="708841"/>
            <a:ext cx="7423564"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dirty="0">
                <a:highlight>
                  <a:srgbClr val="00FF00"/>
                </a:highlight>
              </a:rPr>
              <a:t>Month</a:t>
            </a:r>
            <a:r>
              <a:rPr lang="en-US" sz="2800" dirty="0"/>
              <a:t> Pipeline Details</a:t>
            </a:r>
          </a:p>
        </p:txBody>
      </p:sp>
      <p:sp>
        <p:nvSpPr>
          <p:cNvPr id="13" name="Rectangle 12">
            <a:extLst>
              <a:ext uri="{FF2B5EF4-FFF2-40B4-BE49-F238E27FC236}">
                <a16:creationId xmlns:a16="http://schemas.microsoft.com/office/drawing/2014/main" xmlns="" id="{4C15893F-8D46-D042-9182-1AF39B365C5D}"/>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715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A87272F-5BC9-40B8-B4EF-6A31BE865AA6}"/>
              </a:ext>
            </a:extLst>
          </p:cNvPr>
          <p:cNvSpPr/>
          <p:nvPr userDrawn="1"/>
        </p:nvSpPr>
        <p:spPr>
          <a:xfrm>
            <a:off x="2630420" y="733241"/>
            <a:ext cx="694806" cy="51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a:extLst>
              <a:ext uri="{FF2B5EF4-FFF2-40B4-BE49-F238E27FC236}">
                <a16:creationId xmlns:a16="http://schemas.microsoft.com/office/drawing/2014/main" xmlns="" id="{7B199568-5042-4578-A858-AF1E81977502}"/>
              </a:ext>
            </a:extLst>
          </p:cNvPr>
          <p:cNvSpPr>
            <a:spLocks noGrp="1"/>
          </p:cNvSpPr>
          <p:nvPr>
            <p:ph type="body" sz="quarter" idx="10" hasCustomPrompt="1"/>
          </p:nvPr>
        </p:nvSpPr>
        <p:spPr>
          <a:xfrm>
            <a:off x="2548124" y="2634787"/>
            <a:ext cx="1874685" cy="36933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0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November 29, 2019</a:t>
            </a:r>
            <a:br>
              <a:rPr lang="en-US" dirty="0"/>
            </a:br>
            <a:r>
              <a:rPr lang="en-US" dirty="0"/>
              <a:t>Presenter Name</a:t>
            </a:r>
          </a:p>
        </p:txBody>
      </p:sp>
      <p:sp>
        <p:nvSpPr>
          <p:cNvPr id="4" name="Title 3">
            <a:extLst>
              <a:ext uri="{FF2B5EF4-FFF2-40B4-BE49-F238E27FC236}">
                <a16:creationId xmlns:a16="http://schemas.microsoft.com/office/drawing/2014/main" xmlns="" id="{66786F40-2C3B-4D35-9A75-F2937FE07920}"/>
              </a:ext>
            </a:extLst>
          </p:cNvPr>
          <p:cNvSpPr>
            <a:spLocks noGrp="1"/>
          </p:cNvSpPr>
          <p:nvPr>
            <p:ph type="title" hasCustomPrompt="1"/>
          </p:nvPr>
        </p:nvSpPr>
        <p:spPr>
          <a:xfrm>
            <a:off x="2548124" y="1495041"/>
            <a:ext cx="1774101" cy="1015663"/>
          </a:xfrm>
          <a:prstGeom prst="rect">
            <a:avLst/>
          </a:prstGeom>
        </p:spPr>
        <p:txBody>
          <a:bodyPr wrap="square">
            <a:spAutoFit/>
          </a:bodyPr>
          <a:lstStyle>
            <a:lvl1pPr marL="0" marR="0" indent="0" algn="l" defTabSz="914400" rtl="0" eaLnBrk="1" fontAlgn="auto" latinLnBrk="0" hangingPunct="1">
              <a:lnSpc>
                <a:spcPct val="100000"/>
              </a:lnSpc>
              <a:spcBef>
                <a:spcPct val="0"/>
              </a:spcBef>
              <a:spcAft>
                <a:spcPts val="0"/>
              </a:spcAft>
              <a:buClrTx/>
              <a:buSzTx/>
              <a:buFontTx/>
              <a:buNone/>
              <a:tabLst/>
              <a:defRPr lang="de-DE" sz="2000" b="1" dirty="0">
                <a:solidFill>
                  <a:schemeClr val="bg1"/>
                </a:solidFill>
                <a:latin typeface="Arial" panose="020B0604020202020204" pitchFamily="34" charset="0"/>
                <a:cs typeface="Arial" panose="020B0604020202020204" pitchFamily="34" charset="0"/>
              </a:defRPr>
            </a:lvl1pPr>
          </a:lstStyle>
          <a:p>
            <a:r>
              <a:rPr lang="en-US" dirty="0"/>
              <a:t>Presentation Title Goes Here</a:t>
            </a:r>
          </a:p>
        </p:txBody>
      </p:sp>
      <p:sp>
        <p:nvSpPr>
          <p:cNvPr id="5" name="Text Placeholder 4">
            <a:extLst>
              <a:ext uri="{FF2B5EF4-FFF2-40B4-BE49-F238E27FC236}">
                <a16:creationId xmlns:a16="http://schemas.microsoft.com/office/drawing/2014/main" xmlns="" id="{BCC915C5-C8A2-4AB1-B798-E807E41DBB95}"/>
              </a:ext>
            </a:extLst>
          </p:cNvPr>
          <p:cNvSpPr>
            <a:spLocks noGrp="1"/>
          </p:cNvSpPr>
          <p:nvPr>
            <p:ph type="body" sz="quarter" idx="11" hasCustomPrompt="1"/>
          </p:nvPr>
        </p:nvSpPr>
        <p:spPr>
          <a:xfrm>
            <a:off x="2548124" y="905028"/>
            <a:ext cx="2989177" cy="369334"/>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i="0">
                <a:solidFill>
                  <a:schemeClr val="bg1"/>
                </a:solidFill>
                <a:latin typeface="Arial" panose="020B0604020202020204" pitchFamily="34" charset="0"/>
                <a:cs typeface="Arial" panose="020B0604020202020204" pitchFamily="34" charset="0"/>
              </a:defRPr>
            </a:lvl1pPr>
            <a:lvl2pPr>
              <a:defRPr sz="2400" b="1" i="0">
                <a:solidFill>
                  <a:schemeClr val="bg1"/>
                </a:solidFill>
                <a:latin typeface="Arial" panose="020B0604020202020204" pitchFamily="34" charset="0"/>
                <a:cs typeface="Arial" panose="020B0604020202020204" pitchFamily="34" charset="0"/>
              </a:defRPr>
            </a:lvl2pPr>
            <a:lvl3pPr>
              <a:defRPr sz="2400" b="1" i="0">
                <a:solidFill>
                  <a:schemeClr val="bg1"/>
                </a:solidFill>
                <a:latin typeface="Arial" panose="020B0604020202020204" pitchFamily="34" charset="0"/>
                <a:cs typeface="Arial" panose="020B0604020202020204" pitchFamily="34" charset="0"/>
              </a:defRPr>
            </a:lvl3pPr>
            <a:lvl4pPr>
              <a:defRPr sz="2400" b="1" i="0">
                <a:solidFill>
                  <a:schemeClr val="bg1"/>
                </a:solidFill>
                <a:latin typeface="Arial" panose="020B0604020202020204" pitchFamily="34" charset="0"/>
                <a:cs typeface="Arial" panose="020B0604020202020204" pitchFamily="34" charset="0"/>
              </a:defRPr>
            </a:lvl4pPr>
            <a:lvl5pPr>
              <a:defRPr sz="2400" b="1" i="0">
                <a:solidFill>
                  <a:schemeClr val="bg1"/>
                </a:solidFill>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400" b="1" i="0" dirty="0">
                <a:solidFill>
                  <a:schemeClr val="bg1"/>
                </a:solidFill>
                <a:latin typeface="Arial" panose="020B0604020202020204" pitchFamily="34" charset="0"/>
                <a:cs typeface="Arial" panose="020B0604020202020204" pitchFamily="34" charset="0"/>
              </a:rPr>
              <a:t>Connected for Life.</a:t>
            </a:r>
            <a:endParaRPr lang="de-DE" sz="2400" b="1" i="0" dirty="0">
              <a:solidFill>
                <a:schemeClr val="bg1"/>
              </a:solidFill>
              <a:latin typeface="Arial" panose="020B0604020202020204" pitchFamily="34" charset="0"/>
              <a:cs typeface="Arial" panose="020B0604020202020204" pitchFamily="34" charset="0"/>
            </a:endParaRPr>
          </a:p>
          <a:p>
            <a:pPr lvl="0"/>
            <a:endParaRPr lang="en-US" dirty="0"/>
          </a:p>
        </p:txBody>
      </p:sp>
    </p:spTree>
    <p:extLst>
      <p:ext uri="{BB962C8B-B14F-4D97-AF65-F5344CB8AC3E}">
        <p14:creationId xmlns:p14="http://schemas.microsoft.com/office/powerpoint/2010/main" val="41283684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xmlns="" id="{1CF9F1E8-F7FC-B140-B673-72E316C65C66}"/>
              </a:ext>
            </a:extLst>
          </p:cNvPr>
          <p:cNvSpPr>
            <a:spLocks noGrp="1"/>
          </p:cNvSpPr>
          <p:nvPr>
            <p:ph type="body" sz="quarter" idx="11" hasCustomPrompt="1"/>
          </p:nvPr>
        </p:nvSpPr>
        <p:spPr>
          <a:xfrm>
            <a:off x="787059" y="1225686"/>
            <a:ext cx="7777820"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r>
              <a:rPr lang="en-US" dirty="0">
                <a:latin typeface="Helvetica Neue" panose="02000503000000020004" pitchFamily="2" charset="0"/>
                <a:ea typeface="Helvetica Neue" panose="02000503000000020004" pitchFamily="2" charset="0"/>
                <a:cs typeface="Helvetica Neue" panose="02000503000000020004" pitchFamily="2" charset="0"/>
              </a:rPr>
              <a:t>If your Actuals + Pipeline do not achieve your budget for this month, how are you working to address the remaining gap?</a:t>
            </a:r>
            <a:endParaRPr lang="en-US" dirty="0">
              <a:highlight>
                <a:srgbClr val="00FF00"/>
              </a:highlight>
              <a:latin typeface="Helvetica Neue" panose="02000503000000020004" pitchFamily="2" charset="0"/>
              <a:ea typeface="Helvetica Neue" panose="02000503000000020004" pitchFamily="2" charset="0"/>
              <a:cs typeface="Helvetica Neue" panose="02000503000000020004" pitchFamily="2" charset="0"/>
            </a:endParaRPr>
          </a:p>
        </p:txBody>
      </p:sp>
      <p:graphicFrame>
        <p:nvGraphicFramePr>
          <p:cNvPr id="9" name="Table 8">
            <a:extLst>
              <a:ext uri="{FF2B5EF4-FFF2-40B4-BE49-F238E27FC236}">
                <a16:creationId xmlns:a16="http://schemas.microsoft.com/office/drawing/2014/main" xmlns="" id="{1242C673-97A6-8B49-95C1-B2A579EFFF86}"/>
              </a:ext>
            </a:extLst>
          </p:cNvPr>
          <p:cNvGraphicFramePr>
            <a:graphicFrameLocks noGrp="1"/>
          </p:cNvGraphicFramePr>
          <p:nvPr userDrawn="1">
            <p:extLst>
              <p:ext uri="{D42A27DB-BD31-4B8C-83A1-F6EECF244321}">
                <p14:modId xmlns:p14="http://schemas.microsoft.com/office/powerpoint/2010/main" val="2328811794"/>
              </p:ext>
            </p:extLst>
          </p:nvPr>
        </p:nvGraphicFramePr>
        <p:xfrm>
          <a:off x="787059" y="1911154"/>
          <a:ext cx="7928679" cy="2277565"/>
        </p:xfrm>
        <a:graphic>
          <a:graphicData uri="http://schemas.openxmlformats.org/drawingml/2006/table">
            <a:tbl>
              <a:tblPr firstRow="1" bandRow="1"/>
              <a:tblGrid>
                <a:gridCol w="1982170">
                  <a:extLst>
                    <a:ext uri="{9D8B030D-6E8A-4147-A177-3AD203B41FA5}">
                      <a16:colId xmlns:a16="http://schemas.microsoft.com/office/drawing/2014/main" xmlns="" val="3783739888"/>
                    </a:ext>
                  </a:extLst>
                </a:gridCol>
                <a:gridCol w="2295060">
                  <a:extLst>
                    <a:ext uri="{9D8B030D-6E8A-4147-A177-3AD203B41FA5}">
                      <a16:colId xmlns:a16="http://schemas.microsoft.com/office/drawing/2014/main" xmlns="" val="2802813869"/>
                    </a:ext>
                  </a:extLst>
                </a:gridCol>
                <a:gridCol w="1669279">
                  <a:extLst>
                    <a:ext uri="{9D8B030D-6E8A-4147-A177-3AD203B41FA5}">
                      <a16:colId xmlns:a16="http://schemas.microsoft.com/office/drawing/2014/main" xmlns="" val="936675683"/>
                    </a:ext>
                  </a:extLst>
                </a:gridCol>
                <a:gridCol w="1982170">
                  <a:extLst>
                    <a:ext uri="{9D8B030D-6E8A-4147-A177-3AD203B41FA5}">
                      <a16:colId xmlns:a16="http://schemas.microsoft.com/office/drawing/2014/main" xmlns="" val="2568296159"/>
                    </a:ext>
                  </a:extLst>
                </a:gridCol>
              </a:tblGrid>
              <a:tr h="387805">
                <a:tc>
                  <a:txBody>
                    <a:bodyPr/>
                    <a:lstStyle/>
                    <a:p>
                      <a:pPr algn="l"/>
                      <a:r>
                        <a:rPr lang="en-US" sz="1400" b="1" i="0" dirty="0">
                          <a:solidFill>
                            <a:schemeClr val="bg1"/>
                          </a:solidFill>
                          <a:latin typeface="Arial" panose="020B0604020202020204" pitchFamily="34" charset="0"/>
                          <a:cs typeface="Arial" panose="020B0604020202020204" pitchFamily="34" charset="0"/>
                        </a:rPr>
                        <a:t>Plans/Tactics</a:t>
                      </a: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Value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Expected Book Date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Help/Support Needed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0">
                <a:tc>
                  <a:txBody>
                    <a:bodyPr/>
                    <a:lstStyle/>
                    <a:p>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057036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649770262"/>
                  </a:ext>
                </a:extLst>
              </a:tr>
              <a:tr h="0">
                <a:tc>
                  <a:txBody>
                    <a:bodyPr/>
                    <a:lstStyle/>
                    <a:p>
                      <a:endParaRPr lang="en-US" sz="1200" b="1"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80663138"/>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Arial" panose="020B0604020202020204" pitchFamily="34" charset="0"/>
                          <a:cs typeface="Arial" panose="020B0604020202020204" pitchFamily="34" charset="0"/>
                        </a:rPr>
                        <a:t>Total</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dirty="0">
                        <a:solidFill>
                          <a:schemeClr val="tx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2531837987"/>
                  </a:ext>
                </a:extLst>
              </a:tr>
            </a:tbl>
          </a:graphicData>
        </a:graphic>
      </p:graphicFrame>
      <p:sp>
        <p:nvSpPr>
          <p:cNvPr id="10" name="Text Placeholder 2">
            <a:extLst>
              <a:ext uri="{FF2B5EF4-FFF2-40B4-BE49-F238E27FC236}">
                <a16:creationId xmlns:a16="http://schemas.microsoft.com/office/drawing/2014/main" xmlns="" id="{50E418A5-B80D-BC4A-909E-1B94BC8CCB3C}"/>
              </a:ext>
            </a:extLst>
          </p:cNvPr>
          <p:cNvSpPr txBox="1">
            <a:spLocks/>
          </p:cNvSpPr>
          <p:nvPr userDrawn="1"/>
        </p:nvSpPr>
        <p:spPr>
          <a:xfrm>
            <a:off x="678714" y="708841"/>
            <a:ext cx="7423564"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dirty="0"/>
              <a:t>Addressing Gaps—</a:t>
            </a:r>
            <a:r>
              <a:rPr lang="en-US" sz="2800" dirty="0">
                <a:highlight>
                  <a:srgbClr val="00FF00"/>
                </a:highlight>
              </a:rPr>
              <a:t>Month</a:t>
            </a:r>
            <a:endParaRPr lang="en-US" sz="2800" dirty="0"/>
          </a:p>
        </p:txBody>
      </p:sp>
      <p:sp>
        <p:nvSpPr>
          <p:cNvPr id="11" name="Rectangle 10">
            <a:extLst>
              <a:ext uri="{FF2B5EF4-FFF2-40B4-BE49-F238E27FC236}">
                <a16:creationId xmlns:a16="http://schemas.microsoft.com/office/drawing/2014/main" xmlns="" id="{9F5879FE-CAE6-9741-AFA3-DDF01C2E0465}"/>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30436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xmlns="" id="{2E00B012-D31C-F441-A3D0-B4CAD2AACC6A}"/>
              </a:ext>
            </a:extLst>
          </p:cNvPr>
          <p:cNvSpPr>
            <a:spLocks noGrp="1"/>
          </p:cNvSpPr>
          <p:nvPr>
            <p:ph type="body" sz="quarter" idx="11" hasCustomPrompt="1"/>
          </p:nvPr>
        </p:nvSpPr>
        <p:spPr>
          <a:xfrm>
            <a:off x="787059" y="4360292"/>
            <a:ext cx="2535261" cy="43088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7" name="Text Placeholder 22">
            <a:extLst>
              <a:ext uri="{FF2B5EF4-FFF2-40B4-BE49-F238E27FC236}">
                <a16:creationId xmlns:a16="http://schemas.microsoft.com/office/drawing/2014/main" xmlns="" id="{F373DBF5-0D64-9340-AF57-E767FACA0218}"/>
              </a:ext>
            </a:extLst>
          </p:cNvPr>
          <p:cNvSpPr txBox="1">
            <a:spLocks/>
          </p:cNvSpPr>
          <p:nvPr userDrawn="1"/>
        </p:nvSpPr>
        <p:spPr>
          <a:xfrm>
            <a:off x="787059" y="4110993"/>
            <a:ext cx="2156545" cy="249299"/>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pitchFamily="34" charset="0"/>
              <a:buNone/>
              <a:defRPr sz="18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LOREM IPSUM</a:t>
            </a:r>
            <a:endParaRPr lang="en-US" dirty="0"/>
          </a:p>
        </p:txBody>
      </p:sp>
      <p:graphicFrame>
        <p:nvGraphicFramePr>
          <p:cNvPr id="12" name="Table 11">
            <a:extLst>
              <a:ext uri="{FF2B5EF4-FFF2-40B4-BE49-F238E27FC236}">
                <a16:creationId xmlns:a16="http://schemas.microsoft.com/office/drawing/2014/main" xmlns="" id="{661E82EF-8167-C448-BB97-BAA550D68310}"/>
              </a:ext>
            </a:extLst>
          </p:cNvPr>
          <p:cNvGraphicFramePr>
            <a:graphicFrameLocks noGrp="1"/>
          </p:cNvGraphicFramePr>
          <p:nvPr userDrawn="1">
            <p:extLst/>
          </p:nvPr>
        </p:nvGraphicFramePr>
        <p:xfrm>
          <a:off x="787059" y="1380965"/>
          <a:ext cx="7909900" cy="2487296"/>
        </p:xfrm>
        <a:graphic>
          <a:graphicData uri="http://schemas.openxmlformats.org/drawingml/2006/table">
            <a:tbl>
              <a:tblPr firstRow="1" bandRow="1"/>
              <a:tblGrid>
                <a:gridCol w="1581980">
                  <a:extLst>
                    <a:ext uri="{9D8B030D-6E8A-4147-A177-3AD203B41FA5}">
                      <a16:colId xmlns:a16="http://schemas.microsoft.com/office/drawing/2014/main" xmlns="" val="3783739888"/>
                    </a:ext>
                  </a:extLst>
                </a:gridCol>
                <a:gridCol w="1581980">
                  <a:extLst>
                    <a:ext uri="{9D8B030D-6E8A-4147-A177-3AD203B41FA5}">
                      <a16:colId xmlns:a16="http://schemas.microsoft.com/office/drawing/2014/main" xmlns="" val="2802813869"/>
                    </a:ext>
                  </a:extLst>
                </a:gridCol>
                <a:gridCol w="1581980">
                  <a:extLst>
                    <a:ext uri="{9D8B030D-6E8A-4147-A177-3AD203B41FA5}">
                      <a16:colId xmlns:a16="http://schemas.microsoft.com/office/drawing/2014/main" xmlns="" val="936675683"/>
                    </a:ext>
                  </a:extLst>
                </a:gridCol>
                <a:gridCol w="1581980">
                  <a:extLst>
                    <a:ext uri="{9D8B030D-6E8A-4147-A177-3AD203B41FA5}">
                      <a16:colId xmlns:a16="http://schemas.microsoft.com/office/drawing/2014/main" xmlns="" val="2568296159"/>
                    </a:ext>
                  </a:extLst>
                </a:gridCol>
                <a:gridCol w="1581980">
                  <a:extLst>
                    <a:ext uri="{9D8B030D-6E8A-4147-A177-3AD203B41FA5}">
                      <a16:colId xmlns:a16="http://schemas.microsoft.com/office/drawing/2014/main" xmlns="" val="577102865"/>
                    </a:ext>
                  </a:extLst>
                </a:gridCol>
              </a:tblGrid>
              <a:tr h="454976">
                <a:tc>
                  <a:txBody>
                    <a:bodyPr/>
                    <a:lstStyle/>
                    <a:p>
                      <a:pPr algn="l"/>
                      <a:r>
                        <a:rPr lang="en-US" sz="1400" b="1" i="0" dirty="0">
                          <a:solidFill>
                            <a:schemeClr val="bg1"/>
                          </a:solidFill>
                          <a:latin typeface="Arial" panose="020B0604020202020204" pitchFamily="34" charset="0"/>
                          <a:cs typeface="Arial" panose="020B0604020202020204" pitchFamily="34" charset="0"/>
                        </a:rPr>
                        <a:t>Name</a:t>
                      </a: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Name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Name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Name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latin typeface="Arial" panose="020B0604020202020204" pitchFamily="34" charset="0"/>
                          <a:cs typeface="Arial" panose="020B0604020202020204" pitchFamily="34" charset="0"/>
                        </a:rPr>
                        <a:t>Name</a:t>
                      </a:r>
                    </a:p>
                  </a:txBody>
                  <a:tcPr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372640">
                <a:tc>
                  <a:txBody>
                    <a:bodyPr/>
                    <a:lstStyle/>
                    <a:p>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p>
                      <a:endParaRPr lang="en-US" sz="1200" b="0" i="0" dirty="0">
                        <a:solidFill>
                          <a:schemeClr val="bg1"/>
                        </a:solidFill>
                        <a:latin typeface="Arial" panose="020B0604020202020204" pitchFamily="34" charset="0"/>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730849336"/>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6703909"/>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0570366"/>
                  </a:ext>
                </a:extLst>
              </a:tr>
              <a:tr h="372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bl>
          </a:graphicData>
        </a:graphic>
      </p:graphicFrame>
      <p:sp>
        <p:nvSpPr>
          <p:cNvPr id="13" name="Text Placeholder 2">
            <a:extLst>
              <a:ext uri="{FF2B5EF4-FFF2-40B4-BE49-F238E27FC236}">
                <a16:creationId xmlns:a16="http://schemas.microsoft.com/office/drawing/2014/main" xmlns="" id="{4D35CBEC-7A9A-094A-8E82-374541AE808F}"/>
              </a:ext>
            </a:extLst>
          </p:cNvPr>
          <p:cNvSpPr txBox="1">
            <a:spLocks/>
          </p:cNvSpPr>
          <p:nvPr userDrawn="1"/>
        </p:nvSpPr>
        <p:spPr>
          <a:xfrm>
            <a:off x="678714" y="708841"/>
            <a:ext cx="2420086"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dirty="0">
                <a:ea typeface="+mj-ea"/>
              </a:rPr>
              <a:t>Table 1</a:t>
            </a:r>
          </a:p>
        </p:txBody>
      </p:sp>
      <p:sp>
        <p:nvSpPr>
          <p:cNvPr id="14" name="Rectangle 13">
            <a:extLst>
              <a:ext uri="{FF2B5EF4-FFF2-40B4-BE49-F238E27FC236}">
                <a16:creationId xmlns:a16="http://schemas.microsoft.com/office/drawing/2014/main" xmlns="" id="{A85039D8-8279-9E4B-9D4A-A73C3CC08B85}"/>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5" name="Text Placeholder 7">
            <a:extLst>
              <a:ext uri="{FF2B5EF4-FFF2-40B4-BE49-F238E27FC236}">
                <a16:creationId xmlns:a16="http://schemas.microsoft.com/office/drawing/2014/main" xmlns="" id="{AF38D356-9884-8341-9471-A636E2485436}"/>
              </a:ext>
            </a:extLst>
          </p:cNvPr>
          <p:cNvSpPr txBox="1">
            <a:spLocks/>
          </p:cNvSpPr>
          <p:nvPr userDrawn="1"/>
        </p:nvSpPr>
        <p:spPr>
          <a:xfrm>
            <a:off x="136779" y="161681"/>
            <a:ext cx="7540625" cy="19367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1" i="0" kern="1200" cap="all" baseline="0">
                <a:solidFill>
                  <a:schemeClr val="bg1">
                    <a:lumMod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Kicker text HERE</a:t>
            </a:r>
            <a:endParaRPr lang="en-US" dirty="0"/>
          </a:p>
        </p:txBody>
      </p:sp>
    </p:spTree>
    <p:extLst>
      <p:ext uri="{BB962C8B-B14F-4D97-AF65-F5344CB8AC3E}">
        <p14:creationId xmlns:p14="http://schemas.microsoft.com/office/powerpoint/2010/main" val="27951080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xmlns="" id="{CD0D57AC-DF83-FD41-A92A-BFD61BFC7F00}"/>
              </a:ext>
            </a:extLst>
          </p:cNvPr>
          <p:cNvSpPr>
            <a:spLocks noGrp="1"/>
          </p:cNvSpPr>
          <p:nvPr>
            <p:ph type="body" sz="quarter" idx="11" hasCustomPrompt="1"/>
          </p:nvPr>
        </p:nvSpPr>
        <p:spPr>
          <a:xfrm>
            <a:off x="787059" y="1225686"/>
            <a:ext cx="7777820" cy="21544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graphicFrame>
        <p:nvGraphicFramePr>
          <p:cNvPr id="9" name="Table 8">
            <a:extLst>
              <a:ext uri="{FF2B5EF4-FFF2-40B4-BE49-F238E27FC236}">
                <a16:creationId xmlns:a16="http://schemas.microsoft.com/office/drawing/2014/main" xmlns="" id="{32FF6481-CF50-9F49-A553-5A83115CF10F}"/>
              </a:ext>
            </a:extLst>
          </p:cNvPr>
          <p:cNvGraphicFramePr>
            <a:graphicFrameLocks noGrp="1"/>
          </p:cNvGraphicFramePr>
          <p:nvPr userDrawn="1">
            <p:extLst>
              <p:ext uri="{D42A27DB-BD31-4B8C-83A1-F6EECF244321}">
                <p14:modId xmlns:p14="http://schemas.microsoft.com/office/powerpoint/2010/main" val="1483171358"/>
              </p:ext>
            </p:extLst>
          </p:nvPr>
        </p:nvGraphicFramePr>
        <p:xfrm>
          <a:off x="787059" y="1679661"/>
          <a:ext cx="7777820" cy="2714635"/>
        </p:xfrm>
        <a:graphic>
          <a:graphicData uri="http://schemas.openxmlformats.org/drawingml/2006/table">
            <a:tbl>
              <a:tblPr firstRow="1" bandRow="1"/>
              <a:tblGrid>
                <a:gridCol w="1555564">
                  <a:extLst>
                    <a:ext uri="{9D8B030D-6E8A-4147-A177-3AD203B41FA5}">
                      <a16:colId xmlns:a16="http://schemas.microsoft.com/office/drawing/2014/main" xmlns="" val="3783739888"/>
                    </a:ext>
                  </a:extLst>
                </a:gridCol>
                <a:gridCol w="1555564">
                  <a:extLst>
                    <a:ext uri="{9D8B030D-6E8A-4147-A177-3AD203B41FA5}">
                      <a16:colId xmlns:a16="http://schemas.microsoft.com/office/drawing/2014/main" xmlns="" val="2802813869"/>
                    </a:ext>
                  </a:extLst>
                </a:gridCol>
                <a:gridCol w="1555564">
                  <a:extLst>
                    <a:ext uri="{9D8B030D-6E8A-4147-A177-3AD203B41FA5}">
                      <a16:colId xmlns:a16="http://schemas.microsoft.com/office/drawing/2014/main" xmlns="" val="936675683"/>
                    </a:ext>
                  </a:extLst>
                </a:gridCol>
                <a:gridCol w="1555564">
                  <a:extLst>
                    <a:ext uri="{9D8B030D-6E8A-4147-A177-3AD203B41FA5}">
                      <a16:colId xmlns:a16="http://schemas.microsoft.com/office/drawing/2014/main" xmlns="" val="2568296159"/>
                    </a:ext>
                  </a:extLst>
                </a:gridCol>
                <a:gridCol w="1555564">
                  <a:extLst>
                    <a:ext uri="{9D8B030D-6E8A-4147-A177-3AD203B41FA5}">
                      <a16:colId xmlns:a16="http://schemas.microsoft.com/office/drawing/2014/main" xmlns="" val="577102865"/>
                    </a:ext>
                  </a:extLst>
                </a:gridCol>
              </a:tblGrid>
              <a:tr h="387805">
                <a:tc>
                  <a:txBody>
                    <a:bodyPr/>
                    <a:lstStyle/>
                    <a:p>
                      <a:pPr algn="l"/>
                      <a:r>
                        <a:rPr lang="en-US" sz="1400" b="1" i="0" dirty="0">
                          <a:solidFill>
                            <a:schemeClr val="bg1"/>
                          </a:solidFill>
                          <a:latin typeface="Arial" panose="020B0604020202020204" pitchFamily="34" charset="0"/>
                          <a:cs typeface="Arial" panose="020B0604020202020204" pitchFamily="34" charset="0"/>
                        </a:rPr>
                        <a:t>Name</a:t>
                      </a:r>
                    </a:p>
                  </a:txBody>
                  <a:tcPr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Name</a:t>
                      </a:r>
                      <a:endPar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Name</a:t>
                      </a:r>
                      <a:endPar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Name</a:t>
                      </a:r>
                      <a:endPar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Name</a:t>
                      </a:r>
                    </a:p>
                  </a:txBody>
                  <a:tcPr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6192E"/>
                    </a:solidFill>
                  </a:tcPr>
                </a:tc>
                <a:extLst>
                  <a:ext uri="{0D108BD9-81ED-4DB2-BD59-A6C34878D82A}">
                    <a16:rowId xmlns:a16="http://schemas.microsoft.com/office/drawing/2014/main" xmlns="" val="1964484447"/>
                  </a:ext>
                </a:extLst>
              </a:tr>
              <a:tr h="387805">
                <a:tc>
                  <a:txBody>
                    <a:bodyPr/>
                    <a:lstStyle/>
                    <a:p>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825227178"/>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60570366"/>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703855988"/>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649770262"/>
                  </a:ext>
                </a:extLst>
              </a:tr>
              <a:tr h="387805">
                <a:tc>
                  <a:txBody>
                    <a:bodyPr/>
                    <a:lstStyle/>
                    <a:p>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XXX</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80663138"/>
                  </a:ext>
                </a:extLst>
              </a:tr>
              <a:tr h="387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Arial" panose="020B0604020202020204" pitchFamily="34" charset="0"/>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XXX</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xmlns="" val="2531837987"/>
                  </a:ext>
                </a:extLst>
              </a:tr>
            </a:tbl>
          </a:graphicData>
        </a:graphic>
      </p:graphicFrame>
      <p:sp>
        <p:nvSpPr>
          <p:cNvPr id="10" name="Text Placeholder 2">
            <a:extLst>
              <a:ext uri="{FF2B5EF4-FFF2-40B4-BE49-F238E27FC236}">
                <a16:creationId xmlns:a16="http://schemas.microsoft.com/office/drawing/2014/main" xmlns="" id="{821EC2D7-C808-4F49-9D1D-5EA4CABDE1FA}"/>
              </a:ext>
            </a:extLst>
          </p:cNvPr>
          <p:cNvSpPr txBox="1">
            <a:spLocks/>
          </p:cNvSpPr>
          <p:nvPr userDrawn="1"/>
        </p:nvSpPr>
        <p:spPr>
          <a:xfrm>
            <a:off x="678714" y="708841"/>
            <a:ext cx="2338806" cy="543598"/>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800">
                <a:ea typeface="+mj-ea"/>
              </a:rPr>
              <a:t>Table 2</a:t>
            </a:r>
            <a:endParaRPr lang="en-US" sz="2800" dirty="0">
              <a:ea typeface="+mj-ea"/>
            </a:endParaRPr>
          </a:p>
        </p:txBody>
      </p:sp>
      <p:sp>
        <p:nvSpPr>
          <p:cNvPr id="11" name="Rectangle 10">
            <a:extLst>
              <a:ext uri="{FF2B5EF4-FFF2-40B4-BE49-F238E27FC236}">
                <a16:creationId xmlns:a16="http://schemas.microsoft.com/office/drawing/2014/main" xmlns="" id="{F9722EA7-E1B3-9446-890B-7D7CEF1DF16C}"/>
              </a:ext>
            </a:extLst>
          </p:cNvPr>
          <p:cNvSpPr/>
          <p:nvPr userDrawn="1"/>
        </p:nvSpPr>
        <p:spPr>
          <a:xfrm>
            <a:off x="787059" y="511602"/>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6" name="Text Placeholder 7">
            <a:extLst>
              <a:ext uri="{FF2B5EF4-FFF2-40B4-BE49-F238E27FC236}">
                <a16:creationId xmlns:a16="http://schemas.microsoft.com/office/drawing/2014/main" xmlns="" id="{CACAF07E-2CB0-C948-86A2-ED310C49AFAA}"/>
              </a:ext>
            </a:extLst>
          </p:cNvPr>
          <p:cNvSpPr txBox="1">
            <a:spLocks/>
          </p:cNvSpPr>
          <p:nvPr userDrawn="1"/>
        </p:nvSpPr>
        <p:spPr>
          <a:xfrm>
            <a:off x="136779" y="161681"/>
            <a:ext cx="7540625" cy="19367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b="1" i="0" kern="1200" cap="all" baseline="0">
                <a:solidFill>
                  <a:schemeClr val="bg1">
                    <a:lumMod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Kicker text HERE</a:t>
            </a:r>
            <a:endParaRPr lang="en-US" dirty="0"/>
          </a:p>
        </p:txBody>
      </p:sp>
    </p:spTree>
    <p:extLst>
      <p:ext uri="{BB962C8B-B14F-4D97-AF65-F5344CB8AC3E}">
        <p14:creationId xmlns:p14="http://schemas.microsoft.com/office/powerpoint/2010/main" val="37601177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dirty="0"/>
          </a:p>
        </p:txBody>
      </p:sp>
      <p:sp>
        <p:nvSpPr>
          <p:cNvPr id="5" name="Title 4"/>
          <p:cNvSpPr>
            <a:spLocks noGrp="1"/>
          </p:cNvSpPr>
          <p:nvPr>
            <p:ph type="title" hasCustomPrompt="1"/>
          </p:nvPr>
        </p:nvSpPr>
        <p:spPr>
          <a:xfrm>
            <a:off x="1400175" y="1963643"/>
            <a:ext cx="3171825" cy="1216214"/>
          </a:xfrm>
        </p:spPr>
        <p:txBody>
          <a:bodyPr/>
          <a:lstStyle>
            <a:lvl1pPr>
              <a:defRPr sz="2700"/>
            </a:lvl1pPr>
          </a:lstStyle>
          <a:p>
            <a:r>
              <a:rPr lang="en-US" dirty="0"/>
              <a:t>CLICK TO EDIT MASTER TITLE STYLE</a:t>
            </a:r>
          </a:p>
        </p:txBody>
      </p:sp>
    </p:spTree>
    <p:extLst>
      <p:ext uri="{BB962C8B-B14F-4D97-AF65-F5344CB8AC3E}">
        <p14:creationId xmlns:p14="http://schemas.microsoft.com/office/powerpoint/2010/main" val="37429424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8D3E0A33-79DD-C340-9698-676DEF0F6C84}"/>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6299076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8D3E0A33-79DD-C340-9698-676DEF0F6C84}"/>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3" name="Text Placeholder 2">
            <a:extLst>
              <a:ext uri="{FF2B5EF4-FFF2-40B4-BE49-F238E27FC236}">
                <a16:creationId xmlns:a16="http://schemas.microsoft.com/office/drawing/2014/main" xmlns="" id="{B2DA4A8E-0D1D-9141-B83A-9F2176F00A03}"/>
              </a:ext>
            </a:extLst>
          </p:cNvPr>
          <p:cNvSpPr>
            <a:spLocks noGrp="1"/>
          </p:cNvSpPr>
          <p:nvPr>
            <p:ph type="body" sz="quarter" idx="15" hasCustomPrompt="1"/>
          </p:nvPr>
        </p:nvSpPr>
        <p:spPr>
          <a:xfrm>
            <a:off x="991712" y="1746706"/>
            <a:ext cx="3097688" cy="176458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tx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4" name="Text Placeholder 22">
            <a:extLst>
              <a:ext uri="{FF2B5EF4-FFF2-40B4-BE49-F238E27FC236}">
                <a16:creationId xmlns:a16="http://schemas.microsoft.com/office/drawing/2014/main" xmlns="" id="{6B11F92E-AD39-0F4B-9F35-FC98363D2470}"/>
              </a:ext>
            </a:extLst>
          </p:cNvPr>
          <p:cNvSpPr>
            <a:spLocks noGrp="1"/>
          </p:cNvSpPr>
          <p:nvPr>
            <p:ph type="body" sz="quarter" idx="16" hasCustomPrompt="1"/>
          </p:nvPr>
        </p:nvSpPr>
        <p:spPr>
          <a:xfrm>
            <a:off x="991712" y="1432931"/>
            <a:ext cx="3097688" cy="249299"/>
          </a:xfrm>
          <a:prstGeom prst="rect">
            <a:avLst/>
          </a:prstGeom>
        </p:spPr>
        <p:txBody>
          <a:bodyPr wrap="square" lIns="0" tIns="0" rIns="0" bIns="0">
            <a:spAutoFit/>
          </a:bodyPr>
          <a:lstStyle>
            <a:lvl1pPr marL="0" indent="0" algn="l">
              <a:buNone/>
              <a:defRPr sz="1800" b="1"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
        <p:nvSpPr>
          <p:cNvPr id="5" name="Text Placeholder 2">
            <a:extLst>
              <a:ext uri="{FF2B5EF4-FFF2-40B4-BE49-F238E27FC236}">
                <a16:creationId xmlns:a16="http://schemas.microsoft.com/office/drawing/2014/main" xmlns="" id="{C4172F50-B864-2F41-A376-6D746F755A9F}"/>
              </a:ext>
            </a:extLst>
          </p:cNvPr>
          <p:cNvSpPr>
            <a:spLocks noGrp="1"/>
          </p:cNvSpPr>
          <p:nvPr>
            <p:ph type="body" sz="quarter" idx="25" hasCustomPrompt="1"/>
          </p:nvPr>
        </p:nvSpPr>
        <p:spPr>
          <a:xfrm>
            <a:off x="5004912" y="1746706"/>
            <a:ext cx="3097688" cy="176458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6" name="Text Placeholder 22">
            <a:extLst>
              <a:ext uri="{FF2B5EF4-FFF2-40B4-BE49-F238E27FC236}">
                <a16:creationId xmlns:a16="http://schemas.microsoft.com/office/drawing/2014/main" xmlns="" id="{3461FB85-7D1C-714C-A10B-E943BEB1EB73}"/>
              </a:ext>
            </a:extLst>
          </p:cNvPr>
          <p:cNvSpPr>
            <a:spLocks noGrp="1"/>
          </p:cNvSpPr>
          <p:nvPr>
            <p:ph type="body" sz="quarter" idx="26" hasCustomPrompt="1"/>
          </p:nvPr>
        </p:nvSpPr>
        <p:spPr>
          <a:xfrm>
            <a:off x="5004912" y="1432931"/>
            <a:ext cx="3097688" cy="249299"/>
          </a:xfrm>
          <a:prstGeom prst="rect">
            <a:avLst/>
          </a:prstGeom>
        </p:spPr>
        <p:txBody>
          <a:bodyPr wrap="square" lIns="0" tIns="0" rIns="0" bIns="0">
            <a:spAutoFit/>
          </a:bodyPr>
          <a:lstStyle>
            <a:lvl1pPr marL="0" indent="0" algn="l">
              <a:buNone/>
              <a:defRPr sz="1800" b="1"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11142183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8D3E0A33-79DD-C340-9698-676DEF0F6C84}"/>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8501535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8D3E0A33-79DD-C340-9698-676DEF0F6C84}"/>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3" name="Text Placeholder 2">
            <a:extLst>
              <a:ext uri="{FF2B5EF4-FFF2-40B4-BE49-F238E27FC236}">
                <a16:creationId xmlns:a16="http://schemas.microsoft.com/office/drawing/2014/main" xmlns="" id="{B2DA4A8E-0D1D-9141-B83A-9F2176F00A03}"/>
              </a:ext>
            </a:extLst>
          </p:cNvPr>
          <p:cNvSpPr>
            <a:spLocks noGrp="1"/>
          </p:cNvSpPr>
          <p:nvPr>
            <p:ph type="body" sz="quarter" idx="15" hasCustomPrompt="1"/>
          </p:nvPr>
        </p:nvSpPr>
        <p:spPr>
          <a:xfrm>
            <a:off x="991712" y="1746706"/>
            <a:ext cx="3097688" cy="176458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tx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4" name="Text Placeholder 22">
            <a:extLst>
              <a:ext uri="{FF2B5EF4-FFF2-40B4-BE49-F238E27FC236}">
                <a16:creationId xmlns:a16="http://schemas.microsoft.com/office/drawing/2014/main" xmlns="" id="{6B11F92E-AD39-0F4B-9F35-FC98363D2470}"/>
              </a:ext>
            </a:extLst>
          </p:cNvPr>
          <p:cNvSpPr>
            <a:spLocks noGrp="1"/>
          </p:cNvSpPr>
          <p:nvPr>
            <p:ph type="body" sz="quarter" idx="16" hasCustomPrompt="1"/>
          </p:nvPr>
        </p:nvSpPr>
        <p:spPr>
          <a:xfrm>
            <a:off x="991712" y="1432931"/>
            <a:ext cx="3097688" cy="249299"/>
          </a:xfrm>
          <a:prstGeom prst="rect">
            <a:avLst/>
          </a:prstGeom>
        </p:spPr>
        <p:txBody>
          <a:bodyPr wrap="square" lIns="0" tIns="0" rIns="0" bIns="0">
            <a:spAutoFit/>
          </a:bodyPr>
          <a:lstStyle>
            <a:lvl1pPr marL="0" indent="0" algn="l">
              <a:buNone/>
              <a:defRPr sz="1800" b="1"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
        <p:nvSpPr>
          <p:cNvPr id="5" name="Text Placeholder 2">
            <a:extLst>
              <a:ext uri="{FF2B5EF4-FFF2-40B4-BE49-F238E27FC236}">
                <a16:creationId xmlns:a16="http://schemas.microsoft.com/office/drawing/2014/main" xmlns="" id="{C4172F50-B864-2F41-A376-6D746F755A9F}"/>
              </a:ext>
            </a:extLst>
          </p:cNvPr>
          <p:cNvSpPr>
            <a:spLocks noGrp="1"/>
          </p:cNvSpPr>
          <p:nvPr>
            <p:ph type="body" sz="quarter" idx="25" hasCustomPrompt="1"/>
          </p:nvPr>
        </p:nvSpPr>
        <p:spPr>
          <a:xfrm>
            <a:off x="5004912" y="1746706"/>
            <a:ext cx="3097688" cy="176458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6" name="Text Placeholder 22">
            <a:extLst>
              <a:ext uri="{FF2B5EF4-FFF2-40B4-BE49-F238E27FC236}">
                <a16:creationId xmlns:a16="http://schemas.microsoft.com/office/drawing/2014/main" xmlns="" id="{3461FB85-7D1C-714C-A10B-E943BEB1EB73}"/>
              </a:ext>
            </a:extLst>
          </p:cNvPr>
          <p:cNvSpPr>
            <a:spLocks noGrp="1"/>
          </p:cNvSpPr>
          <p:nvPr>
            <p:ph type="body" sz="quarter" idx="26" hasCustomPrompt="1"/>
          </p:nvPr>
        </p:nvSpPr>
        <p:spPr>
          <a:xfrm>
            <a:off x="5004912" y="1432931"/>
            <a:ext cx="3097688" cy="249299"/>
          </a:xfrm>
          <a:prstGeom prst="rect">
            <a:avLst/>
          </a:prstGeom>
        </p:spPr>
        <p:txBody>
          <a:bodyPr wrap="square" lIns="0" tIns="0" rIns="0" bIns="0">
            <a:spAutoFit/>
          </a:bodyPr>
          <a:lstStyle>
            <a:lvl1pPr marL="0" indent="0" algn="l">
              <a:buNone/>
              <a:defRPr sz="1800" b="1"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14690940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D2F95373-E31B-C242-AEB3-16600A12E08D}"/>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13020601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D2F95373-E31B-C242-AEB3-16600A12E08D}"/>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3" name="Text Placeholder 2">
            <a:extLst>
              <a:ext uri="{FF2B5EF4-FFF2-40B4-BE49-F238E27FC236}">
                <a16:creationId xmlns:a16="http://schemas.microsoft.com/office/drawing/2014/main" xmlns="" id="{0DC4AD9D-9E39-6347-930B-162764797583}"/>
              </a:ext>
            </a:extLst>
          </p:cNvPr>
          <p:cNvSpPr>
            <a:spLocks noGrp="1"/>
          </p:cNvSpPr>
          <p:nvPr>
            <p:ph type="body" sz="quarter" idx="15" hasCustomPrompt="1"/>
          </p:nvPr>
        </p:nvSpPr>
        <p:spPr>
          <a:xfrm>
            <a:off x="991712" y="1746706"/>
            <a:ext cx="3097688" cy="183236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4" name="Text Placeholder 22">
            <a:extLst>
              <a:ext uri="{FF2B5EF4-FFF2-40B4-BE49-F238E27FC236}">
                <a16:creationId xmlns:a16="http://schemas.microsoft.com/office/drawing/2014/main" xmlns="" id="{8C5BAE8A-881B-C74D-B68D-B568F1F9ACAE}"/>
              </a:ext>
            </a:extLst>
          </p:cNvPr>
          <p:cNvSpPr>
            <a:spLocks noGrp="1"/>
          </p:cNvSpPr>
          <p:nvPr>
            <p:ph type="body" sz="quarter" idx="16" hasCustomPrompt="1"/>
          </p:nvPr>
        </p:nvSpPr>
        <p:spPr>
          <a:xfrm>
            <a:off x="991712" y="1432931"/>
            <a:ext cx="3097688" cy="249299"/>
          </a:xfrm>
          <a:prstGeom prst="rect">
            <a:avLst/>
          </a:prstGeom>
        </p:spPr>
        <p:txBody>
          <a:bodyPr wrap="square" lIns="0" tIns="0" rIns="0" bIns="0">
            <a:spAutoFit/>
          </a:bodyPr>
          <a:lstStyle>
            <a:lvl1pPr marL="0" indent="0" algn="l">
              <a:buNone/>
              <a:defRPr sz="1800" b="1"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5" name="Text Placeholder 2">
            <a:extLst>
              <a:ext uri="{FF2B5EF4-FFF2-40B4-BE49-F238E27FC236}">
                <a16:creationId xmlns:a16="http://schemas.microsoft.com/office/drawing/2014/main" xmlns="" id="{59D16AED-ED7B-054B-8CA3-72EF6AF4FDF2}"/>
              </a:ext>
            </a:extLst>
          </p:cNvPr>
          <p:cNvSpPr>
            <a:spLocks noGrp="1"/>
          </p:cNvSpPr>
          <p:nvPr>
            <p:ph type="body" sz="quarter" idx="25" hasCustomPrompt="1"/>
          </p:nvPr>
        </p:nvSpPr>
        <p:spPr>
          <a:xfrm>
            <a:off x="5004912" y="1746706"/>
            <a:ext cx="3097688" cy="183236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tx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6" name="Text Placeholder 22">
            <a:extLst>
              <a:ext uri="{FF2B5EF4-FFF2-40B4-BE49-F238E27FC236}">
                <a16:creationId xmlns:a16="http://schemas.microsoft.com/office/drawing/2014/main" xmlns="" id="{4850A439-0AB1-FF43-843F-6241820ABB8F}"/>
              </a:ext>
            </a:extLst>
          </p:cNvPr>
          <p:cNvSpPr>
            <a:spLocks noGrp="1"/>
          </p:cNvSpPr>
          <p:nvPr>
            <p:ph type="body" sz="quarter" idx="26" hasCustomPrompt="1"/>
          </p:nvPr>
        </p:nvSpPr>
        <p:spPr>
          <a:xfrm>
            <a:off x="5004912" y="1432931"/>
            <a:ext cx="3097688" cy="249299"/>
          </a:xfrm>
          <a:prstGeom prst="rect">
            <a:avLst/>
          </a:prstGeom>
        </p:spPr>
        <p:txBody>
          <a:bodyPr wrap="square" lIns="0" tIns="0" rIns="0" bIns="0">
            <a:spAutoFit/>
          </a:bodyPr>
          <a:lstStyle>
            <a:lvl1pPr marL="0" indent="0" algn="l">
              <a:buNone/>
              <a:defRPr sz="1800" b="1"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2976074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57804F2A-B301-8A43-9614-0594D62F81C7}"/>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335916560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D2F95373-E31B-C242-AEB3-16600A12E08D}"/>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Tree>
    <p:extLst>
      <p:ext uri="{BB962C8B-B14F-4D97-AF65-F5344CB8AC3E}">
        <p14:creationId xmlns:p14="http://schemas.microsoft.com/office/powerpoint/2010/main" val="36089571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xmlns="" id="{D2F95373-E31B-C242-AEB3-16600A12E08D}"/>
              </a:ext>
            </a:extLst>
          </p:cNvPr>
          <p:cNvSpPr>
            <a:spLocks noGrp="1"/>
          </p:cNvSpPr>
          <p:nvPr>
            <p:ph type="body" sz="quarter" idx="24" hasCustomPrompt="1"/>
          </p:nvPr>
        </p:nvSpPr>
        <p:spPr>
          <a:xfrm>
            <a:off x="136779" y="161681"/>
            <a:ext cx="7540625" cy="193675"/>
          </a:xfrm>
          <a:prstGeom prst="rect">
            <a:avLst/>
          </a:prstGeom>
        </p:spPr>
        <p:txBody>
          <a:bodyPr/>
          <a:lstStyle>
            <a:lvl1pPr marL="0" indent="0">
              <a:buNone/>
              <a:defRPr sz="1400" b="1" i="0" cap="all" baseline="0">
                <a:solidFill>
                  <a:schemeClr val="bg1">
                    <a:lumMod val="50000"/>
                  </a:schemeClr>
                </a:solidFill>
                <a:latin typeface="Arial" panose="020B0604020202020204" pitchFamily="34" charset="0"/>
                <a:cs typeface="Arial" panose="020B0604020202020204" pitchFamily="34" charset="0"/>
              </a:defRPr>
            </a:lvl1pPr>
            <a:lvl5pPr marL="1828800" indent="0">
              <a:buNone/>
              <a:defRPr/>
            </a:lvl5pPr>
          </a:lstStyle>
          <a:p>
            <a:pPr lvl="0"/>
            <a:r>
              <a:rPr lang="en-US" dirty="0"/>
              <a:t>Kicker text HERE</a:t>
            </a:r>
          </a:p>
        </p:txBody>
      </p:sp>
      <p:sp>
        <p:nvSpPr>
          <p:cNvPr id="3" name="Text Placeholder 2">
            <a:extLst>
              <a:ext uri="{FF2B5EF4-FFF2-40B4-BE49-F238E27FC236}">
                <a16:creationId xmlns:a16="http://schemas.microsoft.com/office/drawing/2014/main" xmlns="" id="{0DC4AD9D-9E39-6347-930B-162764797583}"/>
              </a:ext>
            </a:extLst>
          </p:cNvPr>
          <p:cNvSpPr>
            <a:spLocks noGrp="1"/>
          </p:cNvSpPr>
          <p:nvPr>
            <p:ph type="body" sz="quarter" idx="15" hasCustomPrompt="1"/>
          </p:nvPr>
        </p:nvSpPr>
        <p:spPr>
          <a:xfrm>
            <a:off x="991712" y="1746706"/>
            <a:ext cx="3097688" cy="183236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4" name="Text Placeholder 22">
            <a:extLst>
              <a:ext uri="{FF2B5EF4-FFF2-40B4-BE49-F238E27FC236}">
                <a16:creationId xmlns:a16="http://schemas.microsoft.com/office/drawing/2014/main" xmlns="" id="{8C5BAE8A-881B-C74D-B68D-B568F1F9ACAE}"/>
              </a:ext>
            </a:extLst>
          </p:cNvPr>
          <p:cNvSpPr>
            <a:spLocks noGrp="1"/>
          </p:cNvSpPr>
          <p:nvPr>
            <p:ph type="body" sz="quarter" idx="16" hasCustomPrompt="1"/>
          </p:nvPr>
        </p:nvSpPr>
        <p:spPr>
          <a:xfrm>
            <a:off x="991712" y="1432931"/>
            <a:ext cx="3097688" cy="249299"/>
          </a:xfrm>
          <a:prstGeom prst="rect">
            <a:avLst/>
          </a:prstGeom>
        </p:spPr>
        <p:txBody>
          <a:bodyPr wrap="square" lIns="0" tIns="0" rIns="0" bIns="0">
            <a:spAutoFit/>
          </a:bodyPr>
          <a:lstStyle>
            <a:lvl1pPr marL="0" indent="0" algn="l">
              <a:buNone/>
              <a:defRPr sz="1800" b="1" i="0">
                <a:solidFill>
                  <a:schemeClr val="bg1"/>
                </a:solidFill>
                <a:latin typeface="Arial" panose="020B0604020202020204" pitchFamily="34" charset="0"/>
                <a:cs typeface="Arial" panose="020B0604020202020204" pitchFamily="34" charset="0"/>
              </a:defRPr>
            </a:lvl1pPr>
          </a:lstStyle>
          <a:p>
            <a:pPr lvl="0"/>
            <a:r>
              <a:rPr lang="en-US" dirty="0"/>
              <a:t>LOREM IPSUM</a:t>
            </a:r>
          </a:p>
        </p:txBody>
      </p:sp>
      <p:sp>
        <p:nvSpPr>
          <p:cNvPr id="5" name="Text Placeholder 2">
            <a:extLst>
              <a:ext uri="{FF2B5EF4-FFF2-40B4-BE49-F238E27FC236}">
                <a16:creationId xmlns:a16="http://schemas.microsoft.com/office/drawing/2014/main" xmlns="" id="{59D16AED-ED7B-054B-8CA3-72EF6AF4FDF2}"/>
              </a:ext>
            </a:extLst>
          </p:cNvPr>
          <p:cNvSpPr>
            <a:spLocks noGrp="1"/>
          </p:cNvSpPr>
          <p:nvPr>
            <p:ph type="body" sz="quarter" idx="25" hasCustomPrompt="1"/>
          </p:nvPr>
        </p:nvSpPr>
        <p:spPr>
          <a:xfrm>
            <a:off x="5004912" y="1746706"/>
            <a:ext cx="3097688" cy="183236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a:solidFill>
                  <a:schemeClr val="tx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lang="en-US" dirty="0"/>
          </a:p>
          <a:p>
            <a:pPr lvl="0"/>
            <a:endParaRPr lang="en-US" dirty="0"/>
          </a:p>
        </p:txBody>
      </p:sp>
      <p:sp>
        <p:nvSpPr>
          <p:cNvPr id="6" name="Text Placeholder 22">
            <a:extLst>
              <a:ext uri="{FF2B5EF4-FFF2-40B4-BE49-F238E27FC236}">
                <a16:creationId xmlns:a16="http://schemas.microsoft.com/office/drawing/2014/main" xmlns="" id="{4850A439-0AB1-FF43-843F-6241820ABB8F}"/>
              </a:ext>
            </a:extLst>
          </p:cNvPr>
          <p:cNvSpPr>
            <a:spLocks noGrp="1"/>
          </p:cNvSpPr>
          <p:nvPr>
            <p:ph type="body" sz="quarter" idx="26" hasCustomPrompt="1"/>
          </p:nvPr>
        </p:nvSpPr>
        <p:spPr>
          <a:xfrm>
            <a:off x="5004912" y="1432931"/>
            <a:ext cx="3097688" cy="249299"/>
          </a:xfrm>
          <a:prstGeom prst="rect">
            <a:avLst/>
          </a:prstGeom>
        </p:spPr>
        <p:txBody>
          <a:bodyPr wrap="square" lIns="0" tIns="0" rIns="0" bIns="0">
            <a:spAutoFit/>
          </a:bodyPr>
          <a:lstStyle>
            <a:lvl1pPr marL="0" indent="0" algn="l">
              <a:buNone/>
              <a:defRPr sz="1800" b="1" i="0">
                <a:solidFill>
                  <a:schemeClr val="tx1"/>
                </a:solidFill>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13146180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991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4C1B30EB-A2EC-1E42-8B06-767404275869}"/>
              </a:ext>
            </a:extLst>
          </p:cNvPr>
          <p:cNvSpPr>
            <a:spLocks noGrp="1"/>
          </p:cNvSpPr>
          <p:nvPr>
            <p:ph type="body" sz="quarter" idx="11" hasCustomPrompt="1"/>
          </p:nvPr>
        </p:nvSpPr>
        <p:spPr>
          <a:xfrm>
            <a:off x="1489552" y="2114932"/>
            <a:ext cx="6577488" cy="2621230"/>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ts val="1000"/>
              </a:spcBef>
              <a:spcAft>
                <a:spcPts val="0"/>
              </a:spcAft>
              <a:buClrTx/>
              <a:buSzTx/>
              <a:buFont typeface="Wingdings" pitchFamily="2" charset="2"/>
              <a:buChar char="§"/>
              <a:tabLst/>
              <a:defRPr lang="de-DE" sz="14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marL="285750" marR="0" lvl="0" indent="-285750" algn="l" defTabSz="914400" rtl="0" eaLnBrk="1" fontAlgn="auto" latinLnBrk="0" hangingPunct="1">
              <a:lnSpc>
                <a:spcPct val="100000"/>
              </a:lnSpc>
              <a:spcBef>
                <a:spcPts val="1000"/>
              </a:spcBef>
              <a:spcAft>
                <a:spcPts val="0"/>
              </a:spcAft>
              <a:buClrTx/>
              <a:buSzTx/>
              <a:buFont typeface="Wingdings" pitchFamily="2" charset="2"/>
              <a:buChar char="§"/>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a:p>
            <a:pPr lvl="0"/>
            <a:endParaRPr lang="en-US" dirty="0"/>
          </a:p>
        </p:txBody>
      </p:sp>
      <p:sp>
        <p:nvSpPr>
          <p:cNvPr id="4" name="Rectangle 3">
            <a:extLst>
              <a:ext uri="{FF2B5EF4-FFF2-40B4-BE49-F238E27FC236}">
                <a16:creationId xmlns:a16="http://schemas.microsoft.com/office/drawing/2014/main" xmlns="" id="{05CB9308-AF6F-0141-9C66-77D1E3488C46}"/>
              </a:ext>
            </a:extLst>
          </p:cNvPr>
          <p:cNvSpPr/>
          <p:nvPr userDrawn="1"/>
        </p:nvSpPr>
        <p:spPr>
          <a:xfrm>
            <a:off x="605708" y="747295"/>
            <a:ext cx="844325" cy="68713"/>
          </a:xfrm>
          <a:prstGeom prst="rect">
            <a:avLst/>
          </a:prstGeom>
          <a:solidFill>
            <a:srgbClr val="AA18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5" name="Text Placeholder 2">
            <a:extLst>
              <a:ext uri="{FF2B5EF4-FFF2-40B4-BE49-F238E27FC236}">
                <a16:creationId xmlns:a16="http://schemas.microsoft.com/office/drawing/2014/main" xmlns="" id="{E5673C61-201E-624C-8365-DA0D9E2F7D8A}"/>
              </a:ext>
            </a:extLst>
          </p:cNvPr>
          <p:cNvSpPr>
            <a:spLocks noGrp="1"/>
          </p:cNvSpPr>
          <p:nvPr>
            <p:ph type="body" sz="quarter" idx="10" hasCustomPrompt="1"/>
          </p:nvPr>
        </p:nvSpPr>
        <p:spPr>
          <a:xfrm>
            <a:off x="502579" y="939762"/>
            <a:ext cx="7564461" cy="891446"/>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kumimoji="0" lang="en-US" sz="3200" b="1" i="0" u="none" strike="noStrike" kern="120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How to use this template</a:t>
            </a:r>
          </a:p>
        </p:txBody>
      </p:sp>
      <p:pic>
        <p:nvPicPr>
          <p:cNvPr id="6" name="Picture 5">
            <a:extLst>
              <a:ext uri="{FF2B5EF4-FFF2-40B4-BE49-F238E27FC236}">
                <a16:creationId xmlns:a16="http://schemas.microsoft.com/office/drawing/2014/main" xmlns="" id="{83782DF0-4029-4BE2-B1AF-DA741101B5D5}"/>
              </a:ext>
            </a:extLst>
          </p:cNvPr>
          <p:cNvPicPr>
            <a:picLocks noChangeAspect="1" noChangeArrowheads="1"/>
          </p:cNvPicPr>
          <p:nvPr userDrawn="1"/>
        </p:nvPicPr>
        <p:blipFill>
          <a:blip r:embed="rId2"/>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897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EF4238"/>
        </a:solidFill>
        <a:effectLst/>
      </p:bgPr>
    </p:bg>
    <p:spTree>
      <p:nvGrpSpPr>
        <p:cNvPr id="1" name=""/>
        <p:cNvGrpSpPr/>
        <p:nvPr/>
      </p:nvGrpSpPr>
      <p:grpSpPr>
        <a:xfrm>
          <a:off x="0" y="0"/>
          <a:ext cx="0" cy="0"/>
          <a:chOff x="0" y="0"/>
          <a:chExt cx="0" cy="0"/>
        </a:xfrm>
      </p:grpSpPr>
      <p:sp>
        <p:nvSpPr>
          <p:cNvPr id="4" name="Title Placeholder 12">
            <a:extLst>
              <a:ext uri="{FF2B5EF4-FFF2-40B4-BE49-F238E27FC236}">
                <a16:creationId xmlns:a16="http://schemas.microsoft.com/office/drawing/2014/main" xmlns="" id="{4BE41760-BF68-45DC-ABD3-3A71D5941B16}"/>
              </a:ext>
            </a:extLst>
          </p:cNvPr>
          <p:cNvSpPr>
            <a:spLocks noGrp="1"/>
          </p:cNvSpPr>
          <p:nvPr>
            <p:ph type="title" hasCustomPrompt="1"/>
          </p:nvPr>
        </p:nvSpPr>
        <p:spPr>
          <a:xfrm>
            <a:off x="1209041" y="1908632"/>
            <a:ext cx="6725918" cy="886397"/>
          </a:xfrm>
          <a:prstGeom prst="rect">
            <a:avLst/>
          </a:prstGeom>
        </p:spPr>
        <p:txBody>
          <a:bodyPr vert="horz" wrap="square" lIns="0" tIns="0" rIns="0" bIns="0" rtlCol="0" anchor="t" anchorCtr="0">
            <a:spAutoFit/>
          </a:bodyPr>
          <a:lstStyle>
            <a:lvl1pPr>
              <a:defRPr sz="3200" b="1">
                <a:solidFill>
                  <a:schemeClr val="tx1"/>
                </a:solidFill>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adipisicing</a:t>
            </a:r>
            <a:endParaRPr lang="en-US" dirty="0"/>
          </a:p>
        </p:txBody>
      </p:sp>
      <p:sp>
        <p:nvSpPr>
          <p:cNvPr id="6" name="Rectangle 5">
            <a:extLst>
              <a:ext uri="{FF2B5EF4-FFF2-40B4-BE49-F238E27FC236}">
                <a16:creationId xmlns:a16="http://schemas.microsoft.com/office/drawing/2014/main" xmlns="" id="{4521D40D-B424-4170-9289-857DF1B3FA5A}"/>
              </a:ext>
            </a:extLst>
          </p:cNvPr>
          <p:cNvSpPr/>
          <p:nvPr userDrawn="1"/>
        </p:nvSpPr>
        <p:spPr>
          <a:xfrm>
            <a:off x="1209042" y="1718733"/>
            <a:ext cx="1246292" cy="579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478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10.xml"/><Relationship Id="rId1" Type="http://schemas.openxmlformats.org/officeDocument/2006/relationships/slideLayout" Target="../slideLayouts/slideLayout3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9.png"/><Relationship Id="rId5" Type="http://schemas.openxmlformats.org/officeDocument/2006/relationships/theme" Target="../theme/theme11.xml"/><Relationship Id="rId4" Type="http://schemas.openxmlformats.org/officeDocument/2006/relationships/slideLayout" Target="../slideLayouts/slideLayout3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9.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image" Target="../media/image9.png"/><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65.xml"/><Relationship Id="rId1" Type="http://schemas.openxmlformats.org/officeDocument/2006/relationships/slideLayout" Target="../slideLayouts/slideLayout64.xml"/><Relationship Id="rId4" Type="http://schemas.openxmlformats.org/officeDocument/2006/relationships/image" Target="../media/image9.png"/></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67.xml"/><Relationship Id="rId1" Type="http://schemas.openxmlformats.org/officeDocument/2006/relationships/slideLayout" Target="../slideLayouts/slideLayout66.xml"/><Relationship Id="rId4" Type="http://schemas.openxmlformats.org/officeDocument/2006/relationships/image" Target="../media/image9.png"/></Relationships>
</file>

<file path=ppt/slideMasters/_rels/slideMaster16.xml.rels><?xml version="1.0" encoding="UTF-8" standalone="yes"?>
<Relationships xmlns="http://schemas.openxmlformats.org/package/2006/relationships"><Relationship Id="rId3" Type="http://schemas.openxmlformats.org/officeDocument/2006/relationships/theme" Target="../theme/theme16.xml"/><Relationship Id="rId2" Type="http://schemas.openxmlformats.org/officeDocument/2006/relationships/slideLayout" Target="../slideLayouts/slideLayout69.xml"/><Relationship Id="rId1" Type="http://schemas.openxmlformats.org/officeDocument/2006/relationships/slideLayout" Target="../slideLayouts/slideLayout68.xml"/><Relationship Id="rId4" Type="http://schemas.openxmlformats.org/officeDocument/2006/relationships/image" Target="../media/image9.png"/></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4" Type="http://schemas.openxmlformats.org/officeDocument/2006/relationships/image" Target="../media/image9.pn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8.xml"/><Relationship Id="rId1" Type="http://schemas.openxmlformats.org/officeDocument/2006/relationships/slideLayout" Target="../slideLayouts/slideLayout7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theme" Target="../theme/theme2.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image" Target="../media/image9.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9.png"/><Relationship Id="rId5" Type="http://schemas.openxmlformats.org/officeDocument/2006/relationships/theme" Target="../theme/theme8.xml"/><Relationship Id="rId4" Type="http://schemas.openxmlformats.org/officeDocument/2006/relationships/slideLayout" Target="../slideLayouts/slideLayout2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9.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D5C7A4A-F37A-8747-AFFA-CAE8BB8018B0}"/>
              </a:ext>
            </a:extLst>
          </p:cNvPr>
          <p:cNvPicPr>
            <a:picLocks noChangeAspect="1" noChangeArrowheads="1"/>
          </p:cNvPicPr>
          <p:nvPr userDrawn="1"/>
        </p:nvPicPr>
        <p:blipFill>
          <a:blip r:embed="rId8"/>
          <a:stretch>
            <a:fillRect/>
          </a:stretch>
        </p:blipFill>
        <p:spPr bwMode="auto">
          <a:xfrm>
            <a:off x="7787484" y="4588041"/>
            <a:ext cx="942071"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750964"/>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841" r:id="rId3"/>
    <p:sldLayoutId id="2147483842" r:id="rId4"/>
    <p:sldLayoutId id="2147483843" r:id="rId5"/>
    <p:sldLayoutId id="214748384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2214429" cy="4356100"/>
          </a:xfrm>
          <a:prstGeom prst="rect">
            <a:avLst/>
          </a:prstGeom>
          <a:solidFill>
            <a:srgbClr val="A619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xmlns="" id="{BFF0552A-6562-49CB-A592-77EF1F36987E}"/>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2BE42445-C3E1-40EC-9563-4376C735FABF}"/>
              </a:ext>
            </a:extLst>
          </p:cNvPr>
          <p:cNvPicPr>
            <a:picLocks noChangeAspect="1" noChangeArrowheads="1"/>
          </p:cNvPicPr>
          <p:nvPr userDrawn="1"/>
        </p:nvPicPr>
        <p:blipFill>
          <a:blip r:embed="rId3"/>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785359"/>
      </p:ext>
    </p:extLst>
  </p:cSld>
  <p:clrMap bg1="lt1" tx1="dk1" bg2="lt2" tx2="dk2" accent1="accent1" accent2="accent2" accent3="accent3" accent4="accent4" accent5="accent5" accent6="accent6" hlink="hlink" folHlink="folHlink"/>
  <p:sldLayoutIdLst>
    <p:sldLayoutId id="214748379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3718081" y="787400"/>
            <a:ext cx="4029382" cy="4356100"/>
          </a:xfrm>
          <a:prstGeom prst="rect">
            <a:avLst/>
          </a:prstGeom>
          <a:solidFill>
            <a:srgbClr val="A619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xmlns="" id="{BFF0552A-6562-49CB-A592-77EF1F36987E}"/>
              </a:ext>
            </a:extLst>
          </p:cNvPr>
          <p:cNvSpPr txBox="1"/>
          <p:nvPr userDrawn="1"/>
        </p:nvSpPr>
        <p:spPr>
          <a:xfrm>
            <a:off x="257546" y="4717923"/>
            <a:ext cx="6921070" cy="215444"/>
          </a:xfrm>
          <a:prstGeom prst="rect">
            <a:avLst/>
          </a:prstGeom>
          <a:noFill/>
        </p:spPr>
        <p:txBody>
          <a:bodyPr wrap="square">
            <a:spAutoFit/>
          </a:bodyPr>
          <a:lstStyle/>
          <a:p>
            <a:pPr algn="l"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l"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1BD0DEEB-8318-46E8-BA87-1251AA55E91C}"/>
              </a:ext>
            </a:extLst>
          </p:cNvPr>
          <p:cNvPicPr>
            <a:picLocks noChangeAspect="1" noChangeArrowheads="1"/>
          </p:cNvPicPr>
          <p:nvPr userDrawn="1"/>
        </p:nvPicPr>
        <p:blipFill>
          <a:blip r:embed="rId6"/>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114758"/>
      </p:ext>
    </p:extLst>
  </p:cSld>
  <p:clrMap bg1="lt1" tx1="dk1" bg2="lt2" tx2="dk2" accent1="accent1" accent2="accent2" accent3="accent3" accent4="accent4" accent5="accent5" accent6="accent6" hlink="hlink" folHlink="folHlink"/>
  <p:sldLayoutIdLst>
    <p:sldLayoutId id="2147483724" r:id="rId1"/>
    <p:sldLayoutId id="2147483726" r:id="rId2"/>
    <p:sldLayoutId id="2147483725" r:id="rId3"/>
    <p:sldLayoutId id="214748372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3718081" y="787400"/>
            <a:ext cx="4029382" cy="4356100"/>
          </a:xfrm>
          <a:prstGeom prst="rect">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xmlns="" id="{BFF0552A-6562-49CB-A592-77EF1F36987E}"/>
              </a:ext>
            </a:extLst>
          </p:cNvPr>
          <p:cNvSpPr txBox="1"/>
          <p:nvPr userDrawn="1"/>
        </p:nvSpPr>
        <p:spPr>
          <a:xfrm>
            <a:off x="257546" y="4717923"/>
            <a:ext cx="6921070" cy="215444"/>
          </a:xfrm>
          <a:prstGeom prst="rect">
            <a:avLst/>
          </a:prstGeom>
          <a:noFill/>
        </p:spPr>
        <p:txBody>
          <a:bodyPr wrap="square">
            <a:spAutoFit/>
          </a:bodyPr>
          <a:lstStyle/>
          <a:p>
            <a:pPr algn="l"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l"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4684297D-C2F0-426A-8075-C85EB3A66A4D}"/>
              </a:ext>
            </a:extLst>
          </p:cNvPr>
          <p:cNvPicPr>
            <a:picLocks noChangeAspect="1" noChangeArrowheads="1"/>
          </p:cNvPicPr>
          <p:nvPr userDrawn="1"/>
        </p:nvPicPr>
        <p:blipFill>
          <a:blip r:embed="rId5"/>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300254"/>
      </p:ext>
    </p:extLst>
  </p:cSld>
  <p:clrMap bg1="lt1" tx1="dk1" bg2="lt2" tx2="dk2" accent1="accent1" accent2="accent2" accent3="accent3" accent4="accent4" accent5="accent5" accent6="accent6" hlink="hlink" folHlink="folHlink"/>
  <p:sldLayoutIdLst>
    <p:sldLayoutId id="2147483822" r:id="rId1"/>
    <p:sldLayoutId id="2147483821" r:id="rId2"/>
    <p:sldLayoutId id="214748382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xmlns="" id="{0BC3BCCE-CA9E-401B-B760-FC5084F9EADF}"/>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5" name="Picture 4">
            <a:extLst>
              <a:ext uri="{FF2B5EF4-FFF2-40B4-BE49-F238E27FC236}">
                <a16:creationId xmlns:a16="http://schemas.microsoft.com/office/drawing/2014/main" xmlns="" id="{A221EA8F-680D-4359-984A-658EE5CBF7E1}"/>
              </a:ext>
            </a:extLst>
          </p:cNvPr>
          <p:cNvPicPr>
            <a:picLocks noChangeAspect="1" noChangeArrowheads="1"/>
          </p:cNvPicPr>
          <p:nvPr userDrawn="1"/>
        </p:nvPicPr>
        <p:blipFill>
          <a:blip r:embed="rId28"/>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816266"/>
      </p:ext>
    </p:extLst>
  </p:cSld>
  <p:clrMap bg1="lt1" tx1="dk1" bg2="lt2" tx2="dk2" accent1="accent1" accent2="accent2" accent3="accent3" accent4="accent4" accent5="accent5" accent6="accent6" hlink="hlink" folHlink="folHlink"/>
  <p:sldLayoutIdLst>
    <p:sldLayoutId id="2147483707" r:id="rId1"/>
    <p:sldLayoutId id="2147483729" r:id="rId2"/>
    <p:sldLayoutId id="2147483704" r:id="rId3"/>
    <p:sldLayoutId id="2147483706" r:id="rId4"/>
    <p:sldLayoutId id="2147483716" r:id="rId5"/>
    <p:sldLayoutId id="2147483717" r:id="rId6"/>
    <p:sldLayoutId id="2147483824" r:id="rId7"/>
    <p:sldLayoutId id="2147483789" r:id="rId8"/>
    <p:sldLayoutId id="2147483825" r:id="rId9"/>
    <p:sldLayoutId id="2147483784" r:id="rId10"/>
    <p:sldLayoutId id="2147483718" r:id="rId11"/>
    <p:sldLayoutId id="2147483777" r:id="rId12"/>
    <p:sldLayoutId id="2147483785" r:id="rId13"/>
    <p:sldLayoutId id="2147483778" r:id="rId14"/>
    <p:sldLayoutId id="2147483780" r:id="rId15"/>
    <p:sldLayoutId id="2147483787" r:id="rId16"/>
    <p:sldLayoutId id="2147483790" r:id="rId17"/>
    <p:sldLayoutId id="2147483830" r:id="rId18"/>
    <p:sldLayoutId id="2147483837" r:id="rId19"/>
    <p:sldLayoutId id="2147483831" r:id="rId20"/>
    <p:sldLayoutId id="2147483832" r:id="rId21"/>
    <p:sldLayoutId id="2147483833" r:id="rId22"/>
    <p:sldLayoutId id="2147483834" r:id="rId23"/>
    <p:sldLayoutId id="2147483835" r:id="rId24"/>
    <p:sldLayoutId id="2147483836" r:id="rId25"/>
    <p:sldLayoutId id="2147483846"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gradFill>
          <a:gsLst>
            <a:gs pos="12000">
              <a:schemeClr val="bg1"/>
            </a:gs>
            <a:gs pos="97861">
              <a:schemeClr val="bg1">
                <a:lumMod val="88000"/>
              </a:schemeClr>
            </a:gs>
            <a:gs pos="5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94C2F253-D90F-1142-A21B-3EF2A926311B}"/>
              </a:ext>
            </a:extLst>
          </p:cNvPr>
          <p:cNvSpPr/>
          <p:nvPr userDrawn="1"/>
        </p:nvSpPr>
        <p:spPr>
          <a:xfrm>
            <a:off x="515655" y="526869"/>
            <a:ext cx="4056345" cy="3811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2C38C326-EF33-704E-A4EB-EBE1FFE9E9AD}"/>
              </a:ext>
            </a:extLst>
          </p:cNvPr>
          <p:cNvSpPr/>
          <p:nvPr userDrawn="1"/>
        </p:nvSpPr>
        <p:spPr>
          <a:xfrm>
            <a:off x="4572000" y="526869"/>
            <a:ext cx="4056345" cy="3811968"/>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DA3C6F81-DB01-FA44-903E-D7689CA4F8EA}"/>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9" name="Picture 8">
            <a:extLst>
              <a:ext uri="{FF2B5EF4-FFF2-40B4-BE49-F238E27FC236}">
                <a16:creationId xmlns:a16="http://schemas.microsoft.com/office/drawing/2014/main" xmlns="" id="{85E0B7EA-9D26-4899-BF5C-06115F5103B7}"/>
              </a:ext>
            </a:extLst>
          </p:cNvPr>
          <p:cNvPicPr>
            <a:picLocks noChangeAspect="1" noChangeArrowheads="1"/>
          </p:cNvPicPr>
          <p:nvPr userDrawn="1"/>
        </p:nvPicPr>
        <p:blipFill>
          <a:blip r:embed="rId4"/>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491420"/>
      </p:ext>
    </p:extLst>
  </p:cSld>
  <p:clrMap bg1="lt1" tx1="dk1" bg2="lt2" tx2="dk2" accent1="accent1" accent2="accent2" accent3="accent3" accent4="accent4" accent5="accent5" accent6="accent6" hlink="hlink" folHlink="folHlink"/>
  <p:sldLayoutIdLst>
    <p:sldLayoutId id="2147483735" r:id="rId1"/>
    <p:sldLayoutId id="21474837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gradFill>
          <a:gsLst>
            <a:gs pos="12000">
              <a:schemeClr val="bg1"/>
            </a:gs>
            <a:gs pos="97861">
              <a:schemeClr val="bg1">
                <a:lumMod val="88000"/>
              </a:schemeClr>
            </a:gs>
            <a:gs pos="5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94C2F253-D90F-1142-A21B-3EF2A926311B}"/>
              </a:ext>
            </a:extLst>
          </p:cNvPr>
          <p:cNvSpPr/>
          <p:nvPr userDrawn="1"/>
        </p:nvSpPr>
        <p:spPr>
          <a:xfrm>
            <a:off x="515655" y="526869"/>
            <a:ext cx="4056345" cy="3811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2C38C326-EF33-704E-A4EB-EBE1FFE9E9AD}"/>
              </a:ext>
            </a:extLst>
          </p:cNvPr>
          <p:cNvSpPr/>
          <p:nvPr userDrawn="1"/>
        </p:nvSpPr>
        <p:spPr>
          <a:xfrm>
            <a:off x="4572000" y="526869"/>
            <a:ext cx="4056345" cy="38119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DA3C6F81-DB01-FA44-903E-D7689CA4F8EA}"/>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9" name="Picture 8">
            <a:extLst>
              <a:ext uri="{FF2B5EF4-FFF2-40B4-BE49-F238E27FC236}">
                <a16:creationId xmlns:a16="http://schemas.microsoft.com/office/drawing/2014/main" xmlns="" id="{A7D8E496-3E98-4C66-A884-9B0575FAFFFA}"/>
              </a:ext>
            </a:extLst>
          </p:cNvPr>
          <p:cNvPicPr>
            <a:picLocks noChangeAspect="1" noChangeArrowheads="1"/>
          </p:cNvPicPr>
          <p:nvPr userDrawn="1"/>
        </p:nvPicPr>
        <p:blipFill>
          <a:blip r:embed="rId4"/>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8401618"/>
      </p:ext>
    </p:extLst>
  </p:cSld>
  <p:clrMap bg1="lt1" tx1="dk1" bg2="lt2" tx2="dk2" accent1="accent1" accent2="accent2" accent3="accent3" accent4="accent4" accent5="accent5" accent6="accent6" hlink="hlink" folHlink="folHlink"/>
  <p:sldLayoutIdLst>
    <p:sldLayoutId id="2147483811" r:id="rId1"/>
    <p:sldLayoutId id="214748381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gradFill>
          <a:gsLst>
            <a:gs pos="12000">
              <a:schemeClr val="bg1"/>
            </a:gs>
            <a:gs pos="97861">
              <a:schemeClr val="bg1">
                <a:lumMod val="88000"/>
              </a:schemeClr>
            </a:gs>
            <a:gs pos="5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94C2F253-D90F-1142-A21B-3EF2A926311B}"/>
              </a:ext>
            </a:extLst>
          </p:cNvPr>
          <p:cNvSpPr/>
          <p:nvPr userDrawn="1"/>
        </p:nvSpPr>
        <p:spPr>
          <a:xfrm>
            <a:off x="515655" y="526869"/>
            <a:ext cx="4056345" cy="3811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2C38C326-EF33-704E-A4EB-EBE1FFE9E9AD}"/>
              </a:ext>
            </a:extLst>
          </p:cNvPr>
          <p:cNvSpPr/>
          <p:nvPr userDrawn="1"/>
        </p:nvSpPr>
        <p:spPr>
          <a:xfrm>
            <a:off x="4572000" y="526869"/>
            <a:ext cx="4056345" cy="3811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DA3C6F81-DB01-FA44-903E-D7689CA4F8EA}"/>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49B4782A-6824-467C-852A-5B4144394423}"/>
              </a:ext>
            </a:extLst>
          </p:cNvPr>
          <p:cNvPicPr>
            <a:picLocks noChangeAspect="1" noChangeArrowheads="1"/>
          </p:cNvPicPr>
          <p:nvPr userDrawn="1"/>
        </p:nvPicPr>
        <p:blipFill>
          <a:blip r:embed="rId4"/>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908119"/>
      </p:ext>
    </p:extLst>
  </p:cSld>
  <p:clrMap bg1="lt1" tx1="dk1" bg2="lt2" tx2="dk2" accent1="accent1" accent2="accent2" accent3="accent3" accent4="accent4" accent5="accent5" accent6="accent6" hlink="hlink" folHlink="folHlink"/>
  <p:sldLayoutIdLst>
    <p:sldLayoutId id="2147483773" r:id="rId1"/>
    <p:sldLayoutId id="214748378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gradFill>
          <a:gsLst>
            <a:gs pos="12000">
              <a:schemeClr val="bg1"/>
            </a:gs>
            <a:gs pos="97861">
              <a:schemeClr val="bg1">
                <a:lumMod val="88000"/>
              </a:schemeClr>
            </a:gs>
            <a:gs pos="50000">
              <a:schemeClr val="bg1"/>
            </a:gs>
          </a:gsLst>
          <a:path path="shape">
            <a:fillToRect l="50000" t="50000" r="50000" b="5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94C2F253-D90F-1142-A21B-3EF2A926311B}"/>
              </a:ext>
            </a:extLst>
          </p:cNvPr>
          <p:cNvSpPr/>
          <p:nvPr userDrawn="1"/>
        </p:nvSpPr>
        <p:spPr>
          <a:xfrm>
            <a:off x="515655" y="526869"/>
            <a:ext cx="4056345" cy="38119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2C38C326-EF33-704E-A4EB-EBE1FFE9E9AD}"/>
              </a:ext>
            </a:extLst>
          </p:cNvPr>
          <p:cNvSpPr/>
          <p:nvPr userDrawn="1"/>
        </p:nvSpPr>
        <p:spPr>
          <a:xfrm>
            <a:off x="4572000" y="526869"/>
            <a:ext cx="4056345" cy="3811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DA3C6F81-DB01-FA44-903E-D7689CA4F8EA}"/>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795C9DFF-12DF-46C5-9DA2-3B0E4AF4345F}"/>
              </a:ext>
            </a:extLst>
          </p:cNvPr>
          <p:cNvPicPr>
            <a:picLocks noChangeAspect="1" noChangeArrowheads="1"/>
          </p:cNvPicPr>
          <p:nvPr userDrawn="1"/>
        </p:nvPicPr>
        <p:blipFill>
          <a:blip r:embed="rId4"/>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438292"/>
      </p:ext>
    </p:extLst>
  </p:cSld>
  <p:clrMap bg1="lt1" tx1="dk1" bg2="lt2" tx2="dk2" accent1="accent1" accent2="accent2" accent3="accent3" accent4="accent4" accent5="accent5" accent6="accent6" hlink="hlink" folHlink="folHlink"/>
  <p:sldLayoutIdLst>
    <p:sldLayoutId id="2147483808" r:id="rId1"/>
    <p:sldLayoutId id="214748380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A6192E"/>
        </a:solidFill>
        <a:effectLst/>
      </p:bgPr>
    </p:bg>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xmlns="" id="{47F60801-F490-A24B-B9C4-407165A98EAF}"/>
              </a:ext>
            </a:extLst>
          </p:cNvPr>
          <p:cNvPicPr>
            <a:picLocks noChangeAspect="1" noChangeArrowheads="1"/>
          </p:cNvPicPr>
          <p:nvPr userDrawn="1"/>
        </p:nvPicPr>
        <p:blipFill>
          <a:blip r:embed="rId3"/>
          <a:stretch>
            <a:fillRect/>
          </a:stretch>
        </p:blipFill>
        <p:spPr bwMode="auto">
          <a:xfrm>
            <a:off x="2581140" y="1751587"/>
            <a:ext cx="3981719" cy="164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154198"/>
      </p:ext>
    </p:extLst>
  </p:cSld>
  <p:clrMap bg1="lt1" tx1="dk1" bg2="lt2" tx2="dk2" accent1="accent1" accent2="accent2" accent3="accent3" accent4="accent4" accent5="accent5" accent6="accent6" hlink="hlink" folHlink="folHlink"/>
  <p:sldLayoutIdLst>
    <p:sldLayoutId id="214748374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91009B28-9B15-2E4D-8370-DBE21E9A2F16}"/>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bg1"/>
                </a:solidFill>
                <a:latin typeface="Arial"/>
                <a:ea typeface="ＭＳ Ｐゴシック"/>
                <a:cs typeface="Arial"/>
              </a:rPr>
              <a:t>|  </a:t>
            </a:r>
            <a:fld id="{DE87642C-B7C1-4B57-8C95-0170592CB734}" type="slidenum">
              <a:rPr lang="en-US" sz="800" b="1" i="0" smtClean="0">
                <a:solidFill>
                  <a:schemeClr val="bg1"/>
                </a:solidFill>
                <a:latin typeface="Arial"/>
                <a:ea typeface="ＭＳ Ｐゴシック"/>
                <a:cs typeface="Arial"/>
              </a:rPr>
              <a:pPr algn="r" defTabSz="914400" fontAlgn="base">
                <a:spcBef>
                  <a:spcPct val="0"/>
                </a:spcBef>
                <a:spcAft>
                  <a:spcPct val="0"/>
                </a:spcAft>
                <a:defRPr/>
              </a:pPr>
              <a:t>‹#›</a:t>
            </a:fld>
            <a:endParaRPr lang="en-US" sz="800" b="1" dirty="0">
              <a:solidFill>
                <a:schemeClr val="bg1"/>
              </a:solidFill>
              <a:latin typeface="Arial"/>
              <a:ea typeface="ＭＳ Ｐゴシック"/>
              <a:cs typeface="Arial"/>
            </a:endParaRPr>
          </a:p>
        </p:txBody>
      </p:sp>
      <p:pic>
        <p:nvPicPr>
          <p:cNvPr id="5" name="Picture 4">
            <a:extLst>
              <a:ext uri="{FF2B5EF4-FFF2-40B4-BE49-F238E27FC236}">
                <a16:creationId xmlns:a16="http://schemas.microsoft.com/office/drawing/2014/main" xmlns="" id="{57F3FA50-2CD6-466B-85F1-82CD254130A1}"/>
              </a:ext>
            </a:extLst>
          </p:cNvPr>
          <p:cNvPicPr>
            <a:picLocks noChangeAspect="1" noChangeArrowheads="1"/>
          </p:cNvPicPr>
          <p:nvPr userDrawn="1"/>
        </p:nvPicPr>
        <p:blipFill>
          <a:blip r:embed="rId4"/>
          <a:stretch>
            <a:fillRect/>
          </a:stretch>
        </p:blipFill>
        <p:spPr bwMode="auto">
          <a:xfrm>
            <a:off x="7787484" y="4588041"/>
            <a:ext cx="942071"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175163"/>
      </p:ext>
    </p:extLst>
  </p:cSld>
  <p:clrMap bg1="lt1" tx1="dk1" bg2="lt2" tx2="dk2" accent1="accent1" accent2="accent2" accent3="accent3" accent4="accent4" accent5="accent5" accent6="accent6" hlink="hlink" folHlink="folHlink"/>
  <p:sldLayoutIdLst>
    <p:sldLayoutId id="214748376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725732"/>
      </p:ext>
    </p:extLst>
  </p:cSld>
  <p:clrMap bg1="lt1" tx1="dk1" bg2="lt2" tx2="dk2" accent1="accent1" accent2="accent2" accent3="accent3" accent4="accent4" accent5="accent5" accent6="accent6" hlink="hlink" folHlink="folHlink"/>
  <p:sldLayoutIdLst>
    <p:sldLayoutId id="2147483771" r:id="rId1"/>
    <p:sldLayoutId id="2147483732" r:id="rId2"/>
    <p:sldLayoutId id="2147483748" r:id="rId3"/>
    <p:sldLayoutId id="2147483719" r:id="rId4"/>
    <p:sldLayoutId id="214748374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4029382" cy="4356100"/>
          </a:xfrm>
          <a:prstGeom prst="rect">
            <a:avLst/>
          </a:prstGeom>
          <a:solidFill>
            <a:srgbClr val="A619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xmlns="" id="{F3AC0990-1522-42E6-A417-4E1E6D336D9E}"/>
              </a:ext>
            </a:extLst>
          </p:cNvPr>
          <p:cNvPicPr>
            <a:picLocks noChangeAspect="1" noChangeArrowheads="1"/>
          </p:cNvPicPr>
          <p:nvPr userDrawn="1"/>
        </p:nvPicPr>
        <p:blipFill>
          <a:blip r:embed="rId6"/>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962674"/>
      </p:ext>
    </p:extLst>
  </p:cSld>
  <p:clrMap bg1="lt1" tx1="dk1" bg2="lt2" tx2="dk2" accent1="accent1" accent2="accent2" accent3="accent3" accent4="accent4" accent5="accent5" accent6="accent6" hlink="hlink" folHlink="folHlink"/>
  <p:sldLayoutIdLst>
    <p:sldLayoutId id="2147483711" r:id="rId1"/>
    <p:sldLayoutId id="2147483775" r:id="rId2"/>
    <p:sldLayoutId id="2147483829" r:id="rId3"/>
    <p:sldLayoutId id="214748380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4541B8BA-1079-47FB-B34E-4DB9B5EF8146}"/>
              </a:ext>
            </a:extLst>
          </p:cNvPr>
          <p:cNvPicPr>
            <a:picLocks noChangeAspect="1" noChangeArrowheads="1"/>
          </p:cNvPicPr>
          <p:nvPr userDrawn="1"/>
        </p:nvPicPr>
        <p:blipFill>
          <a:blip r:embed="rId3"/>
          <a:stretch>
            <a:fillRect/>
          </a:stretch>
        </p:blipFill>
        <p:spPr bwMode="auto">
          <a:xfrm>
            <a:off x="7787484" y="4588041"/>
            <a:ext cx="942071"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494212"/>
      </p:ext>
    </p:extLst>
  </p:cSld>
  <p:clrMap bg1="lt1" tx1="dk1" bg2="lt2" tx2="dk2" accent1="accent1" accent2="accent2" accent3="accent3" accent4="accent4" accent5="accent5" accent6="accent6" hlink="hlink" folHlink="folHlink"/>
  <p:sldLayoutIdLst>
    <p:sldLayoutId id="214748382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4029382" cy="4356100"/>
          </a:xfrm>
          <a:prstGeom prst="rect">
            <a:avLst/>
          </a:prstGeom>
          <a:solidFill>
            <a:srgbClr val="A619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xmlns="" id="{3B0A18EA-B81A-964E-8078-D5A207FA96EE}"/>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8" name="Picture 7">
            <a:extLst>
              <a:ext uri="{FF2B5EF4-FFF2-40B4-BE49-F238E27FC236}">
                <a16:creationId xmlns:a16="http://schemas.microsoft.com/office/drawing/2014/main" xmlns="" id="{E719B8AC-82AF-43DF-9437-DF29EE0879DE}"/>
              </a:ext>
            </a:extLst>
          </p:cNvPr>
          <p:cNvPicPr>
            <a:picLocks noChangeAspect="1" noChangeArrowheads="1"/>
          </p:cNvPicPr>
          <p:nvPr userDrawn="1"/>
        </p:nvPicPr>
        <p:blipFill>
          <a:blip r:embed="rId5"/>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094028"/>
      </p:ext>
    </p:extLst>
  </p:cSld>
  <p:clrMap bg1="lt1" tx1="dk1" bg2="lt2" tx2="dk2" accent1="accent1" accent2="accent2" accent3="accent3" accent4="accent4" accent5="accent5" accent6="accent6" hlink="hlink" folHlink="folHlink"/>
  <p:sldLayoutIdLst>
    <p:sldLayoutId id="2147483759" r:id="rId1"/>
    <p:sldLayoutId id="2147483776" r:id="rId2"/>
    <p:sldLayoutId id="214748377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4029382" cy="4356100"/>
          </a:xfrm>
          <a:prstGeom prst="rect">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xmlns="" id="{3B0A18EA-B81A-964E-8078-D5A207FA96EE}"/>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8" name="Picture 7">
            <a:extLst>
              <a:ext uri="{FF2B5EF4-FFF2-40B4-BE49-F238E27FC236}">
                <a16:creationId xmlns:a16="http://schemas.microsoft.com/office/drawing/2014/main" xmlns="" id="{C1D442BB-7F55-4B3C-B5AA-556188717E6A}"/>
              </a:ext>
            </a:extLst>
          </p:cNvPr>
          <p:cNvPicPr>
            <a:picLocks noChangeAspect="1" noChangeArrowheads="1"/>
          </p:cNvPicPr>
          <p:nvPr userDrawn="1"/>
        </p:nvPicPr>
        <p:blipFill>
          <a:blip r:embed="rId4"/>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219350"/>
      </p:ext>
    </p:extLst>
  </p:cSld>
  <p:clrMap bg1="lt1" tx1="dk1" bg2="lt2" tx2="dk2" accent1="accent1" accent2="accent2" accent3="accent3" accent4="accent4" accent5="accent5" accent6="accent6" hlink="hlink" folHlink="folHlink"/>
  <p:sldLayoutIdLst>
    <p:sldLayoutId id="2147483805" r:id="rId1"/>
    <p:sldLayoutId id="214748380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4029382" cy="4356100"/>
          </a:xfrm>
          <a:prstGeom prst="rect">
            <a:avLst/>
          </a:prstGeom>
          <a:solidFill>
            <a:srgbClr val="A619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xmlns="" id="{BFF0552A-6562-49CB-A592-77EF1F36987E}"/>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78EAEB0C-8523-45A3-B747-8C84006DF296}"/>
              </a:ext>
            </a:extLst>
          </p:cNvPr>
          <p:cNvPicPr>
            <a:picLocks noChangeAspect="1" noChangeArrowheads="1"/>
          </p:cNvPicPr>
          <p:nvPr userDrawn="1"/>
        </p:nvPicPr>
        <p:blipFill>
          <a:blip r:embed="rId6"/>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130759"/>
      </p:ext>
    </p:extLst>
  </p:cSld>
  <p:clrMap bg1="lt1" tx1="dk1" bg2="lt2" tx2="dk2" accent1="accent1" accent2="accent2" accent3="accent3" accent4="accent4" accent5="accent5" accent6="accent6" hlink="hlink" folHlink="folHlink"/>
  <p:sldLayoutIdLst>
    <p:sldLayoutId id="2147483753" r:id="rId1"/>
    <p:sldLayoutId id="2147483755" r:id="rId2"/>
    <p:sldLayoutId id="2147483756" r:id="rId3"/>
    <p:sldLayoutId id="21474837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2000">
              <a:schemeClr val="bg1"/>
            </a:gs>
            <a:gs pos="97861">
              <a:schemeClr val="bg1">
                <a:lumMod val="88000"/>
              </a:schemeClr>
            </a:gs>
            <a:gs pos="50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4" name="Rectangle 20">
            <a:extLst>
              <a:ext uri="{FF2B5EF4-FFF2-40B4-BE49-F238E27FC236}">
                <a16:creationId xmlns:a16="http://schemas.microsoft.com/office/drawing/2014/main" xmlns="" id="{BBB96F37-5B54-4222-B586-30EBFBCF7814}"/>
              </a:ext>
            </a:extLst>
          </p:cNvPr>
          <p:cNvSpPr>
            <a:spLocks noChangeAspect="1"/>
          </p:cNvSpPr>
          <p:nvPr userDrawn="1"/>
        </p:nvSpPr>
        <p:spPr>
          <a:xfrm>
            <a:off x="751795" y="787401"/>
            <a:ext cx="4029382" cy="4356100"/>
          </a:xfrm>
          <a:prstGeom prst="rect">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xmlns="" id="{BFF0552A-6562-49CB-A592-77EF1F36987E}"/>
              </a:ext>
            </a:extLst>
          </p:cNvPr>
          <p:cNvSpPr txBox="1"/>
          <p:nvPr userDrawn="1"/>
        </p:nvSpPr>
        <p:spPr>
          <a:xfrm>
            <a:off x="826393" y="4684671"/>
            <a:ext cx="6921070" cy="215444"/>
          </a:xfrm>
          <a:prstGeom prst="rect">
            <a:avLst/>
          </a:prstGeom>
          <a:noFill/>
        </p:spPr>
        <p:txBody>
          <a:bodyPr wrap="square">
            <a:spAutoFit/>
          </a:bodyPr>
          <a:lstStyle/>
          <a:p>
            <a:pPr algn="r" defTabSz="914400" fontAlgn="base">
              <a:spcBef>
                <a:spcPct val="0"/>
              </a:spcBef>
              <a:spcAft>
                <a:spcPct val="0"/>
              </a:spcAft>
              <a:defRPr/>
            </a:pPr>
            <a:r>
              <a:rPr lang="en-US" sz="800" b="1" i="0" dirty="0">
                <a:solidFill>
                  <a:schemeClr val="tx1">
                    <a:lumMod val="50000"/>
                    <a:lumOff val="50000"/>
                  </a:schemeClr>
                </a:solidFill>
                <a:latin typeface="Arial"/>
                <a:ea typeface="ＭＳ Ｐゴシック"/>
                <a:cs typeface="Arial"/>
              </a:rPr>
              <a:t>|  </a:t>
            </a:r>
            <a:fld id="{DE87642C-B7C1-4B57-8C95-0170592CB734}" type="slidenum">
              <a:rPr lang="en-US" sz="800" b="1" i="0" smtClean="0">
                <a:solidFill>
                  <a:schemeClr val="tx1">
                    <a:lumMod val="50000"/>
                    <a:lumOff val="50000"/>
                  </a:schemeClr>
                </a:solidFill>
                <a:latin typeface="Arial"/>
                <a:ea typeface="ＭＳ Ｐゴシック"/>
                <a:cs typeface="Arial"/>
              </a:rPr>
              <a:pPr algn="r" defTabSz="914400" fontAlgn="base">
                <a:spcBef>
                  <a:spcPct val="0"/>
                </a:spcBef>
                <a:spcAft>
                  <a:spcPct val="0"/>
                </a:spcAft>
                <a:defRPr/>
              </a:pPr>
              <a:t>‹#›</a:t>
            </a:fld>
            <a:endParaRPr lang="en-US" sz="800" b="1" dirty="0">
              <a:solidFill>
                <a:schemeClr val="tx1">
                  <a:lumMod val="50000"/>
                  <a:lumOff val="50000"/>
                </a:schemeClr>
              </a:solidFill>
              <a:latin typeface="Arial"/>
              <a:ea typeface="ＭＳ Ｐゴシック"/>
              <a:cs typeface="Arial"/>
            </a:endParaRPr>
          </a:p>
        </p:txBody>
      </p:sp>
      <p:pic>
        <p:nvPicPr>
          <p:cNvPr id="6" name="Picture 5">
            <a:extLst>
              <a:ext uri="{FF2B5EF4-FFF2-40B4-BE49-F238E27FC236}">
                <a16:creationId xmlns:a16="http://schemas.microsoft.com/office/drawing/2014/main" xmlns="" id="{6903D11C-D300-46E2-9292-216EC6C13B31}"/>
              </a:ext>
            </a:extLst>
          </p:cNvPr>
          <p:cNvPicPr>
            <a:picLocks noChangeAspect="1" noChangeArrowheads="1"/>
          </p:cNvPicPr>
          <p:nvPr userDrawn="1"/>
        </p:nvPicPr>
        <p:blipFill>
          <a:blip r:embed="rId5"/>
          <a:stretch>
            <a:fillRect/>
          </a:stretch>
        </p:blipFill>
        <p:spPr bwMode="auto">
          <a:xfrm>
            <a:off x="7787484" y="4588041"/>
            <a:ext cx="942070" cy="38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887549"/>
      </p:ext>
    </p:extLst>
  </p:cSld>
  <p:clrMap bg1="lt1" tx1="dk1" bg2="lt2" tx2="dk2" accent1="accent1" accent2="accent2" accent3="accent3" accent4="accent4" accent5="accent5" accent6="accent6" hlink="hlink" folHlink="folHlink"/>
  <p:sldLayoutIdLst>
    <p:sldLayoutId id="2147483815" r:id="rId1"/>
    <p:sldLayoutId id="2147483817" r:id="rId2"/>
    <p:sldLayoutId id="214748381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53.xml"/></Relationships>
</file>

<file path=ppt/slides/_rels/slide10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5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5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3.xml"/></Relationships>
</file>

<file path=ppt/slides/_rels/slide1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3.xml"/></Relationships>
</file>

<file path=ppt/slides/_rels/slide13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53.xml"/></Relationships>
</file>

<file path=ppt/slides/_rels/slide1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3.xml"/></Relationships>
</file>

<file path=ppt/slides/_rels/slide1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53.xml"/></Relationships>
</file>

<file path=ppt/slides/_rels/slide138.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53.xml"/></Relationships>
</file>

<file path=ppt/slides/_rels/slide139.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5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5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5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53.xml"/></Relationships>
</file>

<file path=ppt/slides/_rels/slide1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3.xml"/></Relationships>
</file>

<file path=ppt/slides/_rels/slide1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53.xml"/></Relationships>
</file>

<file path=ppt/slides/_rels/slide1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53.xml"/></Relationships>
</file>

<file path=ppt/slides/_rels/slide1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53.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53.xml"/></Relationships>
</file>

<file path=ppt/slides/_rels/slide17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53.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4.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5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9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3.xml"/></Relationships>
</file>

<file path=ppt/slides/_rels/slide19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53.xml"/></Relationships>
</file>

<file path=ppt/slides/_rels/slide19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53.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3.xml"/></Relationships>
</file>

<file path=ppt/slides/_rels/slide26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3.xml"/></Relationships>
</file>

<file path=ppt/slides/_rels/slide26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3.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6.xml"/><Relationship Id="rId5" Type="http://schemas.openxmlformats.org/officeDocument/2006/relationships/image" Target="../media/image23.png"/><Relationship Id="rId4" Type="http://schemas.openxmlformats.org/officeDocument/2006/relationships/image" Target="../media/image2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hyperlink" Target="http://care.diabetesjournals.org/living-standards" TargetMode="External"/><Relationship Id="rId1" Type="http://schemas.openxmlformats.org/officeDocument/2006/relationships/slideLayout" Target="../slideLayouts/slideLayout5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3.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5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3.xml"/></Relationships>
</file>

<file path=ppt/slides/_rels/slide7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3.xml"/></Relationships>
</file>

<file path=ppt/slides/_rels/slide7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5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5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3.xml"/></Relationships>
</file>

<file path=ppt/slides/_rels/slide9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1FB183-F0FB-0543-99E0-CCEF1ED0F241}"/>
              </a:ext>
            </a:extLst>
          </p:cNvPr>
          <p:cNvSpPr>
            <a:spLocks noGrp="1"/>
          </p:cNvSpPr>
          <p:nvPr>
            <p:ph type="title"/>
          </p:nvPr>
        </p:nvSpPr>
        <p:spPr>
          <a:xfrm>
            <a:off x="369870" y="1908632"/>
            <a:ext cx="8558373" cy="3046988"/>
          </a:xfrm>
        </p:spPr>
        <p:txBody>
          <a:bodyPr/>
          <a:lstStyle/>
          <a:p>
            <a:r>
              <a:rPr lang="en-US" sz="2200" i="1" dirty="0"/>
              <a:t>This slide deck contains content created, reviewed, and approved by the American Diabetes Association.  You are free to use the slides in presentations without further permission as long as the slide content is not altered in any way and appropriate attribution is made to the American Diabetes Association (the Association name and logo on the slides constitutes appropriate attribution).  Permission is required from the Association for any commercial use or for reproduction in any print materials (contact </a:t>
            </a:r>
            <a:r>
              <a:rPr lang="en-US" sz="2200" i="1" u="sng" dirty="0"/>
              <a:t>permissions@diabetes.org) </a:t>
            </a:r>
            <a:endParaRPr lang="en-US" sz="2200" dirty="0"/>
          </a:p>
        </p:txBody>
      </p:sp>
    </p:spTree>
    <p:extLst>
      <p:ext uri="{BB962C8B-B14F-4D97-AF65-F5344CB8AC3E}">
        <p14:creationId xmlns:p14="http://schemas.microsoft.com/office/powerpoint/2010/main" val="2976839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Care Delivery Systems</a:t>
            </a:r>
            <a:r>
              <a:rPr lang="en-US" dirty="0">
                <a:solidFill>
                  <a:schemeClr val="accent1">
                    <a:lumMod val="75000"/>
                  </a:schemeClr>
                </a:solidFill>
              </a:rPr>
              <a:t>.</a:t>
            </a:r>
            <a:endParaRPr lang="en-US" dirty="0"/>
          </a:p>
        </p:txBody>
      </p:sp>
      <p:sp>
        <p:nvSpPr>
          <p:cNvPr id="11" name="Text Placeholder 4">
            <a:extLst>
              <a:ext uri="{FF2B5EF4-FFF2-40B4-BE49-F238E27FC236}">
                <a16:creationId xmlns:a16="http://schemas.microsoft.com/office/drawing/2014/main" xmlns="" id="{0A6300DF-F3B1-6147-9C1E-CCE95635866C}"/>
              </a:ext>
            </a:extLst>
          </p:cNvPr>
          <p:cNvSpPr txBox="1">
            <a:spLocks/>
          </p:cNvSpPr>
          <p:nvPr/>
        </p:nvSpPr>
        <p:spPr>
          <a:xfrm>
            <a:off x="5122017" y="800642"/>
            <a:ext cx="3162447" cy="3203954"/>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33-49% of patients still do not meet targets for A1C, blood pressure, or lipids</a:t>
            </a:r>
          </a:p>
          <a:p>
            <a:pPr marL="342900" indent="-342900">
              <a:spcBef>
                <a:spcPts val="1200"/>
              </a:spcBef>
              <a:buFont typeface="Arial" panose="020B0604020202020204" pitchFamily="34" charset="0"/>
              <a:buChar char="•"/>
            </a:pPr>
            <a:r>
              <a:rPr lang="en-US" sz="1800" dirty="0"/>
              <a:t>Only14% of patients meet targets for all A1C, BP, lipids, and nonsmoking status</a:t>
            </a:r>
          </a:p>
          <a:p>
            <a:pPr marL="342900" indent="-342900">
              <a:spcBef>
                <a:spcPts val="1200"/>
              </a:spcBef>
              <a:buFont typeface="Arial" panose="020B0604020202020204" pitchFamily="34" charset="0"/>
              <a:buChar char="•"/>
            </a:pPr>
            <a:r>
              <a:rPr lang="en-US" sz="1800" dirty="0"/>
              <a:t>Progress in CVD risk factor control is slowing</a:t>
            </a:r>
          </a:p>
          <a:p>
            <a:pPr marL="342900" indent="-342900">
              <a:spcBef>
                <a:spcPts val="1200"/>
              </a:spcBef>
              <a:buFont typeface="Arial" panose="020B0604020202020204" pitchFamily="34" charset="0"/>
              <a:buChar char="•"/>
            </a:pPr>
            <a:r>
              <a:rPr lang="en-US" sz="1800" dirty="0"/>
              <a:t>System-level improvements are needed</a:t>
            </a:r>
          </a:p>
        </p:txBody>
      </p:sp>
    </p:spTree>
    <p:extLst>
      <p:ext uri="{BB962C8B-B14F-4D97-AF65-F5344CB8AC3E}">
        <p14:creationId xmlns:p14="http://schemas.microsoft.com/office/powerpoint/2010/main" val="42091297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pic>
        <p:nvPicPr>
          <p:cNvPr id="4" name="Picture 3">
            <a:extLst>
              <a:ext uri="{FF2B5EF4-FFF2-40B4-BE49-F238E27FC236}">
                <a16:creationId xmlns:a16="http://schemas.microsoft.com/office/drawing/2014/main" xmlns="" id="{3F6A09D6-1D2B-409D-8ECC-E811D54E3B52}"/>
              </a:ext>
            </a:extLst>
          </p:cNvPr>
          <p:cNvPicPr>
            <a:picLocks noChangeAspect="1"/>
          </p:cNvPicPr>
          <p:nvPr/>
        </p:nvPicPr>
        <p:blipFill>
          <a:blip r:embed="rId2"/>
          <a:stretch>
            <a:fillRect/>
          </a:stretch>
        </p:blipFill>
        <p:spPr>
          <a:xfrm>
            <a:off x="1448784" y="1622084"/>
            <a:ext cx="6246431" cy="2085133"/>
          </a:xfrm>
          <a:prstGeom prst="rect">
            <a:avLst/>
          </a:prstGeom>
        </p:spPr>
      </p:pic>
      <p:sp>
        <p:nvSpPr>
          <p:cNvPr id="5" name="TextBox 4">
            <a:extLst>
              <a:ext uri="{FF2B5EF4-FFF2-40B4-BE49-F238E27FC236}">
                <a16:creationId xmlns:a16="http://schemas.microsoft.com/office/drawing/2014/main" xmlns="" id="{04F4163C-28BB-4E10-A905-362E144E8746}"/>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Glycemic Targets: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 S66-S76</a:t>
            </a:r>
          </a:p>
        </p:txBody>
      </p:sp>
    </p:spTree>
    <p:extLst>
      <p:ext uri="{BB962C8B-B14F-4D97-AF65-F5344CB8AC3E}">
        <p14:creationId xmlns:p14="http://schemas.microsoft.com/office/powerpoint/2010/main" val="358054690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7</a:t>
            </a:r>
            <a:r>
              <a:rPr lang="en-US" dirty="0">
                <a:solidFill>
                  <a:srgbClr val="C00000"/>
                </a:solidFill>
              </a:rPr>
              <a:t>.</a:t>
            </a:r>
            <a:r>
              <a:rPr lang="en-US" dirty="0"/>
              <a:t> </a:t>
            </a:r>
            <a:br>
              <a:rPr lang="en-US" dirty="0"/>
            </a:br>
            <a:r>
              <a:rPr lang="en-US" dirty="0"/>
              <a:t/>
            </a:r>
            <a:br>
              <a:rPr lang="en-US" dirty="0"/>
            </a:br>
            <a:r>
              <a:rPr lang="en-US" dirty="0"/>
              <a:t>Diabetes Technology</a:t>
            </a:r>
          </a:p>
        </p:txBody>
      </p:sp>
    </p:spTree>
    <p:extLst>
      <p:ext uri="{BB962C8B-B14F-4D97-AF65-F5344CB8AC3E}">
        <p14:creationId xmlns:p14="http://schemas.microsoft.com/office/powerpoint/2010/main" val="160928706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Overall Statement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10799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7.1</a:t>
            </a:r>
            <a:r>
              <a:rPr lang="en-US" sz="1800" dirty="0">
                <a:latin typeface="AdvOT8eb9eec2.B"/>
              </a:rPr>
              <a:t> 	</a:t>
            </a:r>
            <a:r>
              <a:rPr lang="en-US" sz="1800" dirty="0">
                <a:latin typeface="AdvOT7b515deb"/>
              </a:rPr>
              <a:t>Use of technology should be individualized based on a patient</a:t>
            </a:r>
            <a:r>
              <a:rPr lang="en-US" sz="1800" dirty="0">
                <a:latin typeface="AdvOT7b515deb+20"/>
              </a:rPr>
              <a:t>’</a:t>
            </a:r>
            <a:r>
              <a:rPr lang="en-US" sz="1800" dirty="0">
                <a:latin typeface="AdvOT7b515deb"/>
              </a:rPr>
              <a:t>s needs, 	desires, skill level, and availability of devices. Nonpro</a:t>
            </a:r>
            <a:r>
              <a:rPr lang="en-US" sz="1800" dirty="0">
                <a:latin typeface="AdvOT7b515deb+fb"/>
              </a:rPr>
              <a:t>fi</a:t>
            </a:r>
            <a:r>
              <a:rPr lang="en-US" sz="1800" dirty="0">
                <a:latin typeface="AdvOT7b515deb"/>
              </a:rPr>
              <a:t>t websites can offer 	advice for providers and patients to determine the suitability of various 	options.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61143407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Self-monitoring of Blood Glucose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7.2</a:t>
            </a:r>
            <a:r>
              <a:rPr lang="en-US" sz="1800" dirty="0">
                <a:latin typeface="AdvOT8eb9eec2.B"/>
              </a:rPr>
              <a:t> 	</a:t>
            </a:r>
            <a:r>
              <a:rPr lang="en-US" sz="1800" dirty="0">
                <a:latin typeface="AdvOT7b515deb"/>
              </a:rPr>
              <a:t>Most patients using intensive insulin regimens (multiple daily injections or 	insulin pump therapy) should be encouraged to assess glucose levels using 	self-monitoring of blood glucose (and/or continuous glucose monitoring) 	prior to meals and snacks, at bedtime, prior to exercise, when they suspect 	low blood glucose, after treating low blood glucose until they are	normoglycemic, and prior to and while performing critical tasks such as 	driving. </a:t>
            </a:r>
            <a:r>
              <a:rPr lang="en-US" sz="1800" dirty="0">
                <a:solidFill>
                  <a:srgbClr val="A6192E"/>
                </a:solidFill>
                <a:latin typeface="AdvOT8eb9eec2.B"/>
              </a:rPr>
              <a:t>B</a:t>
            </a:r>
          </a:p>
          <a:p>
            <a:r>
              <a:rPr lang="en-US" sz="1800" dirty="0">
                <a:solidFill>
                  <a:srgbClr val="A6192E"/>
                </a:solidFill>
                <a:latin typeface="AdvOT8eb9eec2.B"/>
              </a:rPr>
              <a:t>7.3</a:t>
            </a:r>
            <a:r>
              <a:rPr lang="en-US" sz="1800" dirty="0">
                <a:latin typeface="AdvOT8eb9eec2.B"/>
              </a:rPr>
              <a:t> 	</a:t>
            </a:r>
            <a:r>
              <a:rPr lang="en-US" sz="1800" dirty="0">
                <a:latin typeface="AdvOT7b515deb"/>
              </a:rPr>
              <a:t>When prescribed as part of a diabetes self-management education and 	support program, self-monitoring of blood glucose may help to guide 	treatment decisions and/or self-management for patients taking less-	frequent insulin injections.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80784698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Self-monitoring of Blood Glucose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7.4</a:t>
            </a:r>
            <a:r>
              <a:rPr lang="en-US" sz="1800" dirty="0">
                <a:latin typeface="AdvOT8eb9eec2.B"/>
              </a:rPr>
              <a:t> 	</a:t>
            </a:r>
            <a:r>
              <a:rPr lang="en-US" sz="1800" dirty="0">
                <a:latin typeface="AdvOT7b515deb"/>
              </a:rPr>
              <a:t>Although self-monitoring of blood glucose in patients on noninsulin 	therapies has not shown clinically signi</a:t>
            </a:r>
            <a:r>
              <a:rPr lang="en-US" sz="1800" dirty="0">
                <a:latin typeface="AdvOT7b515deb+fb"/>
              </a:rPr>
              <a:t>fi</a:t>
            </a:r>
            <a:r>
              <a:rPr lang="en-US" sz="1800" dirty="0">
                <a:latin typeface="AdvOT7b515deb"/>
              </a:rPr>
              <a:t>cant reductions in A1C, it may be 	helpful when altering diet, physical activity, and/or medications 	(particularly medications that can cause hypoglycemia) in conjunction with 	a treatment adjustment program. </a:t>
            </a:r>
            <a:r>
              <a:rPr lang="en-US" sz="1800" dirty="0">
                <a:solidFill>
                  <a:srgbClr val="A6192E"/>
                </a:solidFill>
                <a:latin typeface="AdvOT8eb9eec2.B"/>
              </a:rPr>
              <a:t>E</a:t>
            </a:r>
          </a:p>
          <a:p>
            <a:r>
              <a:rPr lang="en-US" sz="1800" dirty="0">
                <a:solidFill>
                  <a:srgbClr val="A6192E"/>
                </a:solidFill>
                <a:latin typeface="AdvOT8eb9eec2.B"/>
              </a:rPr>
              <a:t>7.5 </a:t>
            </a:r>
            <a:r>
              <a:rPr lang="en-US" sz="1800" dirty="0">
                <a:latin typeface="AdvOT8eb9eec2.B"/>
              </a:rPr>
              <a:t>	</a:t>
            </a:r>
            <a:r>
              <a:rPr lang="en-US" sz="1800" dirty="0">
                <a:latin typeface="AdvOT7b515deb"/>
              </a:rPr>
              <a:t>When prescribing self-monitoring of blood glucose, ensure that patients 	receive ongoing instruction and regular evaluation of technique, results, 	and their ability to use data from self-monitoring of blood glucose to adjust 	therapy.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1267454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Self-monitoring of Blood Glucose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7.6 </a:t>
            </a:r>
            <a:r>
              <a:rPr lang="en-US" sz="1800" dirty="0">
                <a:latin typeface="AdvOT8eb9eec2.B"/>
              </a:rPr>
              <a:t>	</a:t>
            </a:r>
            <a:r>
              <a:rPr lang="en-US" sz="1800" dirty="0">
                <a:latin typeface="AdvOT7b515deb"/>
              </a:rPr>
              <a:t>Health care providers should be aware of medications and other factors, 	such as high-dose vitamin C and hypoxemia, that can interfere with glucose 	meter accuracy and provide clinical management as indicated. </a:t>
            </a:r>
            <a:r>
              <a:rPr lang="en-US" sz="1800" dirty="0">
                <a:solidFill>
                  <a:srgbClr val="A6192E"/>
                </a:solidFill>
                <a:latin typeface="AdvOT8eb9eec2.B"/>
              </a:rPr>
              <a:t>E</a:t>
            </a:r>
          </a:p>
          <a:p>
            <a:r>
              <a:rPr lang="en-US" sz="1800" dirty="0">
                <a:solidFill>
                  <a:srgbClr val="A6192E"/>
                </a:solidFill>
                <a:latin typeface="AdvOT8eb9eec2.B"/>
              </a:rPr>
              <a:t>7.7</a:t>
            </a:r>
            <a:r>
              <a:rPr lang="en-US" sz="1800" dirty="0">
                <a:latin typeface="AdvOT8eb9eec2.B"/>
              </a:rPr>
              <a:t> 	</a:t>
            </a:r>
            <a:r>
              <a:rPr lang="en-US" sz="1800" dirty="0">
                <a:latin typeface="AdvOT7b515deb"/>
              </a:rPr>
              <a:t>Providers should be aware of the differences in accuracy among glucose 	meters</a:t>
            </a:r>
            <a:r>
              <a:rPr lang="en-US" sz="1800" dirty="0">
                <a:latin typeface="AdvPS44A44B"/>
              </a:rPr>
              <a:t>—</a:t>
            </a:r>
            <a:r>
              <a:rPr lang="en-US" sz="1800" dirty="0">
                <a:latin typeface="AdvOT7b515deb"/>
              </a:rPr>
              <a:t>only U.S. Food and Drug Administration</a:t>
            </a:r>
            <a:r>
              <a:rPr lang="en-US" sz="1800" dirty="0">
                <a:latin typeface="AdvOT7b515deb+20"/>
              </a:rPr>
              <a:t>–</a:t>
            </a:r>
            <a:r>
              <a:rPr lang="en-US" sz="1800" dirty="0">
                <a:latin typeface="AdvOT7b515deb"/>
              </a:rPr>
              <a:t>approved meters should  	be used with unexpired strips, purchased from a pharmacy or licensed 	distributor.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60382821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pic>
        <p:nvPicPr>
          <p:cNvPr id="7" name="Picture 6">
            <a:extLst>
              <a:ext uri="{FF2B5EF4-FFF2-40B4-BE49-F238E27FC236}">
                <a16:creationId xmlns:a16="http://schemas.microsoft.com/office/drawing/2014/main" xmlns="" id="{803CF40B-3C76-4182-A32A-95E95CD4A8FD}"/>
              </a:ext>
            </a:extLst>
          </p:cNvPr>
          <p:cNvPicPr>
            <a:picLocks noChangeAspect="1"/>
          </p:cNvPicPr>
          <p:nvPr/>
        </p:nvPicPr>
        <p:blipFill>
          <a:blip r:embed="rId2"/>
          <a:stretch>
            <a:fillRect/>
          </a:stretch>
        </p:blipFill>
        <p:spPr>
          <a:xfrm>
            <a:off x="2565937" y="955214"/>
            <a:ext cx="4012125" cy="3233072"/>
          </a:xfrm>
          <a:prstGeom prst="rect">
            <a:avLst/>
          </a:prstGeom>
        </p:spPr>
      </p:pic>
      <p:sp>
        <p:nvSpPr>
          <p:cNvPr id="4" name="TextBox 3">
            <a:extLst>
              <a:ext uri="{FF2B5EF4-FFF2-40B4-BE49-F238E27FC236}">
                <a16:creationId xmlns:a16="http://schemas.microsoft.com/office/drawing/2014/main" xmlns="" id="{BA0A2C66-EF68-456E-94E8-D557039D5C30}"/>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Diabetes Technology: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1):S77-S88</a:t>
            </a:r>
          </a:p>
        </p:txBody>
      </p:sp>
    </p:spTree>
    <p:extLst>
      <p:ext uri="{BB962C8B-B14F-4D97-AF65-F5344CB8AC3E}">
        <p14:creationId xmlns:p14="http://schemas.microsoft.com/office/powerpoint/2010/main" val="35068447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pic>
        <p:nvPicPr>
          <p:cNvPr id="4" name="Picture 3">
            <a:extLst>
              <a:ext uri="{FF2B5EF4-FFF2-40B4-BE49-F238E27FC236}">
                <a16:creationId xmlns:a16="http://schemas.microsoft.com/office/drawing/2014/main" xmlns="" id="{82A69CEA-A75B-40F1-9D30-6E2C8C5FE3E5}"/>
              </a:ext>
            </a:extLst>
          </p:cNvPr>
          <p:cNvPicPr>
            <a:picLocks noChangeAspect="1"/>
          </p:cNvPicPr>
          <p:nvPr/>
        </p:nvPicPr>
        <p:blipFill>
          <a:blip r:embed="rId2"/>
          <a:stretch>
            <a:fillRect/>
          </a:stretch>
        </p:blipFill>
        <p:spPr>
          <a:xfrm>
            <a:off x="457194" y="1280098"/>
            <a:ext cx="8229612" cy="2583304"/>
          </a:xfrm>
          <a:prstGeom prst="rect">
            <a:avLst/>
          </a:prstGeom>
        </p:spPr>
      </p:pic>
      <p:sp>
        <p:nvSpPr>
          <p:cNvPr id="5" name="TextBox 4">
            <a:extLst>
              <a:ext uri="{FF2B5EF4-FFF2-40B4-BE49-F238E27FC236}">
                <a16:creationId xmlns:a16="http://schemas.microsoft.com/office/drawing/2014/main" xmlns="" id="{2AA20CC0-E037-4DD5-BE16-008118C8ABBF}"/>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Diabetes Technology: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1):S77-S88</a:t>
            </a:r>
          </a:p>
        </p:txBody>
      </p:sp>
    </p:spTree>
    <p:extLst>
      <p:ext uri="{BB962C8B-B14F-4D97-AF65-F5344CB8AC3E}">
        <p14:creationId xmlns:p14="http://schemas.microsoft.com/office/powerpoint/2010/main" val="15334894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Continuous Glucose Monitoring Devices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7.8</a:t>
            </a:r>
            <a:r>
              <a:rPr lang="en-US" sz="1800" dirty="0">
                <a:latin typeface="AdvOT8eb9eec2.B"/>
              </a:rPr>
              <a:t> 	</a:t>
            </a:r>
            <a:r>
              <a:rPr lang="en-US" sz="1800" dirty="0">
                <a:latin typeface="AdvOT7b515deb"/>
              </a:rPr>
              <a:t>When prescribing continuous glucose monitoring (CGM) devices, robust 	diabetes education, training, and support are required for optimal CGM 	device implementation and ongoing use. People using CGM devices need 	to have the ability to perform self-monitoring of blood glucose in order to 	calibrate their monitor and/or verify readings if discordant from their 	symptoms. </a:t>
            </a:r>
            <a:r>
              <a:rPr lang="en-US" sz="1800" dirty="0">
                <a:solidFill>
                  <a:srgbClr val="A6192E"/>
                </a:solidFill>
                <a:latin typeface="AdvOT8eb9eec2.B"/>
              </a:rPr>
              <a:t>E</a:t>
            </a:r>
          </a:p>
          <a:p>
            <a:r>
              <a:rPr lang="en-US" sz="1800" dirty="0">
                <a:solidFill>
                  <a:srgbClr val="A6192E"/>
                </a:solidFill>
                <a:latin typeface="AdvOT8eb9eec2.B"/>
              </a:rPr>
              <a:t>7.9</a:t>
            </a:r>
            <a:r>
              <a:rPr lang="en-US" sz="1800" dirty="0">
                <a:latin typeface="AdvOT8eb9eec2.B"/>
              </a:rPr>
              <a:t> 	</a:t>
            </a:r>
            <a:r>
              <a:rPr lang="en-US" sz="1800" dirty="0">
                <a:latin typeface="AdvOT7b515deb"/>
              </a:rPr>
              <a:t>When used properly, real-time continuous glucose monitors in conjunction 	with insulin therapy are a useful tool to lower A1C levels and/or reduce 	hypoglycemia in adults with type 1 diabetes who are not meeting glycemic 	targets, have hypoglycemia unawareness, and/or have episodes of 		hypoglycemia. </a:t>
            </a:r>
            <a:r>
              <a:rPr lang="en-US" sz="1800" dirty="0">
                <a:solidFill>
                  <a:srgbClr val="A6192E"/>
                </a:solidFill>
                <a:latin typeface="AdvOT8eb9eec2.B"/>
              </a:rPr>
              <a:t>A</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40781751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Continuous Glucose Monitoring Devices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565996"/>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7.10</a:t>
            </a:r>
            <a:r>
              <a:rPr lang="en-US" sz="1800" dirty="0">
                <a:latin typeface="AdvOT8eb9eec2.B"/>
              </a:rPr>
              <a:t> 	</a:t>
            </a:r>
            <a:r>
              <a:rPr lang="en-US" sz="1800" dirty="0">
                <a:latin typeface="AdvOT7b515deb"/>
              </a:rPr>
              <a:t>When used properly, intermittently scanned continuous glucose monitors 	in conjunction with insulin therapy are useful tools to lower A1C levels 	and/or reduce hypoglycemia in adults with type 1 diabetes who are not 	meeting glycemic targets, have hypoglycemia unawareness, and/or have 	episodes of hypoglycemia. </a:t>
            </a:r>
            <a:r>
              <a:rPr lang="en-US" sz="1800" dirty="0">
                <a:solidFill>
                  <a:srgbClr val="A6192E"/>
                </a:solidFill>
                <a:latin typeface="AdvOT8eb9eec2.B"/>
              </a:rPr>
              <a:t>C</a:t>
            </a:r>
          </a:p>
          <a:p>
            <a:r>
              <a:rPr lang="en-US" sz="1800" dirty="0">
                <a:solidFill>
                  <a:srgbClr val="A6192E"/>
                </a:solidFill>
                <a:latin typeface="AdvOT8eb9eec2.B"/>
              </a:rPr>
              <a:t>7.11</a:t>
            </a:r>
            <a:r>
              <a:rPr lang="en-US" sz="1800" dirty="0">
                <a:latin typeface="AdvOT8eb9eec2.B"/>
              </a:rPr>
              <a:t> 	</a:t>
            </a:r>
            <a:r>
              <a:rPr lang="en-US" sz="1800" dirty="0">
                <a:latin typeface="AdvOT7b515deb"/>
              </a:rPr>
              <a:t>When used properly, real-time and intermittently scanned continuous 	glucose monitors in conjunction with insulin therapy are useful tools to 	lower A1C and/or reduce hypoglycemia in adults with type 2 diabetes who 	are not meeting glycemic targets. </a:t>
            </a:r>
            <a:r>
              <a:rPr lang="en-US" sz="1800" dirty="0">
                <a:solidFill>
                  <a:srgbClr val="A6192E"/>
                </a:solidFill>
                <a:latin typeface="AdvOT8eb9eec2.B"/>
              </a:rPr>
              <a:t>B</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279125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Chronic Care Model</a:t>
            </a:r>
            <a:r>
              <a:rPr lang="en-US" dirty="0">
                <a:solidFill>
                  <a:schemeClr val="accent1">
                    <a:lumMod val="75000"/>
                  </a:schemeClr>
                </a:solidFill>
              </a:rPr>
              <a:t>.</a:t>
            </a:r>
            <a:br>
              <a:rPr lang="en-US" dirty="0">
                <a:solidFill>
                  <a:schemeClr val="accent1">
                    <a:lumMod val="75000"/>
                  </a:schemeClr>
                </a:solidFill>
              </a:rPr>
            </a:br>
            <a:r>
              <a:rPr lang="en-US" dirty="0">
                <a:solidFill>
                  <a:schemeClr val="accent1">
                    <a:lumMod val="75000"/>
                  </a:schemeClr>
                </a:solidFill>
              </a:rPr>
              <a:t/>
            </a:r>
            <a:br>
              <a:rPr lang="en-US" dirty="0">
                <a:solidFill>
                  <a:schemeClr val="accent1">
                    <a:lumMod val="75000"/>
                  </a:schemeClr>
                </a:solidFill>
              </a:rPr>
            </a:br>
            <a:r>
              <a:rPr lang="en-US" sz="2000" dirty="0"/>
              <a:t>The Chronic Care Model includes six core elements to optimize the care of patients with chronic disease</a:t>
            </a:r>
            <a:br>
              <a:rPr lang="en-US" sz="2000" dirty="0"/>
            </a:br>
            <a:endParaRPr lang="en-US" sz="2000" dirty="0"/>
          </a:p>
        </p:txBody>
      </p:sp>
      <p:sp>
        <p:nvSpPr>
          <p:cNvPr id="11" name="Text Placeholder 4">
            <a:extLst>
              <a:ext uri="{FF2B5EF4-FFF2-40B4-BE49-F238E27FC236}">
                <a16:creationId xmlns:a16="http://schemas.microsoft.com/office/drawing/2014/main" xmlns="" id="{0A6300DF-F3B1-6147-9C1E-CCE95635866C}"/>
              </a:ext>
            </a:extLst>
          </p:cNvPr>
          <p:cNvSpPr txBox="1">
            <a:spLocks/>
          </p:cNvSpPr>
          <p:nvPr/>
        </p:nvSpPr>
        <p:spPr>
          <a:xfrm>
            <a:off x="5122017" y="800642"/>
            <a:ext cx="3162447" cy="4010329"/>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288925">
              <a:spcBef>
                <a:spcPts val="1200"/>
              </a:spcBef>
              <a:buClr>
                <a:srgbClr val="C92600"/>
              </a:buClr>
              <a:buFont typeface="+mj-lt"/>
              <a:buAutoNum type="arabicPeriod"/>
            </a:pPr>
            <a:r>
              <a:rPr lang="en-US" sz="1300" dirty="0"/>
              <a:t>Delivery system design (moving from a </a:t>
            </a:r>
            <a:r>
              <a:rPr lang="en-US" sz="1300" i="1" dirty="0"/>
              <a:t>reactive</a:t>
            </a:r>
            <a:r>
              <a:rPr lang="en-US" sz="1300" dirty="0"/>
              <a:t> to a </a:t>
            </a:r>
            <a:r>
              <a:rPr lang="en-US" sz="1300" i="1" dirty="0"/>
              <a:t>proactive</a:t>
            </a:r>
            <a:r>
              <a:rPr lang="en-US" sz="1300" dirty="0"/>
              <a:t> care delivery system where planned visits are coordinated through a team-based approach)</a:t>
            </a:r>
          </a:p>
          <a:p>
            <a:pPr marL="457200" indent="-288925">
              <a:spcBef>
                <a:spcPts val="1200"/>
              </a:spcBef>
              <a:buClr>
                <a:srgbClr val="C92600"/>
              </a:buClr>
              <a:buFont typeface="+mj-lt"/>
              <a:buAutoNum type="arabicPeriod"/>
            </a:pPr>
            <a:r>
              <a:rPr lang="en-US" sz="1300" dirty="0"/>
              <a:t>Self-management support</a:t>
            </a:r>
          </a:p>
          <a:p>
            <a:pPr marL="457200" indent="-288925">
              <a:spcBef>
                <a:spcPts val="1200"/>
              </a:spcBef>
              <a:buClr>
                <a:srgbClr val="C92600"/>
              </a:buClr>
              <a:buFont typeface="+mj-lt"/>
              <a:buAutoNum type="arabicPeriod"/>
            </a:pPr>
            <a:r>
              <a:rPr lang="en-US" sz="1300" dirty="0"/>
              <a:t>Decision support (basing care on evidence-based, effective care guidelines)</a:t>
            </a:r>
          </a:p>
          <a:p>
            <a:pPr marL="457200" indent="-288925">
              <a:spcBef>
                <a:spcPts val="1200"/>
              </a:spcBef>
              <a:buClr>
                <a:srgbClr val="C92600"/>
              </a:buClr>
              <a:buFont typeface="+mj-lt"/>
              <a:buAutoNum type="arabicPeriod"/>
            </a:pPr>
            <a:r>
              <a:rPr lang="en-US" sz="1300" dirty="0"/>
              <a:t>Clinical information systems (using registries that can provide patient-specific and population-based support to the care team)</a:t>
            </a:r>
          </a:p>
          <a:p>
            <a:pPr marL="457200" indent="-288925">
              <a:spcBef>
                <a:spcPts val="1200"/>
              </a:spcBef>
              <a:buClr>
                <a:srgbClr val="C92600"/>
              </a:buClr>
              <a:buFont typeface="+mj-lt"/>
              <a:buAutoNum type="arabicPeriod"/>
            </a:pPr>
            <a:r>
              <a:rPr lang="en-US" sz="1300" dirty="0"/>
              <a:t>Community resources and policies (identifying or developing resources to support healthy lifestyles)</a:t>
            </a:r>
          </a:p>
          <a:p>
            <a:pPr marL="457200" indent="-288925">
              <a:spcBef>
                <a:spcPts val="1200"/>
              </a:spcBef>
              <a:buClr>
                <a:srgbClr val="C92600"/>
              </a:buClr>
              <a:buFont typeface="+mj-lt"/>
              <a:buAutoNum type="arabicPeriod"/>
            </a:pPr>
            <a:r>
              <a:rPr lang="en-US" sz="1300" dirty="0"/>
              <a:t>Health systems (to create a quality-oriented culture)</a:t>
            </a:r>
          </a:p>
        </p:txBody>
      </p:sp>
    </p:spTree>
    <p:extLst>
      <p:ext uri="{BB962C8B-B14F-4D97-AF65-F5344CB8AC3E}">
        <p14:creationId xmlns:p14="http://schemas.microsoft.com/office/powerpoint/2010/main" val="76282865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Continuous Glucose Monitoring Devices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565996"/>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7.12 </a:t>
            </a:r>
            <a:r>
              <a:rPr lang="en-US" sz="1800" dirty="0">
                <a:latin typeface="AdvOT8eb9eec2.B"/>
              </a:rPr>
              <a:t>	</a:t>
            </a:r>
            <a:r>
              <a:rPr lang="en-US" sz="1800" dirty="0">
                <a:latin typeface="AdvOT7b515deb"/>
              </a:rPr>
              <a:t>Continuous glucose monitoring (CGM) should be considered in all children 	and adolescents with type 1 diabetes, whether using injections or 	continuous subcutaneous insulin infusion, as an additional tool to help 	improve glucose control. Bene</a:t>
            </a:r>
            <a:r>
              <a:rPr lang="en-US" sz="1800" dirty="0">
                <a:latin typeface="AdvOT7b515deb+fb"/>
              </a:rPr>
              <a:t>fi</a:t>
            </a:r>
            <a:r>
              <a:rPr lang="en-US" sz="1800" dirty="0">
                <a:latin typeface="AdvOT7b515deb"/>
              </a:rPr>
              <a:t>ts of CGM correlate with adherence to 	ongoing use of the device.</a:t>
            </a:r>
            <a:r>
              <a:rPr lang="en-US" sz="1800" dirty="0">
                <a:solidFill>
                  <a:srgbClr val="A6192E"/>
                </a:solidFill>
                <a:latin typeface="AdvOT7b515deb"/>
              </a:rPr>
              <a:t> </a:t>
            </a:r>
            <a:r>
              <a:rPr lang="en-US" sz="1800" dirty="0">
                <a:solidFill>
                  <a:srgbClr val="A6192E"/>
                </a:solidFill>
                <a:latin typeface="AdvOT8eb9eec2.B"/>
              </a:rPr>
              <a:t>B</a:t>
            </a:r>
          </a:p>
          <a:p>
            <a:r>
              <a:rPr lang="en-US" sz="1800" dirty="0">
                <a:solidFill>
                  <a:srgbClr val="A6192E"/>
                </a:solidFill>
                <a:latin typeface="AdvOT8eb9eec2.B"/>
              </a:rPr>
              <a:t>7.13</a:t>
            </a:r>
            <a:r>
              <a:rPr lang="en-US" sz="1800" dirty="0">
                <a:latin typeface="AdvOT8eb9eec2.B"/>
              </a:rPr>
              <a:t> 	</a:t>
            </a:r>
            <a:r>
              <a:rPr lang="en-US" sz="1800" dirty="0">
                <a:latin typeface="AdvOT7b515deb"/>
              </a:rPr>
              <a:t>Real-time continuous glucose monitoring (CGM) devices should be used as 	close to daily as possible for maximal bene</a:t>
            </a:r>
            <a:r>
              <a:rPr lang="en-US" sz="1800" dirty="0">
                <a:latin typeface="AdvOT7b515deb+fb"/>
              </a:rPr>
              <a:t>fi</a:t>
            </a:r>
            <a:r>
              <a:rPr lang="en-US" sz="1800" dirty="0">
                <a:latin typeface="AdvOT7b515deb"/>
              </a:rPr>
              <a:t>t. Intermittently scanned CGM 	devices should be scanned frequently, at a minimum once every 8 h. </a:t>
            </a:r>
            <a:r>
              <a:rPr lang="en-US" sz="1800" dirty="0">
                <a:solidFill>
                  <a:srgbClr val="A6192E"/>
                </a:solidFill>
                <a:latin typeface="AdvOT8eb9eec2.B"/>
              </a:rPr>
              <a:t>A</a:t>
            </a:r>
          </a:p>
          <a:p>
            <a:r>
              <a:rPr lang="en-US" sz="1800" dirty="0">
                <a:solidFill>
                  <a:srgbClr val="A6192E"/>
                </a:solidFill>
                <a:latin typeface="AdvOT8eb9eec2.B"/>
              </a:rPr>
              <a:t>7.14 </a:t>
            </a:r>
            <a:r>
              <a:rPr lang="en-US" sz="1800" dirty="0">
                <a:latin typeface="AdvOT8eb9eec2.B"/>
              </a:rPr>
              <a:t>	</a:t>
            </a:r>
            <a:r>
              <a:rPr lang="en-US" sz="1800" dirty="0">
                <a:latin typeface="AdvOT7b515deb"/>
              </a:rPr>
              <a:t>Real-time continuous glucose monitors may be used effectively to improve 	A1C levels, time in range, and neonatal outcomes in pregnant women with  	type 1 diabetes.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34019840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Continuous Glucose Monitoring Devices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751295"/>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7.15 </a:t>
            </a:r>
            <a:r>
              <a:rPr lang="en-US" sz="1800" dirty="0">
                <a:latin typeface="AdvOT8eb9eec2.B"/>
              </a:rPr>
              <a:t>	</a:t>
            </a:r>
            <a:r>
              <a:rPr lang="en-US" sz="1800" dirty="0">
                <a:latin typeface="AdvOT7b515deb"/>
              </a:rPr>
              <a:t>Blinded continuous glucose monitor data, when coupled with diabetes self-	management education and medication dose adjustment, can be helpful in 	identifying and correcting patterns of hyper- and hypoglycemia in people 	with type 1 </a:t>
            </a:r>
            <a:r>
              <a:rPr lang="pt-BR" sz="1800" dirty="0">
                <a:latin typeface="AdvOT7b515deb"/>
              </a:rPr>
              <a:t>diabetes and type 2 diabetes. </a:t>
            </a:r>
            <a:r>
              <a:rPr lang="pt-BR" sz="1800" dirty="0">
                <a:solidFill>
                  <a:srgbClr val="A6192E"/>
                </a:solidFill>
                <a:latin typeface="AdvOT8eb9eec2.B"/>
              </a:rPr>
              <a:t>E</a:t>
            </a:r>
          </a:p>
          <a:p>
            <a:r>
              <a:rPr lang="en-US" sz="1800" dirty="0">
                <a:solidFill>
                  <a:srgbClr val="A6192E"/>
                </a:solidFill>
                <a:latin typeface="AdvOT8eb9eec2.B"/>
              </a:rPr>
              <a:t>7.16 </a:t>
            </a:r>
            <a:r>
              <a:rPr lang="en-US" sz="1800" dirty="0">
                <a:latin typeface="AdvOT8eb9eec2.B"/>
              </a:rPr>
              <a:t>	</a:t>
            </a:r>
            <a:r>
              <a:rPr lang="en-US" sz="1800" dirty="0">
                <a:latin typeface="AdvOT7b515deb"/>
              </a:rPr>
              <a:t>People who have been using continuous glucose monitors should have 	continued access across third-party payers.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5142779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pic>
        <p:nvPicPr>
          <p:cNvPr id="5" name="Picture 4">
            <a:extLst>
              <a:ext uri="{FF2B5EF4-FFF2-40B4-BE49-F238E27FC236}">
                <a16:creationId xmlns:a16="http://schemas.microsoft.com/office/drawing/2014/main" xmlns="" id="{26AD25A3-088C-474A-A153-BAC423AAA1C1}"/>
              </a:ext>
            </a:extLst>
          </p:cNvPr>
          <p:cNvPicPr>
            <a:picLocks noChangeAspect="1"/>
          </p:cNvPicPr>
          <p:nvPr/>
        </p:nvPicPr>
        <p:blipFill>
          <a:blip r:embed="rId2"/>
          <a:stretch>
            <a:fillRect/>
          </a:stretch>
        </p:blipFill>
        <p:spPr>
          <a:xfrm>
            <a:off x="1656528" y="955769"/>
            <a:ext cx="5830944" cy="3231961"/>
          </a:xfrm>
          <a:prstGeom prst="rect">
            <a:avLst/>
          </a:prstGeom>
        </p:spPr>
      </p:pic>
      <p:sp>
        <p:nvSpPr>
          <p:cNvPr id="4" name="TextBox 3">
            <a:extLst>
              <a:ext uri="{FF2B5EF4-FFF2-40B4-BE49-F238E27FC236}">
                <a16:creationId xmlns:a16="http://schemas.microsoft.com/office/drawing/2014/main" xmlns="" id="{20B29FDC-998F-4296-BED7-D98DB6298667}"/>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Diabetes Technology: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1):S77-S88</a:t>
            </a:r>
          </a:p>
        </p:txBody>
      </p:sp>
    </p:spTree>
    <p:extLst>
      <p:ext uri="{BB962C8B-B14F-4D97-AF65-F5344CB8AC3E}">
        <p14:creationId xmlns:p14="http://schemas.microsoft.com/office/powerpoint/2010/main" val="60687724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Insulin Syringes and Pens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7.17 </a:t>
            </a:r>
            <a:r>
              <a:rPr lang="en-US" sz="1800" dirty="0">
                <a:latin typeface="AdvOT8eb9eec2.B"/>
              </a:rPr>
              <a:t>	</a:t>
            </a:r>
            <a:r>
              <a:rPr lang="en-US" sz="1800" dirty="0">
                <a:latin typeface="AdvOT7b515deb"/>
              </a:rPr>
              <a:t>For people with diabetes who require insulin, insulin syringes or insulin 	pens may be used for insulin delivery with consideration of patient 	preference, insulin type and dosing regimen, cost, and self-management 	capabilities. </a:t>
            </a:r>
            <a:r>
              <a:rPr lang="en-US" sz="1800" dirty="0">
                <a:solidFill>
                  <a:srgbClr val="A6192E"/>
                </a:solidFill>
                <a:latin typeface="AdvOT8eb9eec2.B"/>
              </a:rPr>
              <a:t>B</a:t>
            </a:r>
          </a:p>
          <a:p>
            <a:r>
              <a:rPr lang="en-US" sz="1800" dirty="0">
                <a:solidFill>
                  <a:srgbClr val="A6192E"/>
                </a:solidFill>
                <a:latin typeface="AdvOT8eb9eec2.B"/>
              </a:rPr>
              <a:t>7.18</a:t>
            </a:r>
            <a:r>
              <a:rPr lang="en-US" sz="1800" dirty="0">
                <a:latin typeface="AdvOT8eb9eec2.B"/>
              </a:rPr>
              <a:t> 	</a:t>
            </a:r>
            <a:r>
              <a:rPr lang="en-US" sz="1800" dirty="0">
                <a:latin typeface="AdvOT7b515deb"/>
              </a:rPr>
              <a:t>Insulin pens or insulin injection aids may be considered for patients with 	dexterity issues or vision impairment to facilitate the administration of 	accurate insulin doses. </a:t>
            </a:r>
            <a:r>
              <a:rPr lang="en-US" sz="1800" dirty="0">
                <a:solidFill>
                  <a:srgbClr val="A6192E"/>
                </a:solidFill>
                <a:latin typeface="AdvOT8eb9eec2.B"/>
              </a:rPr>
              <a:t>C</a:t>
            </a:r>
          </a:p>
          <a:p>
            <a:r>
              <a:rPr lang="en-US" sz="1800" dirty="0">
                <a:solidFill>
                  <a:srgbClr val="A6192E"/>
                </a:solidFill>
                <a:latin typeface="AdvOT8eb9eec2.B"/>
              </a:rPr>
              <a:t>7.19 </a:t>
            </a:r>
            <a:r>
              <a:rPr lang="en-US" sz="1800" dirty="0">
                <a:latin typeface="AdvOT8eb9eec2.B"/>
              </a:rPr>
              <a:t>	</a:t>
            </a:r>
            <a:r>
              <a:rPr lang="en-US" sz="1800" dirty="0">
                <a:latin typeface="AdvOT7b515deb"/>
              </a:rPr>
              <a:t>Patients using insulin should have an examination of insulin </a:t>
            </a:r>
            <a:r>
              <a:rPr lang="fr-FR" sz="1800" dirty="0">
                <a:latin typeface="AdvOT7b515deb"/>
              </a:rPr>
              <a:t>injection/ 	infusion sites on a routine </a:t>
            </a:r>
            <a:r>
              <a:rPr lang="en-US" sz="1800" dirty="0">
                <a:latin typeface="AdvOT7b515deb"/>
              </a:rPr>
              <a:t>basis</a:t>
            </a:r>
            <a:r>
              <a:rPr lang="en-US" sz="1800" dirty="0">
                <a:latin typeface="AdvPS44A44B"/>
              </a:rPr>
              <a:t>—</a:t>
            </a:r>
            <a:r>
              <a:rPr lang="en-US" sz="1800" dirty="0">
                <a:latin typeface="AdvOT7b515deb"/>
              </a:rPr>
              <a:t>at least annually and if there are clinical 	issues related to insulin delivery. </a:t>
            </a:r>
            <a:r>
              <a:rPr lang="en-US" sz="1800" dirty="0">
                <a:solidFill>
                  <a:srgbClr val="A6192E"/>
                </a:solidFill>
                <a:latin typeface="AdvOT8eb9eec2.B"/>
              </a:rPr>
              <a:t>E</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29750513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Insulin Syringes and Pens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91847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7.20</a:t>
            </a:r>
            <a:r>
              <a:rPr lang="en-US" sz="1800" dirty="0">
                <a:latin typeface="AdvOT8eb9eec2.B"/>
              </a:rPr>
              <a:t> 	</a:t>
            </a:r>
            <a:r>
              <a:rPr lang="en-US" sz="1800" dirty="0">
                <a:latin typeface="AdvOT7b515deb"/>
              </a:rPr>
              <a:t>Smart pens may be useful for some patients to help with dose capture and 	dosing recommendations. </a:t>
            </a:r>
            <a:r>
              <a:rPr lang="en-US" sz="1800" dirty="0">
                <a:solidFill>
                  <a:srgbClr val="A6192E"/>
                </a:solidFill>
                <a:latin typeface="AdvOT8eb9eec2.B"/>
              </a:rPr>
              <a:t>E</a:t>
            </a:r>
          </a:p>
          <a:p>
            <a:r>
              <a:rPr lang="en-US" sz="1800" dirty="0">
                <a:solidFill>
                  <a:srgbClr val="A6192E"/>
                </a:solidFill>
                <a:latin typeface="AdvOT8eb9eec2.B"/>
              </a:rPr>
              <a:t>7.21</a:t>
            </a:r>
            <a:r>
              <a:rPr lang="en-US" sz="1800" dirty="0">
                <a:latin typeface="AdvOT8eb9eec2.B"/>
              </a:rPr>
              <a:t> 	</a:t>
            </a:r>
            <a:r>
              <a:rPr lang="en-US" sz="1800" dirty="0">
                <a:latin typeface="AdvOT7b515deb"/>
              </a:rPr>
              <a:t>U.S. Food and Drug Administration</a:t>
            </a:r>
            <a:r>
              <a:rPr lang="en-US" sz="1800" dirty="0">
                <a:latin typeface="AdvOT7b515deb+20"/>
              </a:rPr>
              <a:t>–</a:t>
            </a:r>
            <a:r>
              <a:rPr lang="en-US" sz="1800" dirty="0">
                <a:latin typeface="AdvOT7b515deb"/>
              </a:rPr>
              <a:t>approved insulin dose calculators/ 	decision support systems may be helpful for titrating insulin doses.</a:t>
            </a:r>
            <a:r>
              <a:rPr lang="en-US" sz="1800" dirty="0">
                <a:solidFill>
                  <a:srgbClr val="A6192E"/>
                </a:solidFill>
                <a:latin typeface="AdvOT7b515deb"/>
              </a:rPr>
              <a:t> </a:t>
            </a:r>
            <a:r>
              <a:rPr lang="en-US" sz="1800" dirty="0">
                <a:solidFill>
                  <a:srgbClr val="A6192E"/>
                </a:solidFill>
                <a:latin typeface="AdvOT8eb9eec2.B"/>
              </a:rPr>
              <a:t>E</a:t>
            </a:r>
          </a:p>
          <a:p>
            <a:r>
              <a:rPr lang="en-US" sz="1800" dirty="0">
                <a:solidFill>
                  <a:srgbClr val="A6192E"/>
                </a:solidFill>
                <a:latin typeface="AdvOT8eb9eec2.B"/>
              </a:rPr>
              <a:t>7.22</a:t>
            </a:r>
            <a:r>
              <a:rPr lang="en-US" sz="1800" dirty="0">
                <a:latin typeface="AdvOT8eb9eec2.B"/>
              </a:rPr>
              <a:t> 	</a:t>
            </a:r>
            <a:r>
              <a:rPr lang="en-US" sz="1800" dirty="0">
                <a:latin typeface="AdvOT7b515deb"/>
              </a:rPr>
              <a:t>Competent patients using diabetes devices should be allowed to use them 	in an inpatient setting when proper supervision is available. </a:t>
            </a:r>
            <a:r>
              <a:rPr lang="en-US" sz="1800" dirty="0">
                <a:solidFill>
                  <a:srgbClr val="A6192E"/>
                </a:solidFill>
                <a:latin typeface="AdvOT8eb9eec2.B"/>
              </a:rPr>
              <a:t>E</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95104721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Insulin Pumps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7.23</a:t>
            </a:r>
            <a:r>
              <a:rPr lang="en-US" sz="1800" dirty="0">
                <a:latin typeface="AdvOT8eb9eec2.B"/>
              </a:rPr>
              <a:t> 	</a:t>
            </a:r>
            <a:r>
              <a:rPr lang="en-US" sz="1800" dirty="0">
                <a:latin typeface="AdvOT7b515deb"/>
              </a:rPr>
              <a:t>Insulin pump therapy may be considered as an option for all adults, 	children, and adolescents with type 1 diabetes who are able to safely 	manage the device. </a:t>
            </a:r>
            <a:r>
              <a:rPr lang="en-US" sz="1800" dirty="0">
                <a:solidFill>
                  <a:srgbClr val="A6192E"/>
                </a:solidFill>
                <a:latin typeface="AdvOT8eb9eec2.B"/>
              </a:rPr>
              <a:t>A</a:t>
            </a:r>
          </a:p>
          <a:p>
            <a:r>
              <a:rPr lang="en-US" sz="1800" dirty="0">
                <a:solidFill>
                  <a:srgbClr val="A6192E"/>
                </a:solidFill>
                <a:latin typeface="AdvOT8eb9eec2.B"/>
              </a:rPr>
              <a:t>7.24 </a:t>
            </a:r>
            <a:r>
              <a:rPr lang="en-US" sz="1800" dirty="0">
                <a:latin typeface="AdvOT8eb9eec2.B"/>
              </a:rPr>
              <a:t>	</a:t>
            </a:r>
            <a:r>
              <a:rPr lang="en-US" sz="1800" dirty="0">
                <a:latin typeface="AdvOT7b515deb"/>
              </a:rPr>
              <a:t>Individuals with diabetes who have been successfully using continuous 	subcutaneous insulin infusion should have continued access across third-	party payers. </a:t>
            </a:r>
            <a:r>
              <a:rPr lang="en-US" sz="1800" dirty="0">
                <a:solidFill>
                  <a:srgbClr val="A6192E"/>
                </a:solidFill>
                <a:latin typeface="AdvOT8eb9eec2.B"/>
              </a:rPr>
              <a:t>E</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5407336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Combined Insulin Pump &amp; Sensor Systems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Technology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7.25</a:t>
            </a:r>
            <a:r>
              <a:rPr lang="en-US" sz="1800" dirty="0">
                <a:latin typeface="AdvOT8eb9eec2.B"/>
              </a:rPr>
              <a:t> 	</a:t>
            </a:r>
            <a:r>
              <a:rPr lang="en-US" sz="1800" dirty="0">
                <a:latin typeface="AdvOT7b515deb"/>
              </a:rPr>
              <a:t>Sensor-augmented pump therapy with automatic low glucose suspend may 	be considered for adults and children with type 1 diabetes to prevent/ 	mitigate episodes of hypoglycemia. </a:t>
            </a:r>
            <a:r>
              <a:rPr lang="en-US" sz="1800" dirty="0">
                <a:solidFill>
                  <a:srgbClr val="A6192E"/>
                </a:solidFill>
                <a:latin typeface="AdvOT8eb9eec2.B"/>
              </a:rPr>
              <a:t>B</a:t>
            </a:r>
          </a:p>
          <a:p>
            <a:r>
              <a:rPr lang="en-US" sz="1800" dirty="0">
                <a:solidFill>
                  <a:srgbClr val="A6192E"/>
                </a:solidFill>
                <a:latin typeface="AdvOT8eb9eec2.B"/>
              </a:rPr>
              <a:t>7.26</a:t>
            </a:r>
            <a:r>
              <a:rPr lang="en-US" sz="1800" dirty="0">
                <a:latin typeface="AdvOT8eb9eec2.B"/>
              </a:rPr>
              <a:t> 	</a:t>
            </a:r>
            <a:r>
              <a:rPr lang="en-US" sz="1800" dirty="0">
                <a:latin typeface="AdvOT7b515deb"/>
              </a:rPr>
              <a:t>Automated insulin delivery systems may be considered in children </a:t>
            </a:r>
            <a:r>
              <a:rPr lang="en-US" sz="1800" dirty="0">
                <a:latin typeface="AdvOT8eb9eec2.B"/>
              </a:rPr>
              <a:t>B </a:t>
            </a:r>
            <a:r>
              <a:rPr lang="en-US" sz="1800" dirty="0">
                <a:latin typeface="AdvOT7b515deb"/>
              </a:rPr>
              <a:t>and   	adults with type 1 diabetes to improve glycemic control. </a:t>
            </a:r>
            <a:r>
              <a:rPr lang="en-US" sz="1800" dirty="0">
                <a:solidFill>
                  <a:srgbClr val="A6192E"/>
                </a:solidFill>
                <a:latin typeface="AdvOT8eb9eec2.B"/>
              </a:rPr>
              <a:t>A</a:t>
            </a:r>
          </a:p>
          <a:p>
            <a:r>
              <a:rPr lang="en-US" sz="1800" dirty="0">
                <a:solidFill>
                  <a:srgbClr val="A6192E"/>
                </a:solidFill>
                <a:latin typeface="AdvOT8eb9eec2.B"/>
              </a:rPr>
              <a:t>7.27</a:t>
            </a:r>
            <a:r>
              <a:rPr lang="en-US" sz="1800" dirty="0">
                <a:latin typeface="AdvOT8eb9eec2.B"/>
              </a:rPr>
              <a:t> 	</a:t>
            </a:r>
            <a:r>
              <a:rPr lang="en-US" sz="1800" dirty="0">
                <a:latin typeface="AdvOT7b515deb"/>
              </a:rPr>
              <a:t>Individual patients may be using systems not approved by the U.S. Food 	and Drug Administration such as do-it-yourself closed loop systems and 	others; providers cannot prescribe these systems but can provide safety 	information/troubleshooting/backup advice for the individual devices to 	enhance patient safety. </a:t>
            </a:r>
            <a:r>
              <a:rPr lang="en-US" sz="1800" dirty="0">
                <a:solidFill>
                  <a:srgbClr val="A6192E"/>
                </a:solidFill>
                <a:latin typeface="AdvOT8eb9eec2.B"/>
              </a:rPr>
              <a:t>E</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29946109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8</a:t>
            </a:r>
            <a:r>
              <a:rPr lang="en-US" dirty="0">
                <a:solidFill>
                  <a:srgbClr val="C00000"/>
                </a:solidFill>
              </a:rPr>
              <a:t>.</a:t>
            </a:r>
            <a:r>
              <a:rPr lang="en-US" dirty="0"/>
              <a:t> </a:t>
            </a:r>
            <a:br>
              <a:rPr lang="en-US" dirty="0"/>
            </a:br>
            <a:r>
              <a:rPr lang="en-US" dirty="0"/>
              <a:t/>
            </a:r>
            <a:br>
              <a:rPr lang="en-US" dirty="0"/>
            </a:br>
            <a:r>
              <a:rPr lang="en-US" dirty="0"/>
              <a:t>Obesity Management for the Treatment of Type 2 Diabetes</a:t>
            </a:r>
          </a:p>
        </p:txBody>
      </p:sp>
    </p:spTree>
    <p:extLst>
      <p:ext uri="{BB962C8B-B14F-4D97-AF65-F5344CB8AC3E}">
        <p14:creationId xmlns:p14="http://schemas.microsoft.com/office/powerpoint/2010/main" val="43971796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Assessment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 </a:t>
            </a:r>
            <a:r>
              <a:rPr lang="en-US" sz="1800" dirty="0">
                <a:latin typeface="AdvOT8eb9eec2.B"/>
              </a:rPr>
              <a:t>	</a:t>
            </a:r>
            <a:r>
              <a:rPr lang="en-US" sz="1800" dirty="0">
                <a:latin typeface="AdvOT7b515deb"/>
              </a:rPr>
              <a:t>Measure height and weight and calculate BMI at annual visits or more 	frequently. </a:t>
            </a:r>
            <a:r>
              <a:rPr lang="en-US" sz="1800" dirty="0">
                <a:solidFill>
                  <a:srgbClr val="A6192E"/>
                </a:solidFill>
                <a:latin typeface="AdvOT8eb9eec2.B"/>
              </a:rPr>
              <a:t>E</a:t>
            </a:r>
          </a:p>
          <a:p>
            <a:r>
              <a:rPr lang="en-US" sz="1800" dirty="0">
                <a:solidFill>
                  <a:srgbClr val="A6192E"/>
                </a:solidFill>
                <a:latin typeface="AdvOT8eb9eec2.B"/>
              </a:rPr>
              <a:t>8.2</a:t>
            </a:r>
            <a:r>
              <a:rPr lang="en-US" sz="1800" dirty="0">
                <a:latin typeface="AdvOT8eb9eec2.B"/>
              </a:rPr>
              <a:t> 	</a:t>
            </a:r>
            <a:r>
              <a:rPr lang="en-US" sz="1800" dirty="0">
                <a:latin typeface="AdvOT7b515deb"/>
              </a:rPr>
              <a:t>Based on clinical considerations, such as the presence of comorbid heart 	failure or signi</a:t>
            </a:r>
            <a:r>
              <a:rPr lang="en-US" sz="1800" dirty="0">
                <a:latin typeface="AdvOT7b515deb+fb"/>
              </a:rPr>
              <a:t>fi</a:t>
            </a:r>
            <a:r>
              <a:rPr lang="en-US" sz="1800" dirty="0">
                <a:latin typeface="AdvOT7b515deb"/>
              </a:rPr>
              <a:t>cant unexplained weight gain or loss, weight may need to 	be monitored and evaluated more frequently. </a:t>
            </a:r>
            <a:r>
              <a:rPr lang="en-US" sz="1800" dirty="0">
                <a:latin typeface="AdvOT8eb9eec2.B"/>
              </a:rPr>
              <a:t>B </a:t>
            </a:r>
            <a:r>
              <a:rPr lang="en-US" sz="1800" dirty="0">
                <a:latin typeface="AdvOT7b515deb"/>
              </a:rPr>
              <a:t>If deterioration of medical 	status is associated with signi</a:t>
            </a:r>
            <a:r>
              <a:rPr lang="en-US" sz="1800" dirty="0">
                <a:latin typeface="AdvOT7b515deb+fb"/>
              </a:rPr>
              <a:t>fi</a:t>
            </a:r>
            <a:r>
              <a:rPr lang="en-US" sz="1800" dirty="0">
                <a:latin typeface="AdvOT7b515deb"/>
              </a:rPr>
              <a:t>cant weight gain or loss, inpatient evaluation 	should be considered, speci</a:t>
            </a:r>
            <a:r>
              <a:rPr lang="en-US" sz="1800" dirty="0">
                <a:latin typeface="AdvOT7b515deb+fb"/>
              </a:rPr>
              <a:t>fi</a:t>
            </a:r>
            <a:r>
              <a:rPr lang="en-US" sz="1800" dirty="0">
                <a:latin typeface="AdvOT7b515deb"/>
              </a:rPr>
              <a:t>cally focused on the association between 	medication use, food intake, and glycemic status. </a:t>
            </a:r>
            <a:r>
              <a:rPr lang="en-US" sz="1800" dirty="0">
                <a:solidFill>
                  <a:srgbClr val="A6192E"/>
                </a:solidFill>
                <a:latin typeface="AdvOT8eb9eec2.B"/>
              </a:rPr>
              <a:t>E</a:t>
            </a:r>
          </a:p>
          <a:p>
            <a:r>
              <a:rPr lang="en-US" sz="1800" dirty="0">
                <a:solidFill>
                  <a:srgbClr val="A6192E"/>
                </a:solidFill>
                <a:latin typeface="AdvOT8eb9eec2.B"/>
              </a:rPr>
              <a:t>8.3</a:t>
            </a:r>
            <a:r>
              <a:rPr lang="en-US" sz="1800" dirty="0">
                <a:latin typeface="AdvOT8eb9eec2.B"/>
              </a:rPr>
              <a:t> 	</a:t>
            </a:r>
            <a:r>
              <a:rPr lang="en-US" sz="1800" dirty="0">
                <a:latin typeface="AdvOT7b515deb"/>
              </a:rPr>
              <a:t>For patients with a high level of weight-related distress, special 	accommodations should be made to ensure privacy during weighing. </a:t>
            </a:r>
            <a:r>
              <a:rPr lang="en-US" sz="1800" dirty="0">
                <a:solidFill>
                  <a:srgbClr val="A6192E"/>
                </a:solidFill>
                <a:latin typeface="AdvOT8eb9eec2.B"/>
              </a:rPr>
              <a:t>E</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93798006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Diet, Physical Activity, &amp; Behavioral Therapy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8.4</a:t>
            </a:r>
            <a:r>
              <a:rPr lang="en-US" sz="1800" dirty="0">
                <a:latin typeface="AdvOT8eb9eec2.B"/>
              </a:rPr>
              <a:t> 	</a:t>
            </a:r>
            <a:r>
              <a:rPr lang="en-US" sz="1800" dirty="0">
                <a:latin typeface="AdvOT7b515deb"/>
              </a:rPr>
              <a:t>Diet, physical activity, and behavioral therapy designed to achieve and 	maintain </a:t>
            </a:r>
            <a:r>
              <a:rPr lang="en-US" sz="1800" dirty="0">
                <a:latin typeface="Times New Roman" panose="02020603050405020304" pitchFamily="18" charset="0"/>
                <a:cs typeface="Times New Roman" panose="02020603050405020304" pitchFamily="18" charset="0"/>
              </a:rPr>
              <a:t>≥</a:t>
            </a:r>
            <a:r>
              <a:rPr lang="en-US" sz="1800" dirty="0">
                <a:latin typeface="AdvOT7b515deb"/>
              </a:rPr>
              <a:t>5% weight loss is recommended for patients with type 2 	diabetes who have overweight or obesity and are ready to achieve weight 	loss. Greater bene</a:t>
            </a:r>
            <a:r>
              <a:rPr lang="en-US" sz="1800" dirty="0">
                <a:latin typeface="AdvOT7b515deb+fb"/>
              </a:rPr>
              <a:t>fi</a:t>
            </a:r>
            <a:r>
              <a:rPr lang="en-US" sz="1800" dirty="0">
                <a:latin typeface="AdvOT7b515deb"/>
              </a:rPr>
              <a:t>ts in control of diabetes and cardiovascular risk factors 	may be gained from even greater weight loss. </a:t>
            </a:r>
            <a:r>
              <a:rPr lang="en-US" sz="1800" dirty="0">
                <a:solidFill>
                  <a:srgbClr val="A6192E"/>
                </a:solidFill>
                <a:latin typeface="AdvOT8eb9eec2.B"/>
              </a:rPr>
              <a:t>B</a:t>
            </a:r>
          </a:p>
          <a:p>
            <a:r>
              <a:rPr lang="en-US" sz="1800" dirty="0">
                <a:solidFill>
                  <a:srgbClr val="A6192E"/>
                </a:solidFill>
                <a:latin typeface="AdvOT8eb9eec2.B"/>
              </a:rPr>
              <a:t>8.5</a:t>
            </a:r>
            <a:r>
              <a:rPr lang="en-US" sz="1800" dirty="0">
                <a:latin typeface="AdvOT8eb9eec2.B"/>
              </a:rPr>
              <a:t> 	</a:t>
            </a:r>
            <a:r>
              <a:rPr lang="en-US" sz="1800" dirty="0">
                <a:latin typeface="AdvOT7b515deb"/>
              </a:rPr>
              <a:t>Such interventions should be high intensity (</a:t>
            </a:r>
            <a:r>
              <a:rPr lang="en-US" sz="1800" dirty="0">
                <a:solidFill>
                  <a:srgbClr val="000000"/>
                </a:solidFill>
                <a:latin typeface="Times New Roman" panose="02020603050405020304" pitchFamily="18" charset="0"/>
                <a:cs typeface="Times New Roman" panose="02020603050405020304" pitchFamily="18" charset="0"/>
              </a:rPr>
              <a:t>≥</a:t>
            </a:r>
            <a:r>
              <a:rPr lang="en-US" sz="1800" dirty="0">
                <a:latin typeface="AdvOT7b515deb"/>
              </a:rPr>
              <a:t>16 sessions in 6 months) and 	focus on dietary changes, physical activity, and behavioral strategies to 	achieve a 500</a:t>
            </a:r>
            <a:r>
              <a:rPr lang="en-US" sz="1800" dirty="0">
                <a:latin typeface="AdvOT7b515deb+20"/>
              </a:rPr>
              <a:t>–</a:t>
            </a:r>
            <a:r>
              <a:rPr lang="en-US" sz="1800" dirty="0">
                <a:latin typeface="AdvOT7b515deb"/>
              </a:rPr>
              <a:t>750 kcal/day energy de</a:t>
            </a:r>
            <a:r>
              <a:rPr lang="en-US" sz="1800" dirty="0">
                <a:latin typeface="AdvOT7b515deb+fb"/>
              </a:rPr>
              <a:t>fi</a:t>
            </a:r>
            <a:r>
              <a:rPr lang="en-US" sz="1800" dirty="0">
                <a:latin typeface="AdvOT7b515deb"/>
              </a:rPr>
              <a:t>cit. </a:t>
            </a:r>
            <a:r>
              <a:rPr lang="en-US" sz="1800" dirty="0">
                <a:solidFill>
                  <a:srgbClr val="A6192E"/>
                </a:solidFill>
                <a:latin typeface="AdvOT8eb9eec2.B"/>
              </a:rPr>
              <a:t>A</a:t>
            </a:r>
          </a:p>
          <a:p>
            <a:r>
              <a:rPr lang="en-US" sz="1800" dirty="0">
                <a:solidFill>
                  <a:srgbClr val="A6192E"/>
                </a:solidFill>
                <a:latin typeface="AdvOT8eb9eec2.B"/>
              </a:rPr>
              <a:t>8.6</a:t>
            </a:r>
            <a:r>
              <a:rPr lang="en-US" sz="1800" dirty="0">
                <a:latin typeface="AdvOT8eb9eec2.B"/>
              </a:rPr>
              <a:t> 	</a:t>
            </a:r>
            <a:r>
              <a:rPr lang="en-US" sz="1800" dirty="0">
                <a:latin typeface="AdvOT7b515deb"/>
              </a:rPr>
              <a:t>Individual</a:t>
            </a:r>
            <a:r>
              <a:rPr lang="en-US" sz="1800" dirty="0">
                <a:latin typeface="AdvOT7b515deb+20"/>
              </a:rPr>
              <a:t>’</a:t>
            </a:r>
            <a:r>
              <a:rPr lang="en-US" sz="1800" dirty="0">
                <a:latin typeface="AdvOT7b515deb"/>
              </a:rPr>
              <a:t>s motivation, life circumstances, and willingness to make lifestyle 	changes to achieve weight loss should be assessed along with medical 	status when weight loss interventions are undertaken. </a:t>
            </a:r>
            <a:r>
              <a:rPr lang="en-US" sz="1800" dirty="0">
                <a:solidFill>
                  <a:srgbClr val="A6192E"/>
                </a:solidFill>
                <a:latin typeface="AdvOT8eb9eec2.B"/>
              </a:rPr>
              <a:t>C</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932730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Diabetes and Population Health</a:t>
            </a:r>
            <a:r>
              <a:rPr lang="en-US" dirty="0">
                <a:solidFill>
                  <a:schemeClr val="accent1">
                    <a:lumMod val="75000"/>
                  </a:schemeClr>
                </a:solidFill>
              </a:rPr>
              <a:t/>
            </a:r>
            <a:br>
              <a:rPr lang="en-US" dirty="0">
                <a:solidFill>
                  <a:schemeClr val="accent1">
                    <a:lumMod val="75000"/>
                  </a:schemeClr>
                </a:solidFill>
              </a:rPr>
            </a:br>
            <a:endParaRPr lang="en-US" sz="2000" dirty="0"/>
          </a:p>
        </p:txBody>
      </p:sp>
      <p:sp>
        <p:nvSpPr>
          <p:cNvPr id="11" name="Text Placeholder 4">
            <a:extLst>
              <a:ext uri="{FF2B5EF4-FFF2-40B4-BE49-F238E27FC236}">
                <a16:creationId xmlns:a16="http://schemas.microsoft.com/office/drawing/2014/main" xmlns="" id="{0A6300DF-F3B1-6147-9C1E-CCE95635866C}"/>
              </a:ext>
            </a:extLst>
          </p:cNvPr>
          <p:cNvSpPr txBox="1">
            <a:spLocks/>
          </p:cNvSpPr>
          <p:nvPr/>
        </p:nvSpPr>
        <p:spPr>
          <a:xfrm>
            <a:off x="5122017" y="800642"/>
            <a:ext cx="3162447" cy="4010329"/>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288925">
              <a:spcBef>
                <a:spcPts val="1200"/>
              </a:spcBef>
              <a:buClr>
                <a:srgbClr val="C92600"/>
              </a:buClr>
              <a:buFont typeface="+mj-lt"/>
              <a:buAutoNum type="arabicPeriod"/>
            </a:pPr>
            <a:r>
              <a:rPr lang="en-US" sz="1300" dirty="0"/>
              <a:t>Delivery system design (moving from a </a:t>
            </a:r>
            <a:r>
              <a:rPr lang="en-US" sz="1300" i="1" dirty="0"/>
              <a:t>reactive</a:t>
            </a:r>
            <a:r>
              <a:rPr lang="en-US" sz="1300" dirty="0"/>
              <a:t> to a </a:t>
            </a:r>
            <a:r>
              <a:rPr lang="en-US" sz="1300" i="1" dirty="0"/>
              <a:t>proactive</a:t>
            </a:r>
            <a:r>
              <a:rPr lang="en-US" sz="1300" dirty="0"/>
              <a:t> care delivery system where planned visits are coordinated through a team-based approach)</a:t>
            </a:r>
          </a:p>
          <a:p>
            <a:pPr marL="457200" indent="-288925">
              <a:spcBef>
                <a:spcPts val="1200"/>
              </a:spcBef>
              <a:buClr>
                <a:srgbClr val="C92600"/>
              </a:buClr>
              <a:buFont typeface="+mj-lt"/>
              <a:buAutoNum type="arabicPeriod"/>
            </a:pPr>
            <a:r>
              <a:rPr lang="en-US" sz="1300" dirty="0"/>
              <a:t>Self-management support</a:t>
            </a:r>
          </a:p>
          <a:p>
            <a:pPr marL="457200" indent="-288925">
              <a:spcBef>
                <a:spcPts val="1200"/>
              </a:spcBef>
              <a:buClr>
                <a:srgbClr val="C92600"/>
              </a:buClr>
              <a:buFont typeface="+mj-lt"/>
              <a:buAutoNum type="arabicPeriod"/>
            </a:pPr>
            <a:r>
              <a:rPr lang="en-US" sz="1300" dirty="0"/>
              <a:t>Decision support (basing care on evidence-based, effective care guidelines)</a:t>
            </a:r>
          </a:p>
          <a:p>
            <a:pPr marL="457200" indent="-288925">
              <a:spcBef>
                <a:spcPts val="1200"/>
              </a:spcBef>
              <a:buClr>
                <a:srgbClr val="C92600"/>
              </a:buClr>
              <a:buFont typeface="+mj-lt"/>
              <a:buAutoNum type="arabicPeriod"/>
            </a:pPr>
            <a:r>
              <a:rPr lang="en-US" sz="1300" dirty="0"/>
              <a:t>Clinical information systems (using registries that can provide patient-specific and population-based support to the care team)</a:t>
            </a:r>
          </a:p>
          <a:p>
            <a:pPr marL="457200" indent="-288925">
              <a:spcBef>
                <a:spcPts val="1200"/>
              </a:spcBef>
              <a:buClr>
                <a:srgbClr val="C92600"/>
              </a:buClr>
              <a:buFont typeface="+mj-lt"/>
              <a:buAutoNum type="arabicPeriod"/>
            </a:pPr>
            <a:r>
              <a:rPr lang="en-US" sz="1300" dirty="0"/>
              <a:t>Community resources and policies (identifying or developing resources to support healthy lifestyles)</a:t>
            </a:r>
          </a:p>
          <a:p>
            <a:pPr marL="457200" indent="-288925">
              <a:spcBef>
                <a:spcPts val="1200"/>
              </a:spcBef>
              <a:buClr>
                <a:srgbClr val="C92600"/>
              </a:buClr>
              <a:buFont typeface="+mj-lt"/>
              <a:buAutoNum type="arabicPeriod"/>
            </a:pPr>
            <a:r>
              <a:rPr lang="en-US" sz="1300" dirty="0"/>
              <a:t>Health systems (to create a quality-oriented culture)</a:t>
            </a:r>
          </a:p>
        </p:txBody>
      </p:sp>
    </p:spTree>
    <p:extLst>
      <p:ext uri="{BB962C8B-B14F-4D97-AF65-F5344CB8AC3E}">
        <p14:creationId xmlns:p14="http://schemas.microsoft.com/office/powerpoint/2010/main" val="32194073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Diet, Physical Activity, &amp; Behavioral Therapy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78351"/>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8.7</a:t>
            </a:r>
            <a:r>
              <a:rPr lang="en-US" sz="1800" dirty="0">
                <a:latin typeface="AdvOT8eb9eec2.B"/>
              </a:rPr>
              <a:t> 	</a:t>
            </a:r>
            <a:r>
              <a:rPr lang="en-US" sz="1800" dirty="0">
                <a:latin typeface="AdvOT7b515deb"/>
              </a:rPr>
              <a:t>As all energy-de</a:t>
            </a:r>
            <a:r>
              <a:rPr lang="en-US" sz="1800" dirty="0">
                <a:latin typeface="AdvOT7b515deb+fb"/>
              </a:rPr>
              <a:t>fi</a:t>
            </a:r>
            <a:r>
              <a:rPr lang="en-US" sz="1800" dirty="0">
                <a:latin typeface="AdvOT7b515deb"/>
              </a:rPr>
              <a:t>cit food intake will result in weight loss, eating plans 	should be individualized to meet the patient</a:t>
            </a:r>
            <a:r>
              <a:rPr lang="en-US" sz="1800" dirty="0">
                <a:latin typeface="AdvOT7b515deb+20"/>
              </a:rPr>
              <a:t>’</a:t>
            </a:r>
            <a:r>
              <a:rPr lang="en-US" sz="1800" dirty="0">
                <a:latin typeface="AdvOT7b515deb"/>
              </a:rPr>
              <a:t>s protein, fat, and 	carbohydrate needs while still promoting weight loss. </a:t>
            </a:r>
            <a:r>
              <a:rPr lang="en-US" sz="1800" dirty="0">
                <a:solidFill>
                  <a:srgbClr val="A6192E"/>
                </a:solidFill>
                <a:latin typeface="AdvOT8eb9eec2.B"/>
              </a:rPr>
              <a:t>A</a:t>
            </a:r>
          </a:p>
          <a:p>
            <a:r>
              <a:rPr lang="en-US" sz="1800" dirty="0">
                <a:solidFill>
                  <a:srgbClr val="A6192E"/>
                </a:solidFill>
                <a:latin typeface="AdvOT8eb9eec2.B"/>
              </a:rPr>
              <a:t>8.8</a:t>
            </a:r>
            <a:r>
              <a:rPr lang="en-US" sz="1800" dirty="0">
                <a:latin typeface="AdvOT8eb9eec2.B"/>
              </a:rPr>
              <a:t> 	</a:t>
            </a:r>
            <a:r>
              <a:rPr lang="en-US" sz="1800" dirty="0">
                <a:latin typeface="AdvOT7b515deb"/>
              </a:rPr>
              <a:t>Food availability should be queried, as well as other cultural circumstances 	that could affect dietary patterns. </a:t>
            </a:r>
            <a:r>
              <a:rPr lang="en-US" sz="1800" dirty="0">
                <a:solidFill>
                  <a:srgbClr val="A6192E"/>
                </a:solidFill>
                <a:latin typeface="AdvOT8eb9eec2.B"/>
              </a:rPr>
              <a:t>C</a:t>
            </a:r>
          </a:p>
          <a:p>
            <a:r>
              <a:rPr lang="en-US" sz="1800" dirty="0">
                <a:solidFill>
                  <a:srgbClr val="A6192E"/>
                </a:solidFill>
                <a:latin typeface="AdvOT8eb9eec2.B"/>
              </a:rPr>
              <a:t>8.9</a:t>
            </a:r>
            <a:r>
              <a:rPr lang="en-US" sz="1800" dirty="0">
                <a:latin typeface="AdvOT8eb9eec2.B"/>
              </a:rPr>
              <a:t> 	</a:t>
            </a:r>
            <a:r>
              <a:rPr lang="en-US" sz="1800" dirty="0">
                <a:latin typeface="AdvOT7b515deb"/>
              </a:rPr>
              <a:t>For patients who achieve short-term weight-loss goals, long-term (</a:t>
            </a:r>
            <a:r>
              <a:rPr lang="en-US" sz="1800" dirty="0">
                <a:latin typeface="Times New Roman" panose="02020603050405020304" pitchFamily="18" charset="0"/>
                <a:cs typeface="Times New Roman" panose="02020603050405020304" pitchFamily="18" charset="0"/>
              </a:rPr>
              <a:t>≥</a:t>
            </a:r>
            <a:r>
              <a:rPr lang="en-US" sz="1800" dirty="0">
                <a:latin typeface="AdvOT7b515deb"/>
              </a:rPr>
              <a:t>1 year) 	weight maintenance programs are recommended when available. Such 	programs should at minimum provide monthly contact, as well a  	encourage ongoing monitoring of body weight (weekly or more frequently) 	and other self-monitoring strategies, including high levels of physical 	activity (200</a:t>
            </a:r>
            <a:r>
              <a:rPr lang="en-US" sz="1800" dirty="0">
                <a:latin typeface="AdvOT7b515deb+20"/>
              </a:rPr>
              <a:t>–</a:t>
            </a:r>
            <a:r>
              <a:rPr lang="en-US" sz="1800" dirty="0">
                <a:latin typeface="AdvOT7b515deb"/>
              </a:rPr>
              <a:t>300 min/week). </a:t>
            </a:r>
            <a:r>
              <a:rPr lang="en-US" sz="1800" dirty="0">
                <a:solidFill>
                  <a:srgbClr val="A6192E"/>
                </a:solidFill>
                <a:latin typeface="AdvOT8eb9eec2.B"/>
              </a:rPr>
              <a:t>A</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70134963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Diet, Physical Activity, &amp; Behavioral Therapy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78351"/>
            <a:ext cx="7930382" cy="166199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8.10</a:t>
            </a:r>
            <a:r>
              <a:rPr lang="en-US" sz="1800" dirty="0">
                <a:latin typeface="AdvOT8eb9eec2.B"/>
              </a:rPr>
              <a:t> 	</a:t>
            </a:r>
            <a:r>
              <a:rPr lang="en-US" sz="1800" dirty="0">
                <a:latin typeface="AdvOT7b515deb"/>
              </a:rPr>
              <a:t>To achieve weight loss of </a:t>
            </a:r>
            <a:r>
              <a:rPr lang="en-US" sz="1800" dirty="0">
                <a:latin typeface="AdvPS586B"/>
              </a:rPr>
              <a:t>&gt;</a:t>
            </a:r>
            <a:r>
              <a:rPr lang="en-US" sz="1800" dirty="0">
                <a:latin typeface="AdvOT7b515deb"/>
              </a:rPr>
              <a:t>5%, short-term (3-month) interventions that use 	very low-calorie diets (</a:t>
            </a:r>
            <a:r>
              <a:rPr lang="en-US" sz="1800" dirty="0">
                <a:latin typeface="AdvPS7DA6"/>
              </a:rPr>
              <a:t>≤</a:t>
            </a:r>
            <a:r>
              <a:rPr lang="en-US" sz="1800" dirty="0">
                <a:latin typeface="AdvOT7b515deb"/>
              </a:rPr>
              <a:t>800 kcal/day) and meal replacements may be 	prescribed for carefully selected patients by trained practitioners in medical 	care settings with close medical monitoring. To maintain weight loss, such  	programs must incorporate long-term comprehensive weight-maintenance 	counseling. </a:t>
            </a:r>
            <a:r>
              <a:rPr lang="en-US" sz="1800" dirty="0">
                <a:solidFill>
                  <a:srgbClr val="A6192E"/>
                </a:solidFill>
                <a:latin typeface="AdvOT8eb9eec2.B"/>
              </a:rPr>
              <a:t>B</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62201792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pic>
        <p:nvPicPr>
          <p:cNvPr id="7" name="Picture 6">
            <a:extLst>
              <a:ext uri="{FF2B5EF4-FFF2-40B4-BE49-F238E27FC236}">
                <a16:creationId xmlns:a16="http://schemas.microsoft.com/office/drawing/2014/main" xmlns="" id="{ABA0936E-DE62-493F-9051-BEE133287794}"/>
              </a:ext>
            </a:extLst>
          </p:cNvPr>
          <p:cNvPicPr>
            <a:picLocks noChangeAspect="1"/>
          </p:cNvPicPr>
          <p:nvPr/>
        </p:nvPicPr>
        <p:blipFill>
          <a:blip r:embed="rId2"/>
          <a:stretch>
            <a:fillRect/>
          </a:stretch>
        </p:blipFill>
        <p:spPr>
          <a:xfrm>
            <a:off x="324696" y="1842816"/>
            <a:ext cx="8494607" cy="1899843"/>
          </a:xfrm>
          <a:prstGeom prst="rect">
            <a:avLst/>
          </a:prstGeom>
        </p:spPr>
      </p:pic>
      <p:sp>
        <p:nvSpPr>
          <p:cNvPr id="4" name="TextBox 3">
            <a:extLst>
              <a:ext uri="{FF2B5EF4-FFF2-40B4-BE49-F238E27FC236}">
                <a16:creationId xmlns:a16="http://schemas.microsoft.com/office/drawing/2014/main" xmlns="" id="{203CB9AD-794B-4986-BEFF-66E55058D247}"/>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Obesity Management for the Treatment of Type 2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1):S89-S97</a:t>
            </a:r>
          </a:p>
        </p:txBody>
      </p:sp>
    </p:spTree>
    <p:extLst>
      <p:ext uri="{BB962C8B-B14F-4D97-AF65-F5344CB8AC3E}">
        <p14:creationId xmlns:p14="http://schemas.microsoft.com/office/powerpoint/2010/main" val="168066958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Pharmacotherapy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83694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8.11</a:t>
            </a:r>
            <a:r>
              <a:rPr lang="en-US" sz="1800" dirty="0">
                <a:latin typeface="AdvOT8eb9eec2.B"/>
              </a:rPr>
              <a:t> 	</a:t>
            </a:r>
            <a:r>
              <a:rPr lang="en-US" sz="1800" dirty="0">
                <a:latin typeface="AdvOT7b515deb"/>
              </a:rPr>
              <a:t>When choosing glucose-lowering medications for patients with type 2 	diabetes &amp; overweight/obesity, consider a medication</a:t>
            </a:r>
            <a:r>
              <a:rPr lang="en-US" sz="1800" dirty="0">
                <a:latin typeface="AdvOT7b515deb+20"/>
              </a:rPr>
              <a:t>’</a:t>
            </a:r>
            <a:r>
              <a:rPr lang="en-US" sz="1800" dirty="0">
                <a:latin typeface="AdvOT7b515deb"/>
              </a:rPr>
              <a:t>s effect on weight. </a:t>
            </a:r>
            <a:r>
              <a:rPr lang="en-US" sz="1800" dirty="0">
                <a:solidFill>
                  <a:srgbClr val="A6192E"/>
                </a:solidFill>
                <a:latin typeface="AdvOT8eb9eec2.B"/>
              </a:rPr>
              <a:t>B</a:t>
            </a:r>
          </a:p>
          <a:p>
            <a:r>
              <a:rPr lang="en-US" sz="1800" dirty="0">
                <a:solidFill>
                  <a:srgbClr val="A6192E"/>
                </a:solidFill>
                <a:latin typeface="AdvOT8eb9eec2.B"/>
              </a:rPr>
              <a:t>8.12 </a:t>
            </a:r>
            <a:r>
              <a:rPr lang="en-US" sz="1800" dirty="0">
                <a:latin typeface="AdvOT8eb9eec2.B"/>
              </a:rPr>
              <a:t>	</a:t>
            </a:r>
            <a:r>
              <a:rPr lang="en-US" sz="1800" dirty="0">
                <a:latin typeface="AdvOT7b515deb"/>
              </a:rPr>
              <a:t>Whenever possible, minimize medications for comorbid conditions that are 	associated with weight gain. </a:t>
            </a:r>
            <a:r>
              <a:rPr lang="en-US" sz="1800" dirty="0">
                <a:solidFill>
                  <a:srgbClr val="A6192E"/>
                </a:solidFill>
                <a:latin typeface="AdvOT8eb9eec2.B"/>
              </a:rPr>
              <a:t>E</a:t>
            </a:r>
          </a:p>
          <a:p>
            <a:r>
              <a:rPr lang="en-US" sz="1800" dirty="0">
                <a:solidFill>
                  <a:srgbClr val="A6192E"/>
                </a:solidFill>
                <a:latin typeface="AdvOT8eb9eec2.B"/>
              </a:rPr>
              <a:t>8.13 </a:t>
            </a:r>
            <a:r>
              <a:rPr lang="en-US" sz="1800" dirty="0">
                <a:latin typeface="AdvOT8eb9eec2.B"/>
              </a:rPr>
              <a:t>	</a:t>
            </a:r>
            <a:r>
              <a:rPr lang="en-US" sz="1800" dirty="0">
                <a:latin typeface="AdvOT7b515deb"/>
              </a:rPr>
              <a:t>Weight-loss medications are effective as adjuncts to diet, physical activity,  	and behavioral counseling for selected patients with type 2 diabetes and 	BMI </a:t>
            </a:r>
            <a:r>
              <a:rPr lang="en-US" sz="1800" dirty="0">
                <a:latin typeface="Times New Roman" panose="02020603050405020304" pitchFamily="18" charset="0"/>
                <a:cs typeface="Times New Roman" panose="02020603050405020304" pitchFamily="18" charset="0"/>
              </a:rPr>
              <a:t>≥</a:t>
            </a:r>
            <a:r>
              <a:rPr lang="en-US" sz="1800" dirty="0">
                <a:latin typeface="AdvOT7b515deb"/>
              </a:rPr>
              <a:t>27 kg/m</a:t>
            </a:r>
            <a:r>
              <a:rPr lang="en-US" sz="1800" baseline="30000" dirty="0">
                <a:latin typeface="AdvOT7b515deb"/>
              </a:rPr>
              <a:t>2</a:t>
            </a:r>
            <a:r>
              <a:rPr lang="en-US" sz="1800" dirty="0">
                <a:latin typeface="AdvOT7b515deb"/>
              </a:rPr>
              <a:t>. Potential bene</a:t>
            </a:r>
            <a:r>
              <a:rPr lang="en-US" sz="1800" dirty="0">
                <a:latin typeface="AdvOT7b515deb+fb"/>
              </a:rPr>
              <a:t>fi</a:t>
            </a:r>
            <a:r>
              <a:rPr lang="en-US" sz="1800" dirty="0">
                <a:latin typeface="AdvOT7b515deb"/>
              </a:rPr>
              <a:t>ts must be weighed against potential risks 	of medications. </a:t>
            </a:r>
            <a:r>
              <a:rPr lang="en-US" sz="1800" dirty="0">
                <a:solidFill>
                  <a:srgbClr val="A6192E"/>
                </a:solidFill>
                <a:latin typeface="AdvOT8eb9eec2.B"/>
              </a:rPr>
              <a:t>A</a:t>
            </a:r>
          </a:p>
          <a:p>
            <a:r>
              <a:rPr lang="en-US" sz="1800" dirty="0">
                <a:solidFill>
                  <a:srgbClr val="A6192E"/>
                </a:solidFill>
                <a:latin typeface="AdvOT8eb9eec2.B"/>
              </a:rPr>
              <a:t>8.14</a:t>
            </a:r>
            <a:r>
              <a:rPr lang="en-US" sz="1800" dirty="0">
                <a:latin typeface="AdvOT8eb9eec2.B"/>
              </a:rPr>
              <a:t> 	</a:t>
            </a:r>
            <a:r>
              <a:rPr lang="en-US" sz="1800" dirty="0">
                <a:latin typeface="AdvOT7b515deb"/>
              </a:rPr>
              <a:t>If a patient</a:t>
            </a:r>
            <a:r>
              <a:rPr lang="en-US" sz="1800" dirty="0">
                <a:latin typeface="AdvOT7b515deb+20"/>
              </a:rPr>
              <a:t>’</a:t>
            </a:r>
            <a:r>
              <a:rPr lang="en-US" sz="1800" dirty="0">
                <a:latin typeface="AdvOT7b515deb"/>
              </a:rPr>
              <a:t>s response to weight loss medications is </a:t>
            </a:r>
            <a:r>
              <a:rPr lang="en-US" sz="1800" dirty="0">
                <a:latin typeface="AdvPS586B"/>
              </a:rPr>
              <a:t>&lt;</a:t>
            </a:r>
            <a:r>
              <a:rPr lang="en-US" sz="1800" dirty="0">
                <a:latin typeface="AdvOT7b515deb"/>
              </a:rPr>
              <a:t>5% weight loss after 3 	months or if there are signi</a:t>
            </a:r>
            <a:r>
              <a:rPr lang="en-US" sz="1800" dirty="0">
                <a:latin typeface="AdvOT7b515deb+fb"/>
              </a:rPr>
              <a:t>fi</a:t>
            </a:r>
            <a:r>
              <a:rPr lang="en-US" sz="1800" dirty="0">
                <a:latin typeface="AdvOT7b515deb"/>
              </a:rPr>
              <a:t>cant safety or tolerability issues at any time, 	the medication should be discontinued and alternative medications  	        	or treatment approaches should be considered. </a:t>
            </a:r>
            <a:r>
              <a:rPr lang="en-US" sz="1800" dirty="0">
                <a:solidFill>
                  <a:srgbClr val="A6192E"/>
                </a:solidFill>
                <a:latin typeface="AdvOT8eb9eec2.B"/>
              </a:rPr>
              <a:t>A</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48028649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pic>
        <p:nvPicPr>
          <p:cNvPr id="5" name="Picture 4">
            <a:extLst>
              <a:ext uri="{FF2B5EF4-FFF2-40B4-BE49-F238E27FC236}">
                <a16:creationId xmlns:a16="http://schemas.microsoft.com/office/drawing/2014/main" xmlns="" id="{B5E7778A-3302-40D5-97EC-477D221C6641}"/>
              </a:ext>
            </a:extLst>
          </p:cNvPr>
          <p:cNvPicPr>
            <a:picLocks noChangeAspect="1"/>
          </p:cNvPicPr>
          <p:nvPr/>
        </p:nvPicPr>
        <p:blipFill>
          <a:blip r:embed="rId2"/>
          <a:stretch>
            <a:fillRect/>
          </a:stretch>
        </p:blipFill>
        <p:spPr>
          <a:xfrm>
            <a:off x="173423" y="1204846"/>
            <a:ext cx="8797154" cy="3352978"/>
          </a:xfrm>
          <a:prstGeom prst="rect">
            <a:avLst/>
          </a:prstGeom>
        </p:spPr>
      </p:pic>
      <p:sp>
        <p:nvSpPr>
          <p:cNvPr id="8" name="Title 1">
            <a:extLst>
              <a:ext uri="{FF2B5EF4-FFF2-40B4-BE49-F238E27FC236}">
                <a16:creationId xmlns:a16="http://schemas.microsoft.com/office/drawing/2014/main" xmlns="" id="{08BFAF24-D5FA-4B03-99E0-6CCEA8B48593}"/>
              </a:ext>
            </a:extLst>
          </p:cNvPr>
          <p:cNvSpPr>
            <a:spLocks noGrp="1"/>
          </p:cNvSpPr>
          <p:nvPr>
            <p:ph type="title"/>
          </p:nvPr>
        </p:nvSpPr>
        <p:spPr>
          <a:xfrm>
            <a:off x="173422" y="790399"/>
            <a:ext cx="8797153" cy="387798"/>
          </a:xfrm>
        </p:spPr>
        <p:txBody>
          <a:bodyPr/>
          <a:lstStyle/>
          <a:p>
            <a:r>
              <a:rPr lang="en-US" dirty="0"/>
              <a:t>Medications Approved by the FDA for Obesity Tx</a:t>
            </a:r>
            <a:endParaRPr lang="en-US" dirty="0">
              <a:solidFill>
                <a:srgbClr val="A6192E"/>
              </a:solidFill>
            </a:endParaRPr>
          </a:p>
        </p:txBody>
      </p:sp>
      <p:sp>
        <p:nvSpPr>
          <p:cNvPr id="6" name="TextBox 5">
            <a:extLst>
              <a:ext uri="{FF2B5EF4-FFF2-40B4-BE49-F238E27FC236}">
                <a16:creationId xmlns:a16="http://schemas.microsoft.com/office/drawing/2014/main" xmlns="" id="{84B376BA-C6BA-41A2-936E-A001EAC6867E}"/>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Obesity Management for the Treatment of Type 2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1):S89-S97</a:t>
            </a:r>
          </a:p>
        </p:txBody>
      </p:sp>
    </p:spTree>
    <p:extLst>
      <p:ext uri="{BB962C8B-B14F-4D97-AF65-F5344CB8AC3E}">
        <p14:creationId xmlns:p14="http://schemas.microsoft.com/office/powerpoint/2010/main" val="20127439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8" name="Title 1">
            <a:extLst>
              <a:ext uri="{FF2B5EF4-FFF2-40B4-BE49-F238E27FC236}">
                <a16:creationId xmlns:a16="http://schemas.microsoft.com/office/drawing/2014/main" xmlns="" id="{08BFAF24-D5FA-4B03-99E0-6CCEA8B48593}"/>
              </a:ext>
            </a:extLst>
          </p:cNvPr>
          <p:cNvSpPr>
            <a:spLocks noGrp="1"/>
          </p:cNvSpPr>
          <p:nvPr>
            <p:ph type="title"/>
          </p:nvPr>
        </p:nvSpPr>
        <p:spPr>
          <a:xfrm>
            <a:off x="173422" y="790399"/>
            <a:ext cx="8797153" cy="775597"/>
          </a:xfrm>
        </p:spPr>
        <p:txBody>
          <a:bodyPr/>
          <a:lstStyle/>
          <a:p>
            <a:r>
              <a:rPr lang="en-US" dirty="0"/>
              <a:t>Medications Approved by the FDA for Obesity Tx (continued)</a:t>
            </a:r>
            <a:endParaRPr lang="en-US" dirty="0">
              <a:solidFill>
                <a:srgbClr val="A6192E"/>
              </a:solidFill>
            </a:endParaRPr>
          </a:p>
        </p:txBody>
      </p:sp>
      <p:pic>
        <p:nvPicPr>
          <p:cNvPr id="2" name="Picture 1">
            <a:extLst>
              <a:ext uri="{FF2B5EF4-FFF2-40B4-BE49-F238E27FC236}">
                <a16:creationId xmlns:a16="http://schemas.microsoft.com/office/drawing/2014/main" xmlns="" id="{F6FE6243-2D21-4A76-A98C-C523A9ACEDFE}"/>
              </a:ext>
            </a:extLst>
          </p:cNvPr>
          <p:cNvPicPr>
            <a:picLocks noChangeAspect="1"/>
          </p:cNvPicPr>
          <p:nvPr/>
        </p:nvPicPr>
        <p:blipFill>
          <a:blip r:embed="rId2"/>
          <a:stretch>
            <a:fillRect/>
          </a:stretch>
        </p:blipFill>
        <p:spPr>
          <a:xfrm>
            <a:off x="0" y="1546608"/>
            <a:ext cx="9144000" cy="3014304"/>
          </a:xfrm>
          <a:prstGeom prst="rect">
            <a:avLst/>
          </a:prstGeom>
        </p:spPr>
      </p:pic>
      <p:sp>
        <p:nvSpPr>
          <p:cNvPr id="5" name="TextBox 4">
            <a:extLst>
              <a:ext uri="{FF2B5EF4-FFF2-40B4-BE49-F238E27FC236}">
                <a16:creationId xmlns:a16="http://schemas.microsoft.com/office/drawing/2014/main" xmlns="" id="{9BF5A962-D3FC-4D9D-AA84-1861AB8A6577}"/>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Obesity Management for the Treatment of Type 2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1):S89-S97</a:t>
            </a:r>
          </a:p>
        </p:txBody>
      </p:sp>
    </p:spTree>
    <p:extLst>
      <p:ext uri="{BB962C8B-B14F-4D97-AF65-F5344CB8AC3E}">
        <p14:creationId xmlns:p14="http://schemas.microsoft.com/office/powerpoint/2010/main" val="39700430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Metabolic Surgery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8.15</a:t>
            </a:r>
            <a:r>
              <a:rPr lang="en-US" sz="1800" dirty="0">
                <a:latin typeface="AdvOT8eb9eec2.B"/>
              </a:rPr>
              <a:t> 	</a:t>
            </a:r>
            <a:r>
              <a:rPr lang="en-US" sz="1800" dirty="0">
                <a:latin typeface="AdvOT7b515deb"/>
              </a:rPr>
              <a:t>Metabolic surgery should be recommended as an option to treat type 2 	diabetes in screened surgical candidates with BMI </a:t>
            </a:r>
            <a:r>
              <a:rPr lang="en-US" sz="1800" dirty="0">
                <a:latin typeface="Times New Roman" panose="02020603050405020304" pitchFamily="18" charset="0"/>
                <a:cs typeface="Times New Roman" panose="02020603050405020304" pitchFamily="18" charset="0"/>
              </a:rPr>
              <a:t>≥</a:t>
            </a:r>
            <a:r>
              <a:rPr lang="en-US" sz="1800" dirty="0">
                <a:latin typeface="AdvOT7b515deb"/>
              </a:rPr>
              <a:t>40 kg/m</a:t>
            </a:r>
            <a:r>
              <a:rPr lang="en-US" sz="1800" baseline="30000" dirty="0">
                <a:latin typeface="AdvOT7b515deb"/>
              </a:rPr>
              <a:t>2</a:t>
            </a:r>
            <a:r>
              <a:rPr lang="en-US" sz="800" dirty="0">
                <a:latin typeface="AdvOT7b515deb"/>
              </a:rPr>
              <a:t> </a:t>
            </a:r>
            <a:r>
              <a:rPr lang="en-US" sz="1800" dirty="0">
                <a:latin typeface="AdvOT7b515deb"/>
              </a:rPr>
              <a:t>(BMI </a:t>
            </a:r>
            <a:r>
              <a:rPr lang="en-US" sz="1800" dirty="0">
                <a:latin typeface="Times New Roman" panose="02020603050405020304" pitchFamily="18" charset="0"/>
                <a:cs typeface="Times New Roman" panose="02020603050405020304" pitchFamily="18" charset="0"/>
              </a:rPr>
              <a:t>≥</a:t>
            </a:r>
            <a:r>
              <a:rPr lang="en-US" sz="1800" dirty="0">
                <a:latin typeface="AdvOT7b515deb"/>
              </a:rPr>
              <a:t>37.5 	kg/m</a:t>
            </a:r>
            <a:r>
              <a:rPr lang="en-US" sz="1800" baseline="30000" dirty="0">
                <a:latin typeface="AdvOT7b515deb"/>
              </a:rPr>
              <a:t>2</a:t>
            </a:r>
            <a:r>
              <a:rPr lang="en-US" sz="800" dirty="0">
                <a:latin typeface="AdvOT7b515deb"/>
              </a:rPr>
              <a:t> </a:t>
            </a:r>
            <a:r>
              <a:rPr lang="en-US" sz="1800" dirty="0">
                <a:latin typeface="AdvOT7b515deb"/>
              </a:rPr>
              <a:t>in Asian Americans) and in adults with BMI 35.0</a:t>
            </a:r>
            <a:r>
              <a:rPr lang="en-US" sz="1800" dirty="0">
                <a:latin typeface="AdvOT7b515deb+20"/>
              </a:rPr>
              <a:t>–</a:t>
            </a:r>
            <a:r>
              <a:rPr lang="en-US" sz="1800" dirty="0">
                <a:latin typeface="AdvOT7b515deb"/>
              </a:rPr>
              <a:t>39.9 kg/m</a:t>
            </a:r>
            <a:r>
              <a:rPr lang="en-US" sz="1800" baseline="30000" dirty="0">
                <a:latin typeface="AdvOT7b515deb"/>
              </a:rPr>
              <a:t>2</a:t>
            </a:r>
            <a:r>
              <a:rPr lang="en-US" sz="800" dirty="0">
                <a:latin typeface="AdvOT7b515deb"/>
              </a:rPr>
              <a:t> </a:t>
            </a:r>
            <a:r>
              <a:rPr lang="en-US" sz="1800" dirty="0">
                <a:latin typeface="AdvOT7b515deb"/>
              </a:rPr>
              <a:t>(32.5— 	37.4 kg/m</a:t>
            </a:r>
            <a:r>
              <a:rPr lang="en-US" sz="1800" baseline="30000" dirty="0">
                <a:latin typeface="AdvOT7b515deb"/>
              </a:rPr>
              <a:t>2</a:t>
            </a:r>
            <a:r>
              <a:rPr lang="en-US" sz="800" dirty="0">
                <a:latin typeface="AdvOT7b515deb"/>
              </a:rPr>
              <a:t> </a:t>
            </a:r>
            <a:r>
              <a:rPr lang="en-US" sz="1800" dirty="0">
                <a:latin typeface="AdvOT7b515deb"/>
              </a:rPr>
              <a:t>in Asian Americans) who do not achieve durable weight loss and 	improvement in comorbidities (including hyperglycemia) with nonsurgical 	methods. </a:t>
            </a:r>
            <a:r>
              <a:rPr lang="en-US" sz="1800" dirty="0">
                <a:solidFill>
                  <a:srgbClr val="A6192E"/>
                </a:solidFill>
                <a:latin typeface="AdvOT8eb9eec2.B"/>
              </a:rPr>
              <a:t>A</a:t>
            </a:r>
          </a:p>
          <a:p>
            <a:r>
              <a:rPr lang="en-US" sz="1800" dirty="0">
                <a:solidFill>
                  <a:srgbClr val="A6192E"/>
                </a:solidFill>
                <a:latin typeface="AdvOT8eb9eec2.B"/>
              </a:rPr>
              <a:t>8.16</a:t>
            </a:r>
            <a:r>
              <a:rPr lang="en-US" sz="1800" dirty="0">
                <a:latin typeface="AdvOT8eb9eec2.B"/>
              </a:rPr>
              <a:t> 	</a:t>
            </a:r>
            <a:r>
              <a:rPr lang="en-US" sz="1800" dirty="0">
                <a:latin typeface="AdvOT7b515deb"/>
              </a:rPr>
              <a:t>Metabolic surgery may be considered as an option for adults with type 2 	diabetes and BMI 30.0</a:t>
            </a:r>
            <a:r>
              <a:rPr lang="en-US" sz="1800" dirty="0">
                <a:latin typeface="AdvOT7b515deb+20"/>
              </a:rPr>
              <a:t>–</a:t>
            </a:r>
            <a:r>
              <a:rPr lang="en-US" sz="1800" dirty="0">
                <a:latin typeface="AdvOT7b515deb"/>
              </a:rPr>
              <a:t>34.9 kg/m</a:t>
            </a:r>
            <a:r>
              <a:rPr lang="en-US" sz="1800" baseline="30000" dirty="0">
                <a:latin typeface="AdvOT7b515deb"/>
              </a:rPr>
              <a:t>2</a:t>
            </a:r>
            <a:r>
              <a:rPr lang="en-US" sz="800" dirty="0">
                <a:latin typeface="AdvOT7b515deb"/>
              </a:rPr>
              <a:t> </a:t>
            </a:r>
            <a:r>
              <a:rPr lang="en-US" sz="1800" dirty="0">
                <a:latin typeface="AdvOT7b515deb"/>
              </a:rPr>
              <a:t>(27.5</a:t>
            </a:r>
            <a:r>
              <a:rPr lang="en-US" sz="1800" dirty="0">
                <a:latin typeface="AdvOT7b515deb+20"/>
              </a:rPr>
              <a:t>–</a:t>
            </a:r>
            <a:r>
              <a:rPr lang="en-US" sz="1800" dirty="0">
                <a:latin typeface="AdvOT7b515deb"/>
              </a:rPr>
              <a:t>32.4 kg/m</a:t>
            </a:r>
            <a:r>
              <a:rPr lang="en-US" sz="1800" baseline="30000" dirty="0">
                <a:latin typeface="AdvOT7b515deb"/>
              </a:rPr>
              <a:t>2</a:t>
            </a:r>
            <a:r>
              <a:rPr lang="en-US" sz="800" dirty="0">
                <a:latin typeface="AdvOT7b515deb"/>
              </a:rPr>
              <a:t> </a:t>
            </a:r>
            <a:r>
              <a:rPr lang="en-US" sz="1800" dirty="0">
                <a:latin typeface="AdvOT7b515deb"/>
              </a:rPr>
              <a:t>in Asian Americans) 	who do not achieve durable weight loss and improvement in comorbidities 	(including hyperglycemia) with tested ef</a:t>
            </a:r>
            <a:r>
              <a:rPr lang="en-US" sz="1800" dirty="0">
                <a:latin typeface="AdvOT7b515deb+fb"/>
              </a:rPr>
              <a:t>fi</a:t>
            </a:r>
            <a:r>
              <a:rPr lang="en-US" sz="1800" dirty="0">
                <a:latin typeface="AdvOT7b515deb"/>
              </a:rPr>
              <a:t>cacious nonsurgical methods. </a:t>
            </a:r>
            <a:r>
              <a:rPr lang="en-US" sz="1800" dirty="0">
                <a:solidFill>
                  <a:srgbClr val="A6192E"/>
                </a:solidFill>
                <a:latin typeface="AdvOT8eb9eec2.B"/>
              </a:rPr>
              <a:t>A</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02187954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Metabolic Surgery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8.17 </a:t>
            </a:r>
            <a:r>
              <a:rPr lang="en-US" sz="1800" dirty="0">
                <a:latin typeface="AdvOT8eb9eec2.B"/>
              </a:rPr>
              <a:t>	</a:t>
            </a:r>
            <a:r>
              <a:rPr lang="en-US" sz="1800" dirty="0">
                <a:latin typeface="AdvOT7b515deb"/>
              </a:rPr>
              <a:t>Metabolic surgery should be performed in high-volume centers with 	multidisciplinary teams knowledgeable about and experienced in the 	management of diabetes and gastrointestinal surgery. </a:t>
            </a:r>
            <a:r>
              <a:rPr lang="en-US" sz="1800" dirty="0">
                <a:solidFill>
                  <a:srgbClr val="A6192E"/>
                </a:solidFill>
                <a:latin typeface="AdvOT8eb9eec2.B"/>
              </a:rPr>
              <a:t>E</a:t>
            </a:r>
          </a:p>
          <a:p>
            <a:r>
              <a:rPr lang="en-US" sz="1800" dirty="0">
                <a:solidFill>
                  <a:srgbClr val="A6192E"/>
                </a:solidFill>
                <a:latin typeface="AdvOT8eb9eec2.B"/>
              </a:rPr>
              <a:t>8.18</a:t>
            </a:r>
            <a:r>
              <a:rPr lang="en-US" sz="1800" dirty="0">
                <a:latin typeface="AdvOT8eb9eec2.B"/>
              </a:rPr>
              <a:t> 	</a:t>
            </a:r>
            <a:r>
              <a:rPr lang="en-US" sz="1800" dirty="0">
                <a:latin typeface="AdvOT7b515deb"/>
              </a:rPr>
              <a:t>Long-term lifestyle support and routine monitoring of micronutrient and  	nutritional status must be provided to patients after surgery, according to 	guidelines for postoperative management of metabolic surgery by national 	and international professional societies. </a:t>
            </a:r>
            <a:r>
              <a:rPr lang="en-US" sz="1800" dirty="0">
                <a:solidFill>
                  <a:srgbClr val="A6192E"/>
                </a:solidFill>
                <a:latin typeface="AdvOT8eb9eec2.B"/>
              </a:rPr>
              <a:t>C</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3714243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Metabolic Surgery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Obesity Management for the Treatment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8.19</a:t>
            </a:r>
            <a:r>
              <a:rPr lang="en-US" sz="1800" dirty="0">
                <a:latin typeface="AdvOT8eb9eec2.B"/>
              </a:rPr>
              <a:t> 	</a:t>
            </a:r>
            <a:r>
              <a:rPr lang="en-US" sz="1800" dirty="0">
                <a:latin typeface="AdvOT7b515deb"/>
              </a:rPr>
              <a:t>People being considered for metabolic surgery should be evaluated for 	comorbid psychological conditions and social and situational circumstances 	that have the potential to interfere with surgery outcomes. </a:t>
            </a:r>
            <a:r>
              <a:rPr lang="en-US" sz="1800" dirty="0">
                <a:solidFill>
                  <a:srgbClr val="A6192E"/>
                </a:solidFill>
                <a:latin typeface="AdvOT8eb9eec2.B"/>
              </a:rPr>
              <a:t>B</a:t>
            </a:r>
          </a:p>
          <a:p>
            <a:r>
              <a:rPr lang="en-US" sz="1800" dirty="0">
                <a:solidFill>
                  <a:srgbClr val="A6192E"/>
                </a:solidFill>
                <a:latin typeface="AdvOT8eb9eec2.B"/>
              </a:rPr>
              <a:t>8.20</a:t>
            </a:r>
            <a:r>
              <a:rPr lang="en-US" sz="1800" dirty="0">
                <a:latin typeface="AdvOT8eb9eec2.B"/>
              </a:rPr>
              <a:t> 	</a:t>
            </a:r>
            <a:r>
              <a:rPr lang="en-US" sz="1800" dirty="0">
                <a:latin typeface="AdvOT7b515deb"/>
              </a:rPr>
              <a:t>People who undergo metabolic surgery should routinely be evaluated to 	assess the need for ongoing mental health services to help with the 	adjustment to medical and psychosocial changes after surgery. </a:t>
            </a:r>
            <a:r>
              <a:rPr lang="en-US" sz="1800" dirty="0">
                <a:solidFill>
                  <a:srgbClr val="A6192E"/>
                </a:solidFill>
                <a:latin typeface="AdvOT8eb9eec2.B"/>
              </a:rPr>
              <a:t>C</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2482243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9</a:t>
            </a:r>
            <a:r>
              <a:rPr lang="en-US" dirty="0">
                <a:solidFill>
                  <a:srgbClr val="C00000"/>
                </a:solidFill>
              </a:rPr>
              <a:t>.</a:t>
            </a:r>
            <a:r>
              <a:rPr lang="en-US" dirty="0"/>
              <a:t> </a:t>
            </a:r>
            <a:br>
              <a:rPr lang="en-US" dirty="0"/>
            </a:br>
            <a:r>
              <a:rPr lang="en-US" dirty="0"/>
              <a:t/>
            </a:r>
            <a:br>
              <a:rPr lang="en-US" dirty="0"/>
            </a:br>
            <a:r>
              <a:rPr lang="en-US" dirty="0"/>
              <a:t>Pharmacologic Approaches to Glycemic Treatment</a:t>
            </a:r>
          </a:p>
        </p:txBody>
      </p:sp>
    </p:spTree>
    <p:extLst>
      <p:ext uri="{BB962C8B-B14F-4D97-AF65-F5344CB8AC3E}">
        <p14:creationId xmlns:p14="http://schemas.microsoft.com/office/powerpoint/2010/main" val="2637895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Diabetes and Population Health</a:t>
            </a:r>
            <a:r>
              <a:rPr lang="en-US" dirty="0">
                <a:solidFill>
                  <a:schemeClr val="accent1">
                    <a:lumMod val="75000"/>
                  </a:schemeClr>
                </a:solidFill>
              </a:rPr>
              <a: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Improving Care and Promoting Health in Populations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64202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7b515deb"/>
              </a:rPr>
              <a:t>1.1</a:t>
            </a:r>
            <a:r>
              <a:rPr lang="en-US" sz="2000" dirty="0">
                <a:latin typeface="AdvOT7b515deb"/>
              </a:rPr>
              <a:t>	Ensure treatment decisions are timely, rely on evidence-based 	guidelines, and are made collaboratively with patients based on 	individual preferences, prognoses, and comorbidities. </a:t>
            </a:r>
            <a:r>
              <a:rPr lang="en-US" sz="2000" dirty="0">
                <a:solidFill>
                  <a:srgbClr val="A6192E"/>
                </a:solidFill>
                <a:latin typeface="AdvOT8eb9eec2.B"/>
              </a:rPr>
              <a:t>B</a:t>
            </a:r>
          </a:p>
          <a:p>
            <a:r>
              <a:rPr lang="en-US" sz="2000" dirty="0">
                <a:solidFill>
                  <a:srgbClr val="A6192E"/>
                </a:solidFill>
                <a:latin typeface="AdvOT8eb9eec2.B"/>
              </a:rPr>
              <a:t>1.2</a:t>
            </a:r>
            <a:r>
              <a:rPr lang="en-US" sz="2000" dirty="0">
                <a:latin typeface="AdvOT8eb9eec2.B"/>
              </a:rPr>
              <a:t> 	</a:t>
            </a:r>
            <a:r>
              <a:rPr lang="en-US" sz="2000" dirty="0">
                <a:latin typeface="AdvOT7b515deb"/>
              </a:rPr>
              <a:t>Align approaches to diabetes management with the Chronic Care 	Model. This model emphasizes person-centered team care, 	integrated long-term treatment approaches to diabetes and 	comorbidities, and ongoing collaborative communication and goal 	setting between all team members. </a:t>
            </a:r>
            <a:r>
              <a:rPr lang="en-US" sz="2000" dirty="0">
                <a:solidFill>
                  <a:srgbClr val="A6192E"/>
                </a:solidFill>
                <a:latin typeface="AdvOT8eb9eec2.B"/>
              </a:rPr>
              <a:t>A</a:t>
            </a:r>
          </a:p>
          <a:p>
            <a:r>
              <a:rPr lang="en-US" sz="2000" dirty="0">
                <a:solidFill>
                  <a:srgbClr val="A6192E"/>
                </a:solidFill>
                <a:latin typeface="AdvOT8eb9eec2.B"/>
              </a:rPr>
              <a:t>1.3 </a:t>
            </a:r>
            <a:r>
              <a:rPr lang="en-US" sz="2000" dirty="0">
                <a:latin typeface="AdvOT8eb9eec2.B"/>
              </a:rPr>
              <a:t>	</a:t>
            </a:r>
            <a:r>
              <a:rPr lang="en-US" sz="2000" dirty="0">
                <a:latin typeface="AdvOT7b515deb"/>
              </a:rPr>
              <a:t>Care systems should facilitate team-based care and utilization of 	patient	registries, decision support tools, and community 	involvement to meet patient needs. </a:t>
            </a:r>
            <a:r>
              <a:rPr lang="en-US" sz="2000" dirty="0">
                <a:solidFill>
                  <a:srgbClr val="A6192E"/>
                </a:solidFill>
                <a:latin typeface="AdvOT8eb9eec2.B"/>
              </a:rPr>
              <a:t>B</a:t>
            </a:r>
          </a:p>
        </p:txBody>
      </p:sp>
    </p:spTree>
    <p:extLst>
      <p:ext uri="{BB962C8B-B14F-4D97-AF65-F5344CB8AC3E}">
        <p14:creationId xmlns:p14="http://schemas.microsoft.com/office/powerpoint/2010/main" val="343389739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Pharmacologic Therapy for Type 1 Diabetes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47247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9.1</a:t>
            </a:r>
            <a:r>
              <a:rPr lang="en-US" sz="1800" dirty="0">
                <a:latin typeface="AdvOT8eb9eec2.B"/>
              </a:rPr>
              <a:t> 	</a:t>
            </a:r>
            <a:r>
              <a:rPr lang="en-US" sz="1800" dirty="0">
                <a:latin typeface="AdvOT7b515deb"/>
              </a:rPr>
              <a:t>Most people with type 1 diabetes should be treated with multiple daily 	injections of prandial and basal insulin, or continuous subcutaneous insulin 	infusion. </a:t>
            </a:r>
            <a:r>
              <a:rPr lang="en-US" sz="1800" dirty="0">
                <a:solidFill>
                  <a:srgbClr val="A6192E"/>
                </a:solidFill>
                <a:latin typeface="AdvOT8eb9eec2.B"/>
              </a:rPr>
              <a:t>A</a:t>
            </a:r>
          </a:p>
          <a:p>
            <a:r>
              <a:rPr lang="en-US" sz="1800" dirty="0">
                <a:solidFill>
                  <a:srgbClr val="A6192E"/>
                </a:solidFill>
                <a:latin typeface="AdvOT8eb9eec2.B"/>
              </a:rPr>
              <a:t>9.2 </a:t>
            </a:r>
            <a:r>
              <a:rPr lang="en-US" sz="1800" dirty="0">
                <a:latin typeface="AdvOT8eb9eec2.B"/>
              </a:rPr>
              <a:t>	</a:t>
            </a:r>
            <a:r>
              <a:rPr lang="en-US" sz="1800" dirty="0">
                <a:latin typeface="AdvOT7b515deb"/>
              </a:rPr>
              <a:t>Most individuals with type 1 diabetes should use rapid-acting insulin	  	analogs to reduce hypoglycemia risk. </a:t>
            </a:r>
            <a:r>
              <a:rPr lang="en-US" sz="1800" dirty="0">
                <a:solidFill>
                  <a:srgbClr val="A6192E"/>
                </a:solidFill>
                <a:latin typeface="AdvOT8eb9eec2.B"/>
              </a:rPr>
              <a:t>A</a:t>
            </a:r>
          </a:p>
          <a:p>
            <a:r>
              <a:rPr lang="en-US" sz="1800" dirty="0">
                <a:solidFill>
                  <a:srgbClr val="A6192E"/>
                </a:solidFill>
                <a:latin typeface="AdvOT8eb9eec2.B"/>
              </a:rPr>
              <a:t>9.3</a:t>
            </a:r>
            <a:r>
              <a:rPr lang="en-US" sz="1800" dirty="0">
                <a:latin typeface="AdvOT8eb9eec2.B"/>
              </a:rPr>
              <a:t> 	</a:t>
            </a:r>
            <a:r>
              <a:rPr lang="en-US" sz="1800" dirty="0">
                <a:latin typeface="AdvOT7b515deb"/>
              </a:rPr>
              <a:t>Patients with type 1 diabetes should be trained to match prandial insulin 	doses to carbohydrate intake, premeal blood glucose, and anticipated 	physical activity. </a:t>
            </a:r>
            <a:r>
              <a:rPr lang="en-US" sz="1800" dirty="0">
                <a:solidFill>
                  <a:srgbClr val="A6192E"/>
                </a:solidFill>
                <a:latin typeface="AdvOT8eb9eec2.B"/>
              </a:rPr>
              <a:t>C</a:t>
            </a:r>
            <a:r>
              <a:rPr lang="en-US" sz="1800" dirty="0">
                <a:latin typeface="AdvOT8eb9eec2.B"/>
              </a:rPr>
              <a:t> 	</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29121346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Pharmacologic Therapy for Type 2 Diabetes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9.4</a:t>
            </a:r>
            <a:r>
              <a:rPr lang="en-US" sz="1800" dirty="0">
                <a:latin typeface="AdvOT8eb9eec2.B"/>
              </a:rPr>
              <a:t> 	</a:t>
            </a:r>
            <a:r>
              <a:rPr lang="en-US" sz="1800" dirty="0">
                <a:latin typeface="AdvOT7b515deb"/>
              </a:rPr>
              <a:t>Metformin is the preferred initial pharmacologic agent for the treatment of 	type 2 diabetes. </a:t>
            </a:r>
            <a:r>
              <a:rPr lang="en-US" sz="1800" dirty="0">
                <a:solidFill>
                  <a:srgbClr val="A6192E"/>
                </a:solidFill>
                <a:latin typeface="AdvOT8eb9eec2.B"/>
              </a:rPr>
              <a:t>A</a:t>
            </a:r>
          </a:p>
          <a:p>
            <a:r>
              <a:rPr lang="en-US" sz="1800" dirty="0">
                <a:solidFill>
                  <a:srgbClr val="A6192E"/>
                </a:solidFill>
                <a:latin typeface="AdvOT8eb9eec2.B"/>
              </a:rPr>
              <a:t>9.5</a:t>
            </a:r>
            <a:r>
              <a:rPr lang="en-US" sz="1800" dirty="0">
                <a:latin typeface="AdvOT8eb9eec2.B"/>
              </a:rPr>
              <a:t> 	</a:t>
            </a:r>
            <a:r>
              <a:rPr lang="en-US" sz="1800" dirty="0">
                <a:latin typeface="AdvOT7b515deb"/>
              </a:rPr>
              <a:t>Once initiated, metformin should be continued as long as it is tolerated and 	not contraindicated; other agents, including insulin, should be added to 	metformin. </a:t>
            </a:r>
            <a:r>
              <a:rPr lang="en-US" sz="1800" dirty="0">
                <a:solidFill>
                  <a:srgbClr val="A6192E"/>
                </a:solidFill>
                <a:latin typeface="AdvOT8eb9eec2.B"/>
              </a:rPr>
              <a:t>A</a:t>
            </a:r>
          </a:p>
          <a:p>
            <a:r>
              <a:rPr lang="en-US" sz="1800" dirty="0">
                <a:solidFill>
                  <a:srgbClr val="A6192E"/>
                </a:solidFill>
                <a:latin typeface="AdvOT8eb9eec2.B"/>
              </a:rPr>
              <a:t>9.6</a:t>
            </a:r>
            <a:r>
              <a:rPr lang="en-US" sz="1800" dirty="0">
                <a:latin typeface="AdvOT8eb9eec2.B"/>
              </a:rPr>
              <a:t> 	</a:t>
            </a:r>
            <a:r>
              <a:rPr lang="en-US" sz="1800" dirty="0">
                <a:latin typeface="AdvOT7b515deb"/>
              </a:rPr>
              <a:t>Early combination therapy can be considered in some patients at treatment 	initiation to extend the time to treatment failure. </a:t>
            </a:r>
            <a:r>
              <a:rPr lang="en-US" sz="1800" dirty="0">
                <a:solidFill>
                  <a:srgbClr val="A6192E"/>
                </a:solidFill>
                <a:latin typeface="AdvOT8eb9eec2.B"/>
              </a:rPr>
              <a:t>A</a:t>
            </a:r>
          </a:p>
          <a:p>
            <a:r>
              <a:rPr lang="en-US" sz="1800" dirty="0">
                <a:solidFill>
                  <a:srgbClr val="A6192E"/>
                </a:solidFill>
                <a:latin typeface="AdvOT8eb9eec2.B"/>
              </a:rPr>
              <a:t>9.7</a:t>
            </a:r>
            <a:r>
              <a:rPr lang="en-US" sz="1800" dirty="0">
                <a:latin typeface="AdvOT8eb9eec2.B"/>
              </a:rPr>
              <a:t> 	</a:t>
            </a:r>
            <a:r>
              <a:rPr lang="en-US" sz="1800" dirty="0">
                <a:latin typeface="AdvOT7b515deb"/>
              </a:rPr>
              <a:t>The early introduction of insulin should be considered if there is evidence 	of ongoing catabolism (weight loss), if symptoms of hyperglycemia are 	present, or when A1C levels (</a:t>
            </a:r>
            <a:r>
              <a:rPr lang="en-US" sz="1800" dirty="0">
                <a:latin typeface="AdvPS586B"/>
              </a:rPr>
              <a:t>&gt;</a:t>
            </a:r>
            <a:r>
              <a:rPr lang="en-US" sz="1800" dirty="0">
                <a:latin typeface="AdvOT7b515deb"/>
              </a:rPr>
              <a:t>10% [86 mmol/mol]) or blood glucose levels 	(</a:t>
            </a:r>
            <a:r>
              <a:rPr lang="en-US" sz="1800" dirty="0">
                <a:latin typeface="AdvPS7DA6"/>
                <a:cs typeface="Times New Roman" panose="02020603050405020304" pitchFamily="18" charset="0"/>
              </a:rPr>
              <a:t>≥</a:t>
            </a:r>
            <a:r>
              <a:rPr lang="en-US" sz="1800" dirty="0">
                <a:latin typeface="AdvOT7b515deb"/>
              </a:rPr>
              <a:t>300 mg/dL [16.7 mmol/L]) are very high.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88439189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Pharmacologic Therapy for Type 2 Diabetes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28066"/>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9.8</a:t>
            </a:r>
            <a:r>
              <a:rPr lang="en-US" sz="1800" dirty="0">
                <a:latin typeface="AdvOT8eb9eec2.B"/>
              </a:rPr>
              <a:t> 	</a:t>
            </a:r>
            <a:r>
              <a:rPr lang="en-US" sz="1800" dirty="0">
                <a:latin typeface="AdvOT7b515deb"/>
              </a:rPr>
              <a:t>A patient-centered approach should be used to guide the choice of 	pharmacologic agents. Considerations include cardiovascular 	comorbidities, hypoglycemia risk, impact on weight, cost, risk for side 	effects, and patient preferences (</a:t>
            </a:r>
            <a:r>
              <a:rPr lang="en-US" sz="1800" dirty="0">
                <a:latin typeface="AdvOT8eb9eec2.B"/>
              </a:rPr>
              <a:t>Table 9.2 </a:t>
            </a:r>
            <a:r>
              <a:rPr lang="en-US" sz="1800" dirty="0">
                <a:latin typeface="AdvOT7b515deb"/>
              </a:rPr>
              <a:t>and </a:t>
            </a:r>
            <a:r>
              <a:rPr lang="en-US" sz="1800" dirty="0">
                <a:latin typeface="AdvOT8eb9eec2.B"/>
              </a:rPr>
              <a:t>Figure 9.1</a:t>
            </a:r>
            <a:r>
              <a:rPr lang="en-US" sz="1800" dirty="0">
                <a:latin typeface="AdvOT7b515deb"/>
              </a:rPr>
              <a:t>). </a:t>
            </a:r>
            <a:r>
              <a:rPr lang="en-US" sz="1800" dirty="0">
                <a:solidFill>
                  <a:srgbClr val="A6192E"/>
                </a:solidFill>
                <a:latin typeface="AdvOT8eb9eec2.B"/>
              </a:rPr>
              <a:t>E</a:t>
            </a:r>
          </a:p>
          <a:p>
            <a:r>
              <a:rPr lang="en-US" sz="1800" dirty="0">
                <a:solidFill>
                  <a:srgbClr val="A6192E"/>
                </a:solidFill>
                <a:latin typeface="AdvOT8eb9eec2.B"/>
              </a:rPr>
              <a:t>9.9</a:t>
            </a:r>
            <a:r>
              <a:rPr lang="en-US" sz="1800" dirty="0">
                <a:latin typeface="AdvOT8eb9eec2.B"/>
              </a:rPr>
              <a:t> 	</a:t>
            </a:r>
            <a:r>
              <a:rPr lang="en-US" sz="1800" dirty="0">
                <a:latin typeface="AdvOT7b515deb"/>
              </a:rPr>
              <a:t>Among patients with type 2 diabetes who have established atherosclerotic 	cardiovascular disease or indicators of high risk, established kidney disease, 	or heart failure, an SGLT2 inhibitor or GLP-1 receptor agonist with 	demonstrated cardiovascular disease bene</a:t>
            </a:r>
            <a:r>
              <a:rPr lang="en-US" sz="1800" dirty="0">
                <a:latin typeface="AdvOT7b515deb+fb"/>
              </a:rPr>
              <a:t>fi</a:t>
            </a:r>
            <a:r>
              <a:rPr lang="en-US" sz="1800" dirty="0">
                <a:latin typeface="AdvOT7b515deb"/>
              </a:rPr>
              <a:t>t (</a:t>
            </a:r>
            <a:r>
              <a:rPr lang="en-US" sz="1800" dirty="0">
                <a:latin typeface="AdvOT8eb9eec2.B"/>
              </a:rPr>
              <a:t>Table 9.1</a:t>
            </a:r>
            <a:r>
              <a:rPr lang="en-US" sz="1800" dirty="0">
                <a:latin typeface="AdvOT7b515deb"/>
              </a:rPr>
              <a:t>, </a:t>
            </a:r>
            <a:r>
              <a:rPr lang="en-US" sz="1800" dirty="0">
                <a:latin typeface="AdvOT8eb9eec2.B"/>
              </a:rPr>
              <a:t>Table 10 .3</a:t>
            </a:r>
            <a:r>
              <a:rPr lang="en-US" sz="1800" dirty="0">
                <a:latin typeface="AdvOT87508ede.BI"/>
              </a:rPr>
              <a:t>B</a:t>
            </a:r>
            <a:r>
              <a:rPr lang="en-US" sz="1800" dirty="0">
                <a:latin typeface="AdvOT7b515deb"/>
              </a:rPr>
              <a:t>, </a:t>
            </a:r>
            <a:r>
              <a:rPr lang="en-US" sz="1800" dirty="0">
                <a:latin typeface="AdvOT8eb9eec2.B"/>
              </a:rPr>
              <a:t>Table 	10.3</a:t>
            </a:r>
            <a:r>
              <a:rPr lang="en-US" sz="1800" dirty="0">
                <a:latin typeface="AdvOT87508ede.BI"/>
              </a:rPr>
              <a:t>C</a:t>
            </a:r>
            <a:r>
              <a:rPr lang="en-US" sz="1800" dirty="0">
                <a:latin typeface="AdvOT7b515deb"/>
              </a:rPr>
              <a:t>) is recommended as part of the glucose-lowering regimen 	independent of A1C and in consideration of patient-speci</a:t>
            </a:r>
            <a:r>
              <a:rPr lang="en-US" sz="1800" dirty="0">
                <a:latin typeface="AdvOT7b515deb+fb"/>
              </a:rPr>
              <a:t>fi</a:t>
            </a:r>
            <a:r>
              <a:rPr lang="en-US" sz="1800" dirty="0">
                <a:latin typeface="AdvOT7b515deb"/>
              </a:rPr>
              <a:t>c factors (</a:t>
            </a:r>
            <a:r>
              <a:rPr lang="en-US" sz="1800" dirty="0">
                <a:latin typeface="AdvOT8eb9eec2.B"/>
              </a:rPr>
              <a:t>Figure 	9.1</a:t>
            </a:r>
            <a:r>
              <a:rPr lang="en-US" sz="1800" dirty="0">
                <a:latin typeface="AdvOT7b515deb"/>
              </a:rPr>
              <a:t>).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13389815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Pharmacologic Therapy for Type 2 Diabetes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28066"/>
            <a:ext cx="7930382"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9.10</a:t>
            </a:r>
            <a:r>
              <a:rPr lang="en-US" sz="1800" dirty="0">
                <a:latin typeface="AdvOT8eb9eec2.B"/>
              </a:rPr>
              <a:t> 	</a:t>
            </a:r>
            <a:r>
              <a:rPr lang="en-US" sz="1800" dirty="0">
                <a:latin typeface="AdvOT7b515deb"/>
              </a:rPr>
              <a:t>In patients with type 2 diabetes who need greater glucose lowering than 	can be obtained with oral agents, glucagon-like peptide 1 receptor agonists 	are preferred to insulin when possible. </a:t>
            </a:r>
            <a:r>
              <a:rPr lang="en-US" sz="1800" dirty="0">
                <a:solidFill>
                  <a:srgbClr val="A6192E"/>
                </a:solidFill>
                <a:latin typeface="AdvOT8eb9eec2.B"/>
              </a:rPr>
              <a:t>B</a:t>
            </a:r>
          </a:p>
          <a:p>
            <a:r>
              <a:rPr lang="en-US" sz="1800" dirty="0">
                <a:solidFill>
                  <a:srgbClr val="A6192E"/>
                </a:solidFill>
                <a:latin typeface="AdvOT8eb9eec2.B"/>
              </a:rPr>
              <a:t>9.11</a:t>
            </a:r>
            <a:r>
              <a:rPr lang="en-US" sz="1800" dirty="0">
                <a:latin typeface="AdvOT8eb9eec2.B"/>
              </a:rPr>
              <a:t> 	</a:t>
            </a:r>
            <a:r>
              <a:rPr lang="en-US" sz="1800" dirty="0">
                <a:latin typeface="AdvOT7b515deb"/>
              </a:rPr>
              <a:t>Intensi</a:t>
            </a:r>
            <a:r>
              <a:rPr lang="en-US" sz="1800" dirty="0">
                <a:latin typeface="AdvOT7b515deb+fb"/>
              </a:rPr>
              <a:t>fi</a:t>
            </a:r>
            <a:r>
              <a:rPr lang="en-US" sz="1800" dirty="0">
                <a:latin typeface="AdvOT7b515deb"/>
              </a:rPr>
              <a:t>cation of treatment for patients with type 2 diabetes not meeting 	treatment goals should not be delayed. </a:t>
            </a:r>
            <a:r>
              <a:rPr lang="en-US" sz="1800" dirty="0">
                <a:solidFill>
                  <a:srgbClr val="A6192E"/>
                </a:solidFill>
                <a:latin typeface="AdvOT8eb9eec2.B"/>
              </a:rPr>
              <a:t>B</a:t>
            </a:r>
          </a:p>
          <a:p>
            <a:r>
              <a:rPr lang="en-US" sz="1800" dirty="0">
                <a:solidFill>
                  <a:srgbClr val="A6192E"/>
                </a:solidFill>
                <a:latin typeface="AdvOT8eb9eec2.B"/>
              </a:rPr>
              <a:t>9.12</a:t>
            </a:r>
            <a:r>
              <a:rPr lang="en-US" sz="1800" dirty="0">
                <a:latin typeface="AdvOT8eb9eec2.B"/>
              </a:rPr>
              <a:t> 	</a:t>
            </a:r>
            <a:r>
              <a:rPr lang="en-US" sz="1800" dirty="0">
                <a:latin typeface="AdvOT7b515deb"/>
              </a:rPr>
              <a:t>The medication regimen and medication-taking behavior should be 	reevaluated at regular intervals (every 3</a:t>
            </a:r>
            <a:r>
              <a:rPr lang="en-US" sz="1800" dirty="0">
                <a:latin typeface="AdvOT7b515deb+20"/>
              </a:rPr>
              <a:t>–</a:t>
            </a:r>
            <a:r>
              <a:rPr lang="en-US" sz="1800" dirty="0">
                <a:latin typeface="AdvOT7b515deb"/>
              </a:rPr>
              <a:t>6 months) and adjusted as 	needed to incorporate speci</a:t>
            </a:r>
            <a:r>
              <a:rPr lang="en-US" sz="1800" dirty="0">
                <a:latin typeface="AdvOT7b515deb+fb"/>
              </a:rPr>
              <a:t>fi</a:t>
            </a:r>
            <a:r>
              <a:rPr lang="en-US" sz="1800" dirty="0">
                <a:latin typeface="AdvOT7b515deb"/>
              </a:rPr>
              <a:t>c factors that impact choice of treatment  	(</a:t>
            </a:r>
            <a:r>
              <a:rPr lang="en-US" sz="1800" dirty="0">
                <a:latin typeface="AdvOT8eb9eec2.B"/>
              </a:rPr>
              <a:t>Fig. 4.1 </a:t>
            </a:r>
            <a:r>
              <a:rPr lang="en-US" sz="1800" dirty="0">
                <a:latin typeface="AdvOT7b515deb"/>
              </a:rPr>
              <a:t>and </a:t>
            </a:r>
            <a:r>
              <a:rPr lang="en-US" sz="1800" dirty="0">
                <a:latin typeface="AdvOT8eb9eec2.B"/>
              </a:rPr>
              <a:t>Table 9.1</a:t>
            </a:r>
            <a:r>
              <a:rPr lang="en-US" sz="1800" dirty="0">
                <a:latin typeface="AdvOT7b515deb"/>
              </a:rPr>
              <a:t>).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6946892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pic>
        <p:nvPicPr>
          <p:cNvPr id="9" name="Picture 8">
            <a:extLst>
              <a:ext uri="{FF2B5EF4-FFF2-40B4-BE49-F238E27FC236}">
                <a16:creationId xmlns:a16="http://schemas.microsoft.com/office/drawing/2014/main" xmlns="" id="{A0C9AAA0-5BC5-4582-BCE6-E06A63210713}"/>
              </a:ext>
            </a:extLst>
          </p:cNvPr>
          <p:cNvPicPr>
            <a:picLocks noChangeAspect="1"/>
          </p:cNvPicPr>
          <p:nvPr/>
        </p:nvPicPr>
        <p:blipFill>
          <a:blip r:embed="rId2"/>
          <a:stretch>
            <a:fillRect/>
          </a:stretch>
        </p:blipFill>
        <p:spPr>
          <a:xfrm>
            <a:off x="136779" y="0"/>
            <a:ext cx="7182925" cy="5143500"/>
          </a:xfrm>
          <a:prstGeom prst="rect">
            <a:avLst/>
          </a:prstGeom>
        </p:spPr>
      </p:pic>
      <p:sp>
        <p:nvSpPr>
          <p:cNvPr id="4" name="TextBox 3">
            <a:extLst>
              <a:ext uri="{FF2B5EF4-FFF2-40B4-BE49-F238E27FC236}">
                <a16:creationId xmlns:a16="http://schemas.microsoft.com/office/drawing/2014/main" xmlns="" id="{74C3DC34-A04F-4D56-9FDB-1597A9892898}"/>
              </a:ext>
            </a:extLst>
          </p:cNvPr>
          <p:cNvSpPr txBox="1">
            <a:spLocks noChangeArrowheads="1"/>
          </p:cNvSpPr>
          <p:nvPr/>
        </p:nvSpPr>
        <p:spPr bwMode="auto">
          <a:xfrm>
            <a:off x="7423265" y="2713066"/>
            <a:ext cx="17207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144319237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pic>
        <p:nvPicPr>
          <p:cNvPr id="7" name="Picture 6">
            <a:extLst>
              <a:ext uri="{FF2B5EF4-FFF2-40B4-BE49-F238E27FC236}">
                <a16:creationId xmlns:a16="http://schemas.microsoft.com/office/drawing/2014/main" xmlns="" id="{B028C69A-2EE6-4E3E-AA58-06A0FE0C070C}"/>
              </a:ext>
            </a:extLst>
          </p:cNvPr>
          <p:cNvPicPr>
            <a:picLocks noChangeAspect="1"/>
          </p:cNvPicPr>
          <p:nvPr/>
        </p:nvPicPr>
        <p:blipFill>
          <a:blip r:embed="rId2"/>
          <a:stretch>
            <a:fillRect/>
          </a:stretch>
        </p:blipFill>
        <p:spPr>
          <a:xfrm>
            <a:off x="136779" y="33049"/>
            <a:ext cx="7003312" cy="5077401"/>
          </a:xfrm>
          <a:prstGeom prst="rect">
            <a:avLst/>
          </a:prstGeom>
        </p:spPr>
      </p:pic>
      <p:sp>
        <p:nvSpPr>
          <p:cNvPr id="8" name="TextBox 7">
            <a:extLst>
              <a:ext uri="{FF2B5EF4-FFF2-40B4-BE49-F238E27FC236}">
                <a16:creationId xmlns:a16="http://schemas.microsoft.com/office/drawing/2014/main" xmlns="" id="{A8313B7F-70ED-492C-8BAE-77AE53B84A22}"/>
              </a:ext>
            </a:extLst>
          </p:cNvPr>
          <p:cNvSpPr txBox="1"/>
          <p:nvPr/>
        </p:nvSpPr>
        <p:spPr>
          <a:xfrm>
            <a:off x="7201786" y="342900"/>
            <a:ext cx="1892595" cy="2677656"/>
          </a:xfrm>
          <a:prstGeom prst="rect">
            <a:avLst/>
          </a:prstGeom>
          <a:noFill/>
        </p:spPr>
        <p:txBody>
          <a:bodyPr wrap="square" rtlCol="0">
            <a:spAutoFit/>
          </a:bodyPr>
          <a:lstStyle/>
          <a:p>
            <a:r>
              <a:rPr lang="en-US" sz="2400" b="1" dirty="0">
                <a:solidFill>
                  <a:srgbClr val="A6192E"/>
                </a:solidFill>
              </a:rPr>
              <a:t>Glucose-lowering Medication in Type 2 Diabetes: Overall Approach</a:t>
            </a:r>
          </a:p>
        </p:txBody>
      </p:sp>
      <p:sp>
        <p:nvSpPr>
          <p:cNvPr id="5" name="TextBox 4">
            <a:extLst>
              <a:ext uri="{FF2B5EF4-FFF2-40B4-BE49-F238E27FC236}">
                <a16:creationId xmlns:a16="http://schemas.microsoft.com/office/drawing/2014/main" xmlns="" id="{E8535532-D7BD-4BC6-83B1-C7AB2BE99E90}"/>
              </a:ext>
            </a:extLst>
          </p:cNvPr>
          <p:cNvSpPr txBox="1">
            <a:spLocks noChangeArrowheads="1"/>
          </p:cNvSpPr>
          <p:nvPr/>
        </p:nvSpPr>
        <p:spPr bwMode="auto">
          <a:xfrm>
            <a:off x="7201786" y="2947735"/>
            <a:ext cx="17207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411918980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pic>
        <p:nvPicPr>
          <p:cNvPr id="2" name="Picture 1">
            <a:extLst>
              <a:ext uri="{FF2B5EF4-FFF2-40B4-BE49-F238E27FC236}">
                <a16:creationId xmlns:a16="http://schemas.microsoft.com/office/drawing/2014/main" xmlns="" id="{CD262DB2-E3CD-46C3-A8FD-964DAE305174}"/>
              </a:ext>
            </a:extLst>
          </p:cNvPr>
          <p:cNvPicPr>
            <a:picLocks noChangeAspect="1"/>
          </p:cNvPicPr>
          <p:nvPr/>
        </p:nvPicPr>
        <p:blipFill>
          <a:blip r:embed="rId2"/>
          <a:stretch>
            <a:fillRect/>
          </a:stretch>
        </p:blipFill>
        <p:spPr>
          <a:xfrm>
            <a:off x="2012185" y="1409146"/>
            <a:ext cx="5119629" cy="3354240"/>
          </a:xfrm>
          <a:prstGeom prst="rect">
            <a:avLst/>
          </a:prstGeom>
        </p:spPr>
      </p:pic>
      <p:sp>
        <p:nvSpPr>
          <p:cNvPr id="6" name="Title 1">
            <a:extLst>
              <a:ext uri="{FF2B5EF4-FFF2-40B4-BE49-F238E27FC236}">
                <a16:creationId xmlns:a16="http://schemas.microsoft.com/office/drawing/2014/main" xmlns="" id="{7383687F-52CF-4AD5-8092-D992CB919832}"/>
              </a:ext>
            </a:extLst>
          </p:cNvPr>
          <p:cNvSpPr>
            <a:spLocks noGrp="1"/>
          </p:cNvSpPr>
          <p:nvPr>
            <p:ph type="title"/>
          </p:nvPr>
        </p:nvSpPr>
        <p:spPr>
          <a:xfrm>
            <a:off x="677099" y="790399"/>
            <a:ext cx="7775110" cy="387798"/>
          </a:xfrm>
        </p:spPr>
        <p:txBody>
          <a:bodyPr/>
          <a:lstStyle/>
          <a:p>
            <a:r>
              <a:rPr lang="en-US" dirty="0"/>
              <a:t>Intensifying to injectable therapies (1 of 2)</a:t>
            </a:r>
            <a:endParaRPr lang="en-US" dirty="0">
              <a:solidFill>
                <a:srgbClr val="A6192E"/>
              </a:solidFill>
            </a:endParaRPr>
          </a:p>
        </p:txBody>
      </p:sp>
      <p:sp>
        <p:nvSpPr>
          <p:cNvPr id="5" name="TextBox 4">
            <a:extLst>
              <a:ext uri="{FF2B5EF4-FFF2-40B4-BE49-F238E27FC236}">
                <a16:creationId xmlns:a16="http://schemas.microsoft.com/office/drawing/2014/main" xmlns="" id="{40AB58EE-02CF-4BDA-AB63-391CD90E7C30}"/>
              </a:ext>
            </a:extLst>
          </p:cNvPr>
          <p:cNvSpPr txBox="1">
            <a:spLocks noChangeArrowheads="1"/>
          </p:cNvSpPr>
          <p:nvPr/>
        </p:nvSpPr>
        <p:spPr bwMode="auto">
          <a:xfrm>
            <a:off x="72829" y="4763386"/>
            <a:ext cx="6384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245520828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Pharmacologic Approaches to Glycemic Treatment</a:t>
            </a:r>
          </a:p>
        </p:txBody>
      </p:sp>
      <p:sp>
        <p:nvSpPr>
          <p:cNvPr id="6" name="Title 1">
            <a:extLst>
              <a:ext uri="{FF2B5EF4-FFF2-40B4-BE49-F238E27FC236}">
                <a16:creationId xmlns:a16="http://schemas.microsoft.com/office/drawing/2014/main" xmlns="" id="{7383687F-52CF-4AD5-8092-D992CB919832}"/>
              </a:ext>
            </a:extLst>
          </p:cNvPr>
          <p:cNvSpPr>
            <a:spLocks noGrp="1"/>
          </p:cNvSpPr>
          <p:nvPr>
            <p:ph type="title"/>
          </p:nvPr>
        </p:nvSpPr>
        <p:spPr>
          <a:xfrm>
            <a:off x="677099" y="790399"/>
            <a:ext cx="7775110" cy="387798"/>
          </a:xfrm>
        </p:spPr>
        <p:txBody>
          <a:bodyPr/>
          <a:lstStyle/>
          <a:p>
            <a:r>
              <a:rPr lang="en-US" dirty="0"/>
              <a:t>Intensifying to injectable therapies (2 of 2)</a:t>
            </a:r>
            <a:endParaRPr lang="en-US" dirty="0">
              <a:solidFill>
                <a:srgbClr val="A6192E"/>
              </a:solidFill>
            </a:endParaRPr>
          </a:p>
        </p:txBody>
      </p:sp>
      <p:pic>
        <p:nvPicPr>
          <p:cNvPr id="4" name="Picture 3">
            <a:extLst>
              <a:ext uri="{FF2B5EF4-FFF2-40B4-BE49-F238E27FC236}">
                <a16:creationId xmlns:a16="http://schemas.microsoft.com/office/drawing/2014/main" xmlns="" id="{77A18B8D-E7B7-44ED-8AF0-B759E127BB1B}"/>
              </a:ext>
            </a:extLst>
          </p:cNvPr>
          <p:cNvPicPr>
            <a:picLocks noChangeAspect="1"/>
          </p:cNvPicPr>
          <p:nvPr/>
        </p:nvPicPr>
        <p:blipFill>
          <a:blip r:embed="rId2"/>
          <a:stretch>
            <a:fillRect/>
          </a:stretch>
        </p:blipFill>
        <p:spPr>
          <a:xfrm>
            <a:off x="1424762" y="1263035"/>
            <a:ext cx="5784000" cy="3718784"/>
          </a:xfrm>
          <a:prstGeom prst="rect">
            <a:avLst/>
          </a:prstGeom>
        </p:spPr>
      </p:pic>
      <p:sp>
        <p:nvSpPr>
          <p:cNvPr id="7" name="TextBox 6">
            <a:extLst>
              <a:ext uri="{FF2B5EF4-FFF2-40B4-BE49-F238E27FC236}">
                <a16:creationId xmlns:a16="http://schemas.microsoft.com/office/drawing/2014/main" xmlns="" id="{932C1462-FCE8-40E0-A3E0-A60D86249DC4}"/>
              </a:ext>
            </a:extLst>
          </p:cNvPr>
          <p:cNvSpPr txBox="1">
            <a:spLocks noChangeArrowheads="1"/>
          </p:cNvSpPr>
          <p:nvPr/>
        </p:nvSpPr>
        <p:spPr bwMode="auto">
          <a:xfrm>
            <a:off x="7208762" y="2866814"/>
            <a:ext cx="17207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424600209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87E261EC-07DC-4F85-99DB-304997FF0CC7}"/>
              </a:ext>
            </a:extLst>
          </p:cNvPr>
          <p:cNvPicPr>
            <a:picLocks noChangeAspect="1"/>
          </p:cNvPicPr>
          <p:nvPr/>
        </p:nvPicPr>
        <p:blipFill>
          <a:blip r:embed="rId2"/>
          <a:stretch>
            <a:fillRect/>
          </a:stretch>
        </p:blipFill>
        <p:spPr>
          <a:xfrm>
            <a:off x="223204" y="0"/>
            <a:ext cx="5153406" cy="5143500"/>
          </a:xfrm>
          <a:prstGeom prst="rect">
            <a:avLst/>
          </a:prstGeom>
        </p:spPr>
      </p:pic>
      <p:sp>
        <p:nvSpPr>
          <p:cNvPr id="10" name="Text Placeholder 9">
            <a:extLst>
              <a:ext uri="{FF2B5EF4-FFF2-40B4-BE49-F238E27FC236}">
                <a16:creationId xmlns:a16="http://schemas.microsoft.com/office/drawing/2014/main" xmlns="" id="{9B9715E0-351E-4E61-BEC6-F60037AF1095}"/>
              </a:ext>
            </a:extLst>
          </p:cNvPr>
          <p:cNvSpPr>
            <a:spLocks noGrp="1"/>
          </p:cNvSpPr>
          <p:nvPr>
            <p:ph type="body" sz="quarter" idx="24"/>
          </p:nvPr>
        </p:nvSpPr>
        <p:spPr/>
        <p:txBody>
          <a:bodyPr/>
          <a:lstStyle/>
          <a:p>
            <a:endParaRPr lang="en-US"/>
          </a:p>
        </p:txBody>
      </p:sp>
      <p:sp>
        <p:nvSpPr>
          <p:cNvPr id="11" name="TextBox 10">
            <a:extLst>
              <a:ext uri="{FF2B5EF4-FFF2-40B4-BE49-F238E27FC236}">
                <a16:creationId xmlns:a16="http://schemas.microsoft.com/office/drawing/2014/main" xmlns="" id="{F6469D0C-5A74-42D8-8C92-6C9C087823E2}"/>
              </a:ext>
            </a:extLst>
          </p:cNvPr>
          <p:cNvSpPr txBox="1"/>
          <p:nvPr/>
        </p:nvSpPr>
        <p:spPr>
          <a:xfrm>
            <a:off x="5670698" y="673395"/>
            <a:ext cx="3161414" cy="2308324"/>
          </a:xfrm>
          <a:prstGeom prst="rect">
            <a:avLst/>
          </a:prstGeom>
          <a:noFill/>
        </p:spPr>
        <p:txBody>
          <a:bodyPr wrap="square" rtlCol="0">
            <a:spAutoFit/>
          </a:bodyPr>
          <a:lstStyle/>
          <a:p>
            <a:r>
              <a:rPr lang="en-US" sz="2400" b="1" dirty="0">
                <a:solidFill>
                  <a:srgbClr val="A6192E"/>
                </a:solidFill>
              </a:rPr>
              <a:t>Median monthly cost of maximum approved daily dose of noninsulin glucose-lowering agents in the U.S.</a:t>
            </a:r>
          </a:p>
        </p:txBody>
      </p:sp>
      <p:sp>
        <p:nvSpPr>
          <p:cNvPr id="5" name="TextBox 4">
            <a:extLst>
              <a:ext uri="{FF2B5EF4-FFF2-40B4-BE49-F238E27FC236}">
                <a16:creationId xmlns:a16="http://schemas.microsoft.com/office/drawing/2014/main" xmlns="" id="{1AF3A933-1DCB-4418-A06C-E3F1A772D62C}"/>
              </a:ext>
            </a:extLst>
          </p:cNvPr>
          <p:cNvSpPr txBox="1">
            <a:spLocks noChangeArrowheads="1"/>
          </p:cNvSpPr>
          <p:nvPr/>
        </p:nvSpPr>
        <p:spPr bwMode="auto">
          <a:xfrm>
            <a:off x="5666639" y="3389174"/>
            <a:ext cx="17207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15059820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xmlns="" id="{9B9715E0-351E-4E61-BEC6-F60037AF1095}"/>
              </a:ext>
            </a:extLst>
          </p:cNvPr>
          <p:cNvSpPr>
            <a:spLocks noGrp="1"/>
          </p:cNvSpPr>
          <p:nvPr>
            <p:ph type="body" sz="quarter" idx="24"/>
          </p:nvPr>
        </p:nvSpPr>
        <p:spPr/>
        <p:txBody>
          <a:bodyPr/>
          <a:lstStyle/>
          <a:p>
            <a:endParaRPr lang="en-US"/>
          </a:p>
        </p:txBody>
      </p:sp>
      <p:sp>
        <p:nvSpPr>
          <p:cNvPr id="11" name="TextBox 10">
            <a:extLst>
              <a:ext uri="{FF2B5EF4-FFF2-40B4-BE49-F238E27FC236}">
                <a16:creationId xmlns:a16="http://schemas.microsoft.com/office/drawing/2014/main" xmlns="" id="{F6469D0C-5A74-42D8-8C92-6C9C087823E2}"/>
              </a:ext>
            </a:extLst>
          </p:cNvPr>
          <p:cNvSpPr txBox="1"/>
          <p:nvPr/>
        </p:nvSpPr>
        <p:spPr>
          <a:xfrm>
            <a:off x="5670698" y="673395"/>
            <a:ext cx="3161414" cy="1938992"/>
          </a:xfrm>
          <a:prstGeom prst="rect">
            <a:avLst/>
          </a:prstGeom>
          <a:noFill/>
        </p:spPr>
        <p:txBody>
          <a:bodyPr wrap="square" rtlCol="0">
            <a:spAutoFit/>
          </a:bodyPr>
          <a:lstStyle/>
          <a:p>
            <a:r>
              <a:rPr lang="en-US" sz="2400" b="1" dirty="0">
                <a:solidFill>
                  <a:srgbClr val="A6192E"/>
                </a:solidFill>
              </a:rPr>
              <a:t>Median cost of insulin products in the U.S. calculated as AWP and NADAC per 1,000 units of specified dosage</a:t>
            </a:r>
          </a:p>
        </p:txBody>
      </p:sp>
      <p:pic>
        <p:nvPicPr>
          <p:cNvPr id="3" name="Picture 2">
            <a:extLst>
              <a:ext uri="{FF2B5EF4-FFF2-40B4-BE49-F238E27FC236}">
                <a16:creationId xmlns:a16="http://schemas.microsoft.com/office/drawing/2014/main" xmlns="" id="{2EBAD445-8E1F-4DA8-9DB0-F714E8A88F60}"/>
              </a:ext>
            </a:extLst>
          </p:cNvPr>
          <p:cNvPicPr>
            <a:picLocks noChangeAspect="1"/>
          </p:cNvPicPr>
          <p:nvPr/>
        </p:nvPicPr>
        <p:blipFill>
          <a:blip r:embed="rId2"/>
          <a:stretch>
            <a:fillRect/>
          </a:stretch>
        </p:blipFill>
        <p:spPr>
          <a:xfrm>
            <a:off x="0" y="0"/>
            <a:ext cx="5670698" cy="5143500"/>
          </a:xfrm>
          <a:prstGeom prst="rect">
            <a:avLst/>
          </a:prstGeom>
        </p:spPr>
      </p:pic>
      <p:sp>
        <p:nvSpPr>
          <p:cNvPr id="5" name="TextBox 4">
            <a:extLst>
              <a:ext uri="{FF2B5EF4-FFF2-40B4-BE49-F238E27FC236}">
                <a16:creationId xmlns:a16="http://schemas.microsoft.com/office/drawing/2014/main" xmlns="" id="{5F5D06F9-806A-44C2-9731-56D58436BB26}"/>
              </a:ext>
            </a:extLst>
          </p:cNvPr>
          <p:cNvSpPr txBox="1">
            <a:spLocks noChangeArrowheads="1"/>
          </p:cNvSpPr>
          <p:nvPr/>
        </p:nvSpPr>
        <p:spPr bwMode="auto">
          <a:xfrm>
            <a:off x="5753312" y="3389174"/>
            <a:ext cx="17207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Pharmacologic Approaches to Glycemic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1):S98-S110</a:t>
            </a:r>
          </a:p>
        </p:txBody>
      </p:sp>
    </p:spTree>
    <p:extLst>
      <p:ext uri="{BB962C8B-B14F-4D97-AF65-F5344CB8AC3E}">
        <p14:creationId xmlns:p14="http://schemas.microsoft.com/office/powerpoint/2010/main" val="905297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Diabetes and Population Health (continued)</a:t>
            </a:r>
            <a:r>
              <a:rPr lang="en-US" dirty="0">
                <a:solidFill>
                  <a:schemeClr val="accent1">
                    <a:lumMod val="75000"/>
                  </a:schemeClr>
                </a:solidFill>
              </a:rPr>
              <a: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Improving Care and Promoting Health in Populations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9233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1.4 </a:t>
            </a:r>
            <a:r>
              <a:rPr lang="en-US" sz="2000" dirty="0">
                <a:latin typeface="AdvOT8eb9eec2.B"/>
              </a:rPr>
              <a:t>	</a:t>
            </a:r>
            <a:r>
              <a:rPr lang="en-US" sz="2000" dirty="0">
                <a:latin typeface="AdvOT7b515deb"/>
              </a:rPr>
              <a:t>Assess diabetes health care maintenance (see </a:t>
            </a:r>
            <a:r>
              <a:rPr lang="en-US" sz="2000" dirty="0">
                <a:latin typeface="AdvOT8eb9eec2.B"/>
              </a:rPr>
              <a:t>Table 4.1</a:t>
            </a:r>
            <a:r>
              <a:rPr lang="en-US" sz="2000" dirty="0">
                <a:latin typeface="AdvOT7b515deb"/>
              </a:rPr>
              <a:t>) using 	reliable and relevant data metrics to improve processes of care and 	health outcomes, with simultaneous emphasis on care costs. </a:t>
            </a:r>
            <a:r>
              <a:rPr lang="en-US" sz="2000" dirty="0">
                <a:solidFill>
                  <a:srgbClr val="A6192E"/>
                </a:solidFill>
                <a:latin typeface="AdvOT8eb9eec2.B"/>
              </a:rPr>
              <a:t>B</a:t>
            </a:r>
            <a:endParaRPr lang="en-US" sz="2000" dirty="0">
              <a:solidFill>
                <a:srgbClr val="A6192E"/>
              </a:solidFill>
            </a:endParaRPr>
          </a:p>
        </p:txBody>
      </p:sp>
    </p:spTree>
    <p:extLst>
      <p:ext uri="{BB962C8B-B14F-4D97-AF65-F5344CB8AC3E}">
        <p14:creationId xmlns:p14="http://schemas.microsoft.com/office/powerpoint/2010/main" val="291470613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10</a:t>
            </a:r>
            <a:r>
              <a:rPr lang="en-US" dirty="0">
                <a:solidFill>
                  <a:srgbClr val="C00000"/>
                </a:solidFill>
              </a:rPr>
              <a:t>.</a:t>
            </a:r>
            <a:r>
              <a:rPr lang="en-US" dirty="0"/>
              <a:t> </a:t>
            </a:r>
            <a:br>
              <a:rPr lang="en-US" dirty="0"/>
            </a:br>
            <a:r>
              <a:rPr lang="en-US" dirty="0"/>
              <a:t/>
            </a:r>
            <a:br>
              <a:rPr lang="en-US" dirty="0"/>
            </a:br>
            <a:r>
              <a:rPr lang="en-US" dirty="0"/>
              <a:t>Cardiovascular Disease and Risk Management</a:t>
            </a:r>
          </a:p>
        </p:txBody>
      </p:sp>
    </p:spTree>
    <p:extLst>
      <p:ext uri="{BB962C8B-B14F-4D97-AF65-F5344CB8AC3E}">
        <p14:creationId xmlns:p14="http://schemas.microsoft.com/office/powerpoint/2010/main" val="117267637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Screening and Diagnosis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 </a:t>
            </a:r>
            <a:r>
              <a:rPr lang="en-US" sz="1800" dirty="0">
                <a:latin typeface="AdvOT8eb9eec2.B"/>
              </a:rPr>
              <a:t>	</a:t>
            </a:r>
            <a:r>
              <a:rPr lang="en-US" sz="1800" dirty="0">
                <a:latin typeface="AdvOT7b515deb"/>
              </a:rPr>
              <a:t>Blood pressure should be measured at every routine clinical visit. Patients 	found to have elevated blood pressure </a:t>
            </a:r>
            <a:r>
              <a:rPr lang="en-US" sz="1800" dirty="0">
                <a:latin typeface="Times New Roman" panose="02020603050405020304" pitchFamily="18" charset="0"/>
                <a:cs typeface="Times New Roman" panose="02020603050405020304" pitchFamily="18" charset="0"/>
              </a:rPr>
              <a:t>≥</a:t>
            </a:r>
            <a:r>
              <a:rPr lang="en-US" sz="1800" dirty="0">
                <a:latin typeface="AdvOT7b515deb"/>
              </a:rPr>
              <a:t>140/90 mmHg) should have blood 	pressure con</a:t>
            </a:r>
            <a:r>
              <a:rPr lang="en-US" sz="1800" dirty="0">
                <a:latin typeface="AdvOT7b515deb+fb"/>
              </a:rPr>
              <a:t>fi</a:t>
            </a:r>
            <a:r>
              <a:rPr lang="en-US" sz="1800" dirty="0">
                <a:latin typeface="AdvOT7b515deb"/>
              </a:rPr>
              <a:t>rmed using multiple readings, including measurements 	on a separate day, to diagnose hypertension. </a:t>
            </a:r>
            <a:r>
              <a:rPr lang="en-US" sz="1800" dirty="0">
                <a:solidFill>
                  <a:srgbClr val="A6192E"/>
                </a:solidFill>
                <a:latin typeface="AdvOT8eb9eec2.B"/>
              </a:rPr>
              <a:t>B</a:t>
            </a:r>
          </a:p>
          <a:p>
            <a:r>
              <a:rPr lang="en-US" sz="1800" dirty="0">
                <a:solidFill>
                  <a:srgbClr val="A6192E"/>
                </a:solidFill>
                <a:latin typeface="AdvOT8eb9eec2.B"/>
              </a:rPr>
              <a:t>10.2</a:t>
            </a:r>
            <a:r>
              <a:rPr lang="en-US" sz="1800" dirty="0">
                <a:latin typeface="AdvOT8eb9eec2.B"/>
              </a:rPr>
              <a:t> 	</a:t>
            </a:r>
            <a:r>
              <a:rPr lang="en-US" sz="1800" dirty="0">
                <a:latin typeface="AdvOT7b515deb"/>
              </a:rPr>
              <a:t>All hypertensive patients with diabetes should monitor their blood 	pressure at home.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67782836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Treatment Goals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10.3 </a:t>
            </a:r>
            <a:r>
              <a:rPr lang="en-US" sz="1800" dirty="0">
                <a:latin typeface="AdvOT8eb9eec2.B"/>
              </a:rPr>
              <a:t>	</a:t>
            </a:r>
            <a:r>
              <a:rPr lang="en-US" sz="1800" dirty="0">
                <a:latin typeface="AdvOT7b515deb"/>
              </a:rPr>
              <a:t>For patients with diabetes and hypertension, blood pressure targets should 	be individualized through a shared decision making process that addresses 	cardiovascular risk, potential adverse effects of antihypertensive 	medications, and patient preferences. </a:t>
            </a:r>
            <a:r>
              <a:rPr lang="en-US" sz="1800" dirty="0">
                <a:solidFill>
                  <a:srgbClr val="A6192E"/>
                </a:solidFill>
                <a:latin typeface="AdvOT8eb9eec2.B"/>
              </a:rPr>
              <a:t>C</a:t>
            </a:r>
          </a:p>
          <a:p>
            <a:r>
              <a:rPr lang="en-US" sz="1800" dirty="0">
                <a:solidFill>
                  <a:srgbClr val="A6192E"/>
                </a:solidFill>
                <a:latin typeface="AdvOT8eb9eec2.B"/>
              </a:rPr>
              <a:t>10.4</a:t>
            </a:r>
            <a:r>
              <a:rPr lang="en-US" sz="1800" dirty="0">
                <a:latin typeface="AdvOT8eb9eec2.B"/>
              </a:rPr>
              <a:t> 	</a:t>
            </a:r>
            <a:r>
              <a:rPr lang="en-US" sz="1800" dirty="0">
                <a:latin typeface="AdvOT7b515deb"/>
              </a:rPr>
              <a:t>For individuals with diabetes and hypertension at higher cardiovascular risk 	existing ASCVD or 10-year ASCVD risk </a:t>
            </a:r>
            <a:r>
              <a:rPr lang="en-US" sz="1800" dirty="0">
                <a:latin typeface="Times New Roman" panose="02020603050405020304" pitchFamily="18" charset="0"/>
                <a:cs typeface="Times New Roman" panose="02020603050405020304" pitchFamily="18" charset="0"/>
              </a:rPr>
              <a:t>≥</a:t>
            </a:r>
            <a:r>
              <a:rPr lang="en-US" sz="1800" dirty="0">
                <a:latin typeface="AdvOT7b515deb"/>
              </a:rPr>
              <a:t>15%), a blood pressure target of 	</a:t>
            </a:r>
            <a:r>
              <a:rPr lang="en-US" sz="1800" dirty="0">
                <a:latin typeface="AdvPS586B"/>
              </a:rPr>
              <a:t>&lt;</a:t>
            </a:r>
            <a:r>
              <a:rPr lang="en-US" sz="1800" dirty="0">
                <a:latin typeface="AdvOT7b515deb"/>
              </a:rPr>
              <a:t>130/80 mmHg may be appropriate, if it can be safely attained. </a:t>
            </a:r>
            <a:r>
              <a:rPr lang="en-US" sz="1800" dirty="0">
                <a:solidFill>
                  <a:srgbClr val="A6192E"/>
                </a:solidFill>
                <a:latin typeface="AdvOT8eb9eec2.B"/>
              </a:rPr>
              <a:t>C</a:t>
            </a:r>
          </a:p>
          <a:p>
            <a:r>
              <a:rPr lang="en-US" sz="1800" dirty="0">
                <a:solidFill>
                  <a:srgbClr val="A6192E"/>
                </a:solidFill>
                <a:latin typeface="AdvOT8eb9eec2.B"/>
              </a:rPr>
              <a:t>10.5</a:t>
            </a:r>
            <a:r>
              <a:rPr lang="en-US" sz="1800" dirty="0">
                <a:latin typeface="AdvOT8eb9eec2.B"/>
              </a:rPr>
              <a:t> 	</a:t>
            </a:r>
            <a:r>
              <a:rPr lang="en-US" sz="1800" dirty="0">
                <a:latin typeface="AdvOT7b515deb"/>
              </a:rPr>
              <a:t>For individuals with diabetes and hypertension at lower risk for 	cardiovascular disease (10-year ASCVD risk </a:t>
            </a:r>
            <a:r>
              <a:rPr lang="en-US" sz="1800" dirty="0">
                <a:latin typeface="AdvPS586B"/>
              </a:rPr>
              <a:t>&lt;</a:t>
            </a:r>
            <a:r>
              <a:rPr lang="en-US" sz="1800" dirty="0">
                <a:latin typeface="AdvOT7b515deb"/>
              </a:rPr>
              <a:t>15%), treat to a blood pressure 	target of </a:t>
            </a:r>
            <a:r>
              <a:rPr lang="en-US" sz="1800" dirty="0">
                <a:latin typeface="AdvPS586B"/>
              </a:rPr>
              <a:t>&lt;</a:t>
            </a:r>
            <a:r>
              <a:rPr lang="en-US" sz="1800" dirty="0">
                <a:latin typeface="AdvOT7b515deb"/>
              </a:rPr>
              <a:t>140/90 mmHg. </a:t>
            </a:r>
            <a:r>
              <a:rPr lang="en-US" sz="1800" dirty="0">
                <a:solidFill>
                  <a:srgbClr val="A6192E"/>
                </a:solidFill>
                <a:latin typeface="AdvOT8eb9eec2.B"/>
              </a:rPr>
              <a:t>A</a:t>
            </a:r>
          </a:p>
          <a:p>
            <a:endParaRPr lang="en-US" sz="1800" dirty="0">
              <a:solidFill>
                <a:srgbClr val="A6192E"/>
              </a:solidFill>
              <a:latin typeface="Open Sans"/>
              <a:cs typeface="+mn-cs"/>
            </a:endParaRPr>
          </a:p>
        </p:txBody>
      </p:sp>
    </p:spTree>
    <p:extLst>
      <p:ext uri="{BB962C8B-B14F-4D97-AF65-F5344CB8AC3E}">
        <p14:creationId xmlns:p14="http://schemas.microsoft.com/office/powerpoint/2010/main" val="404326179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Treatment Goals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110799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457200">
              <a:spcBef>
                <a:spcPts val="0"/>
              </a:spcBef>
            </a:pPr>
            <a:r>
              <a:rPr lang="en-US" sz="1800" dirty="0">
                <a:solidFill>
                  <a:srgbClr val="A6192E"/>
                </a:solidFill>
                <a:latin typeface="AdvOT8eb9eec2.B"/>
                <a:cs typeface="+mn-cs"/>
              </a:rPr>
              <a:t>10.6</a:t>
            </a:r>
            <a:r>
              <a:rPr lang="en-US" sz="1800" dirty="0">
                <a:solidFill>
                  <a:srgbClr val="000000"/>
                </a:solidFill>
                <a:latin typeface="AdvOT8eb9eec2.B"/>
                <a:cs typeface="+mn-cs"/>
              </a:rPr>
              <a:t> 	</a:t>
            </a:r>
            <a:r>
              <a:rPr lang="en-US" sz="1800" dirty="0">
                <a:solidFill>
                  <a:srgbClr val="000000"/>
                </a:solidFill>
                <a:latin typeface="AdvOT7b515deb"/>
                <a:cs typeface="+mn-cs"/>
              </a:rPr>
              <a:t>In pregnant patients with diabetes and preexisting hypertension, a blood 			pressure target of </a:t>
            </a:r>
            <a:r>
              <a:rPr lang="en-US" sz="1800" dirty="0">
                <a:solidFill>
                  <a:srgbClr val="000000"/>
                </a:solidFill>
                <a:latin typeface="AdvPS7DA6"/>
                <a:cs typeface="+mn-cs"/>
              </a:rPr>
              <a:t>≤</a:t>
            </a:r>
            <a:r>
              <a:rPr lang="en-US" sz="1800" dirty="0">
                <a:solidFill>
                  <a:srgbClr val="000000"/>
                </a:solidFill>
                <a:latin typeface="AdvOT7b515deb"/>
                <a:cs typeface="+mn-cs"/>
              </a:rPr>
              <a:t>135/85 mmHg is suggested in the interest of reducing 			the risk for accelerated maternal hypertension </a:t>
            </a:r>
            <a:r>
              <a:rPr lang="en-US" sz="1800" dirty="0">
                <a:solidFill>
                  <a:srgbClr val="A6192E"/>
                </a:solidFill>
                <a:latin typeface="AdvOT8eb9eec2.B"/>
                <a:cs typeface="+mn-cs"/>
              </a:rPr>
              <a:t>A</a:t>
            </a:r>
            <a:r>
              <a:rPr lang="en-US" sz="1800" dirty="0">
                <a:solidFill>
                  <a:srgbClr val="000000"/>
                </a:solidFill>
                <a:latin typeface="AdvOT8eb9eec2.B"/>
                <a:cs typeface="+mn-cs"/>
              </a:rPr>
              <a:t> </a:t>
            </a:r>
            <a:r>
              <a:rPr lang="en-US" sz="1800" dirty="0">
                <a:solidFill>
                  <a:srgbClr val="000000"/>
                </a:solidFill>
                <a:latin typeface="AdvOT7b515deb"/>
                <a:cs typeface="+mn-cs"/>
              </a:rPr>
              <a:t>and minimizing impaired 		fetal growth. </a:t>
            </a:r>
            <a:r>
              <a:rPr lang="en-US" sz="1800" dirty="0">
                <a:solidFill>
                  <a:srgbClr val="A6192E"/>
                </a:solidFill>
                <a:latin typeface="AdvOT8eb9eec2.B"/>
                <a:cs typeface="+mn-cs"/>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36443173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pic>
        <p:nvPicPr>
          <p:cNvPr id="7" name="Picture 6">
            <a:extLst>
              <a:ext uri="{FF2B5EF4-FFF2-40B4-BE49-F238E27FC236}">
                <a16:creationId xmlns:a16="http://schemas.microsoft.com/office/drawing/2014/main" xmlns="" id="{6584BF7A-5E2D-481A-9E7F-5BBEDFD6AF26}"/>
              </a:ext>
            </a:extLst>
          </p:cNvPr>
          <p:cNvPicPr>
            <a:picLocks noChangeAspect="1"/>
          </p:cNvPicPr>
          <p:nvPr/>
        </p:nvPicPr>
        <p:blipFill>
          <a:blip r:embed="rId2"/>
          <a:stretch>
            <a:fillRect/>
          </a:stretch>
        </p:blipFill>
        <p:spPr>
          <a:xfrm>
            <a:off x="82394" y="0"/>
            <a:ext cx="6342338" cy="5143500"/>
          </a:xfrm>
          <a:prstGeom prst="rect">
            <a:avLst/>
          </a:prstGeom>
        </p:spPr>
      </p:pic>
      <p:sp>
        <p:nvSpPr>
          <p:cNvPr id="9" name="TextBox 8">
            <a:extLst>
              <a:ext uri="{FF2B5EF4-FFF2-40B4-BE49-F238E27FC236}">
                <a16:creationId xmlns:a16="http://schemas.microsoft.com/office/drawing/2014/main" xmlns="" id="{7F2AACE9-C2B2-41F6-9468-4750DAE559BF}"/>
              </a:ext>
            </a:extLst>
          </p:cNvPr>
          <p:cNvSpPr txBox="1"/>
          <p:nvPr/>
        </p:nvSpPr>
        <p:spPr>
          <a:xfrm>
            <a:off x="6479117" y="252290"/>
            <a:ext cx="2459665" cy="2677656"/>
          </a:xfrm>
          <a:prstGeom prst="rect">
            <a:avLst/>
          </a:prstGeom>
          <a:noFill/>
        </p:spPr>
        <p:txBody>
          <a:bodyPr wrap="square" rtlCol="0">
            <a:spAutoFit/>
          </a:bodyPr>
          <a:lstStyle/>
          <a:p>
            <a:r>
              <a:rPr lang="en-US" sz="2400" b="1" dirty="0">
                <a:solidFill>
                  <a:srgbClr val="A6192E"/>
                </a:solidFill>
              </a:rPr>
              <a:t>Randomized controlled trials of intensive versus standard hypertension treatment strategies</a:t>
            </a:r>
          </a:p>
        </p:txBody>
      </p:sp>
      <p:sp>
        <p:nvSpPr>
          <p:cNvPr id="5" name="TextBox 4">
            <a:extLst>
              <a:ext uri="{FF2B5EF4-FFF2-40B4-BE49-F238E27FC236}">
                <a16:creationId xmlns:a16="http://schemas.microsoft.com/office/drawing/2014/main" xmlns="" id="{8493B786-73C9-4DA2-B33B-05CC01DFD2EE}"/>
              </a:ext>
            </a:extLst>
          </p:cNvPr>
          <p:cNvSpPr txBox="1">
            <a:spLocks noChangeArrowheads="1"/>
          </p:cNvSpPr>
          <p:nvPr/>
        </p:nvSpPr>
        <p:spPr bwMode="auto">
          <a:xfrm>
            <a:off x="6479117" y="3020555"/>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266419674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Treatment Strategies—Lifestyle Intervention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138499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10.7</a:t>
            </a:r>
            <a:r>
              <a:rPr lang="en-US" sz="1800" dirty="0">
                <a:latin typeface="AdvOT8eb9eec2.B"/>
              </a:rPr>
              <a:t> 	</a:t>
            </a:r>
            <a:r>
              <a:rPr lang="en-US" sz="1800" dirty="0">
                <a:latin typeface="AdvOT7b515deb"/>
              </a:rPr>
              <a:t>For patients with blood pressure &gt;120/80 mmHg, lifestyle intervention 	consists of weight loss if overweight or obese, a Dietary Approaches to Stop 	Hypertension (DASH)-style eating pattern including reducing sodium and 	increasing potassium intake, moderation of alcohol intake, and increased 	physical activity.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90123955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223284" y="790399"/>
            <a:ext cx="8846288" cy="775597"/>
          </a:xfrm>
        </p:spPr>
        <p:txBody>
          <a:bodyPr/>
          <a:lstStyle/>
          <a:p>
            <a:r>
              <a:rPr lang="en-US" dirty="0"/>
              <a:t>Treatment Strategies—Pharmacologic Interventions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10.8</a:t>
            </a:r>
            <a:r>
              <a:rPr lang="en-US" sz="1800" dirty="0">
                <a:latin typeface="AdvOT8eb9eec2.B"/>
              </a:rPr>
              <a:t> 	</a:t>
            </a:r>
            <a:r>
              <a:rPr lang="en-US" sz="1800" dirty="0">
                <a:latin typeface="AdvOT7b515deb"/>
              </a:rPr>
              <a:t>Patients with con</a:t>
            </a:r>
            <a:r>
              <a:rPr lang="en-US" sz="1800" dirty="0">
                <a:latin typeface="AdvOT7b515deb+fb"/>
              </a:rPr>
              <a:t>fi</a:t>
            </a:r>
            <a:r>
              <a:rPr lang="en-US" sz="1800" dirty="0">
                <a:latin typeface="AdvOT7b515deb"/>
              </a:rPr>
              <a:t>rmed of</a:t>
            </a:r>
            <a:r>
              <a:rPr lang="en-US" sz="1800" dirty="0">
                <a:latin typeface="AdvOT7b515deb+fb"/>
              </a:rPr>
              <a:t>fi</a:t>
            </a:r>
            <a:r>
              <a:rPr lang="en-US" sz="1800" dirty="0">
                <a:latin typeface="AdvOT7b515deb"/>
              </a:rPr>
              <a:t>ce-based blood pressure </a:t>
            </a:r>
            <a:r>
              <a:rPr lang="en-US" sz="1800" dirty="0">
                <a:latin typeface="AdvPS7DA6"/>
                <a:cs typeface="Times New Roman" panose="02020603050405020304" pitchFamily="18" charset="0"/>
              </a:rPr>
              <a:t>≥</a:t>
            </a:r>
            <a:r>
              <a:rPr lang="en-US" sz="1800" dirty="0">
                <a:latin typeface="AdvOT7b515deb"/>
              </a:rPr>
              <a:t>140/90 mmHg 	should, in addition to lifestyle therapy, have prompt initiation and timely 	titration of pharmacologic therapy to achieve blood pressure goals. </a:t>
            </a:r>
            <a:r>
              <a:rPr lang="en-US" sz="1800" dirty="0">
                <a:solidFill>
                  <a:srgbClr val="A6192E"/>
                </a:solidFill>
                <a:latin typeface="AdvOT8eb9eec2.B"/>
              </a:rPr>
              <a:t>A</a:t>
            </a:r>
          </a:p>
          <a:p>
            <a:r>
              <a:rPr lang="en-US" sz="1800" dirty="0">
                <a:solidFill>
                  <a:srgbClr val="A6192E"/>
                </a:solidFill>
                <a:latin typeface="AdvOT8eb9eec2.B"/>
              </a:rPr>
              <a:t>10.9</a:t>
            </a:r>
            <a:r>
              <a:rPr lang="en-US" sz="1800" dirty="0">
                <a:latin typeface="AdvOT8eb9eec2.B"/>
              </a:rPr>
              <a:t> 	</a:t>
            </a:r>
            <a:r>
              <a:rPr lang="en-US" sz="1800" dirty="0">
                <a:latin typeface="AdvOT7b515deb"/>
              </a:rPr>
              <a:t>Patients with con</a:t>
            </a:r>
            <a:r>
              <a:rPr lang="en-US" sz="1800" dirty="0">
                <a:latin typeface="AdvOT7b515deb+fb"/>
              </a:rPr>
              <a:t>fi</a:t>
            </a:r>
            <a:r>
              <a:rPr lang="en-US" sz="1800" dirty="0">
                <a:latin typeface="AdvOT7b515deb"/>
              </a:rPr>
              <a:t>rmed of</a:t>
            </a:r>
            <a:r>
              <a:rPr lang="en-US" sz="1800" dirty="0">
                <a:latin typeface="AdvOT7b515deb+fb"/>
              </a:rPr>
              <a:t>fi</a:t>
            </a:r>
            <a:r>
              <a:rPr lang="en-US" sz="1800" dirty="0">
                <a:latin typeface="AdvOT7b515deb"/>
              </a:rPr>
              <a:t>ce-based blood pressure </a:t>
            </a:r>
            <a:r>
              <a:rPr lang="en-US" sz="1800" dirty="0">
                <a:latin typeface="AdvPS7DA6"/>
                <a:cs typeface="Times New Roman" panose="02020603050405020304" pitchFamily="18" charset="0"/>
              </a:rPr>
              <a:t>≥</a:t>
            </a:r>
            <a:r>
              <a:rPr lang="en-US" sz="1800" dirty="0">
                <a:latin typeface="AdvOT7b515deb"/>
              </a:rPr>
              <a:t>160/100 mmHg 	should, in addition to lifestyle therapy, have prompt initiation and timely 	titration of two drugs or a single-pill combination of drugs demonstrated to 	reduce cardiovascular events in patients with diabetes. </a:t>
            </a:r>
            <a:r>
              <a:rPr lang="en-US" sz="1800" dirty="0">
                <a:solidFill>
                  <a:srgbClr val="A6192E"/>
                </a:solidFill>
                <a:latin typeface="AdvOT8eb9eec2.B"/>
              </a:rPr>
              <a:t>A</a:t>
            </a:r>
          </a:p>
          <a:p>
            <a:r>
              <a:rPr lang="en-US" sz="1800" dirty="0">
                <a:solidFill>
                  <a:srgbClr val="A6192E"/>
                </a:solidFill>
                <a:latin typeface="AdvOT8eb9eec2.B"/>
              </a:rPr>
              <a:t>10.10</a:t>
            </a:r>
            <a:r>
              <a:rPr lang="en-US" sz="1800" dirty="0">
                <a:latin typeface="AdvOT8eb9eec2.B"/>
              </a:rPr>
              <a:t> 	</a:t>
            </a:r>
            <a:r>
              <a:rPr lang="en-US" sz="1800" dirty="0">
                <a:latin typeface="AdvOT7b515deb"/>
              </a:rPr>
              <a:t>Treatment for hypertension should include drug classes demonstrated to 	reduce cardiovascular events in patients with diabetes (ACE inhibitors,  	angiotensin receptor blockers, thiazide-like diuretics, or dihydropyridine 	calcium channel blockers).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11696978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8" y="790399"/>
            <a:ext cx="8392473" cy="775597"/>
          </a:xfrm>
        </p:spPr>
        <p:txBody>
          <a:bodyPr/>
          <a:lstStyle/>
          <a:p>
            <a:r>
              <a:rPr lang="en-US" dirty="0"/>
              <a:t>Treatment Strategies—Pharmacologic Interventions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8" y="1565996"/>
            <a:ext cx="7930382"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10.11 </a:t>
            </a:r>
            <a:r>
              <a:rPr lang="en-US" sz="1800" dirty="0">
                <a:latin typeface="AdvOT8eb9eec2.B"/>
              </a:rPr>
              <a:t>	</a:t>
            </a:r>
            <a:r>
              <a:rPr lang="en-US" sz="1800" dirty="0">
                <a:latin typeface="AdvOT7b515deb"/>
              </a:rPr>
              <a:t>Multiple-drug therapy is generally required to achieve blood pressure  	targets. However, combinations of ACE inhibitors and angiotensin receptor 	blockers and combinations of ACE inhibitors or angiotensin receptor 	blockers with direct renin inhibitors should not be used. </a:t>
            </a:r>
            <a:r>
              <a:rPr lang="en-US" sz="1800" dirty="0">
                <a:solidFill>
                  <a:srgbClr val="A6192E"/>
                </a:solidFill>
                <a:latin typeface="AdvOT8eb9eec2.B"/>
              </a:rPr>
              <a:t>A</a:t>
            </a:r>
          </a:p>
          <a:p>
            <a:r>
              <a:rPr lang="en-US" sz="1800" dirty="0">
                <a:solidFill>
                  <a:srgbClr val="A6192E"/>
                </a:solidFill>
                <a:latin typeface="AdvOT8eb9eec2.B"/>
              </a:rPr>
              <a:t>10.12</a:t>
            </a:r>
            <a:r>
              <a:rPr lang="en-US" sz="1800" dirty="0">
                <a:latin typeface="AdvOT8eb9eec2.B"/>
              </a:rPr>
              <a:t> 	</a:t>
            </a:r>
            <a:r>
              <a:rPr lang="en-US" sz="1800" dirty="0">
                <a:latin typeface="AdvOT7b515deb"/>
              </a:rPr>
              <a:t>An ACE inhibitor or ARB, at the maximum tolerated dose indicated for 	blood pressure treatment, is the recommended </a:t>
            </a:r>
            <a:r>
              <a:rPr lang="en-US" sz="1800" dirty="0">
                <a:latin typeface="AdvOT7b515deb+fb"/>
              </a:rPr>
              <a:t>fi</a:t>
            </a:r>
            <a:r>
              <a:rPr lang="en-US" sz="1800" dirty="0">
                <a:latin typeface="AdvOT7b515deb"/>
              </a:rPr>
              <a:t>rst-line treatment for 	hypertension in patients with diabetes and urinary albumin-to-creatinine 	ratio </a:t>
            </a:r>
            <a:r>
              <a:rPr lang="en-US" sz="1800" dirty="0">
                <a:latin typeface="Times New Roman" panose="02020603050405020304" pitchFamily="18" charset="0"/>
                <a:cs typeface="Times New Roman" panose="02020603050405020304" pitchFamily="18" charset="0"/>
              </a:rPr>
              <a:t>≥</a:t>
            </a:r>
            <a:r>
              <a:rPr lang="en-US" sz="1800" dirty="0">
                <a:latin typeface="AdvOT7b515deb"/>
              </a:rPr>
              <a:t>300 mg/g creatinine </a:t>
            </a:r>
            <a:r>
              <a:rPr lang="en-US" sz="1800" dirty="0">
                <a:solidFill>
                  <a:srgbClr val="A6192E"/>
                </a:solidFill>
                <a:latin typeface="AdvOT8eb9eec2.B"/>
              </a:rPr>
              <a:t>A</a:t>
            </a:r>
            <a:r>
              <a:rPr lang="en-US" sz="1800" dirty="0">
                <a:latin typeface="AdvOT8eb9eec2.B"/>
              </a:rPr>
              <a:t> </a:t>
            </a:r>
            <a:r>
              <a:rPr lang="en-US" sz="1800" dirty="0">
                <a:latin typeface="AdvOT7b515deb"/>
              </a:rPr>
              <a:t>or 30</a:t>
            </a:r>
            <a:r>
              <a:rPr lang="en-US" sz="1800" dirty="0">
                <a:latin typeface="AdvOT7b515deb+20"/>
              </a:rPr>
              <a:t>–</a:t>
            </a:r>
            <a:r>
              <a:rPr lang="en-US" sz="1800" dirty="0">
                <a:latin typeface="AdvOT7b515deb"/>
              </a:rPr>
              <a:t>299 mg/g creatinine. </a:t>
            </a:r>
            <a:r>
              <a:rPr lang="en-US" sz="1800" dirty="0">
                <a:solidFill>
                  <a:srgbClr val="A6192E"/>
                </a:solidFill>
                <a:latin typeface="AdvOT8eb9eec2.B"/>
              </a:rPr>
              <a:t>B</a:t>
            </a:r>
            <a:r>
              <a:rPr lang="en-US" sz="1800" dirty="0">
                <a:latin typeface="AdvOT8eb9eec2.B"/>
              </a:rPr>
              <a:t> </a:t>
            </a:r>
            <a:r>
              <a:rPr lang="en-US" sz="1800" dirty="0">
                <a:latin typeface="AdvOT7b515deb"/>
              </a:rPr>
              <a:t>If one class is 	not tolerated, the other should be substituted. </a:t>
            </a:r>
            <a:r>
              <a:rPr lang="en-US" sz="1800" dirty="0">
                <a:solidFill>
                  <a:srgbClr val="A6192E"/>
                </a:solidFill>
                <a:latin typeface="AdvOT8eb9eec2.B"/>
              </a:rPr>
              <a:t>B</a:t>
            </a:r>
          </a:p>
          <a:p>
            <a:r>
              <a:rPr lang="en-US" sz="1800" dirty="0">
                <a:solidFill>
                  <a:srgbClr val="A6192E"/>
                </a:solidFill>
                <a:latin typeface="AdvOT8eb9eec2.B"/>
              </a:rPr>
              <a:t>10.13</a:t>
            </a:r>
            <a:r>
              <a:rPr lang="en-US" sz="1800" dirty="0">
                <a:latin typeface="AdvOT8eb9eec2.B"/>
              </a:rPr>
              <a:t> 	</a:t>
            </a:r>
            <a:r>
              <a:rPr lang="en-US" sz="1800" dirty="0">
                <a:latin typeface="AdvOT7b515deb"/>
              </a:rPr>
              <a:t>For patients treated with an ACE inhibitor, ARB, or diuretic, serum 	creatinine/estimated glomerular </a:t>
            </a:r>
            <a:r>
              <a:rPr lang="en-US" sz="1800" dirty="0">
                <a:latin typeface="AdvOT7b515deb+fb"/>
              </a:rPr>
              <a:t>fi</a:t>
            </a:r>
            <a:r>
              <a:rPr lang="en-US" sz="1800" dirty="0">
                <a:latin typeface="AdvOT7b515deb"/>
              </a:rPr>
              <a:t>ltration rate and serum potassium     	levels should be monitored at least annually. </a:t>
            </a:r>
            <a:r>
              <a:rPr lang="en-US" sz="1800" dirty="0">
                <a:solidFill>
                  <a:srgbClr val="A6192E"/>
                </a:solidFill>
                <a:latin typeface="AdvOT8eb9eec2.B"/>
              </a:rPr>
              <a:t>B</a:t>
            </a:r>
            <a:endParaRPr lang="en-US" sz="1800" dirty="0">
              <a:solidFill>
                <a:srgbClr val="A6192E"/>
              </a:solidFill>
              <a:latin typeface="AdvOT7b515deb"/>
            </a:endParaRPr>
          </a:p>
        </p:txBody>
      </p:sp>
    </p:spTree>
    <p:extLst>
      <p:ext uri="{BB962C8B-B14F-4D97-AF65-F5344CB8AC3E}">
        <p14:creationId xmlns:p14="http://schemas.microsoft.com/office/powerpoint/2010/main" val="47542509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8" y="790399"/>
            <a:ext cx="8392473" cy="387798"/>
          </a:xfrm>
        </p:spPr>
        <p:txBody>
          <a:bodyPr/>
          <a:lstStyle/>
          <a:p>
            <a:r>
              <a:rPr lang="en-US" dirty="0"/>
              <a:t>Treatment Strategies—Resistant Hypertension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8" y="1565996"/>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10.14 </a:t>
            </a:r>
            <a:r>
              <a:rPr lang="en-US" sz="1800" dirty="0">
                <a:latin typeface="AdvOT8eb9eec2.B"/>
              </a:rPr>
              <a:t>	</a:t>
            </a:r>
            <a:r>
              <a:rPr lang="en-US" sz="1800" dirty="0">
                <a:latin typeface="AdvOT7b515deb"/>
              </a:rPr>
              <a:t>Patients with hypertension who are not meeting blood pressure targets on 	three classes of antihypertensive medications (including a diuretic) should 	be considered for mineralocorticoid receptor antagonist therapy. </a:t>
            </a:r>
            <a:r>
              <a:rPr lang="en-US" sz="1800" dirty="0">
                <a:solidFill>
                  <a:srgbClr val="A6192E"/>
                </a:solidFill>
                <a:latin typeface="AdvOT8eb9eec2.B"/>
              </a:rPr>
              <a:t>B</a:t>
            </a:r>
            <a:endParaRPr lang="en-US" sz="1800" dirty="0">
              <a:solidFill>
                <a:srgbClr val="A6192E"/>
              </a:solidFill>
              <a:latin typeface="AdvOT7b515deb"/>
            </a:endParaRPr>
          </a:p>
        </p:txBody>
      </p:sp>
    </p:spTree>
    <p:extLst>
      <p:ext uri="{BB962C8B-B14F-4D97-AF65-F5344CB8AC3E}">
        <p14:creationId xmlns:p14="http://schemas.microsoft.com/office/powerpoint/2010/main" val="19822559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pic>
        <p:nvPicPr>
          <p:cNvPr id="6" name="Picture 5">
            <a:extLst>
              <a:ext uri="{FF2B5EF4-FFF2-40B4-BE49-F238E27FC236}">
                <a16:creationId xmlns:a16="http://schemas.microsoft.com/office/drawing/2014/main" xmlns="" id="{69E2759D-5868-46FB-A4BE-6C2745298B9A}"/>
              </a:ext>
            </a:extLst>
          </p:cNvPr>
          <p:cNvPicPr>
            <a:picLocks noChangeAspect="1"/>
          </p:cNvPicPr>
          <p:nvPr/>
        </p:nvPicPr>
        <p:blipFill>
          <a:blip r:embed="rId2"/>
          <a:stretch>
            <a:fillRect/>
          </a:stretch>
        </p:blipFill>
        <p:spPr>
          <a:xfrm>
            <a:off x="238839" y="574933"/>
            <a:ext cx="6414263" cy="3993633"/>
          </a:xfrm>
          <a:prstGeom prst="rect">
            <a:avLst/>
          </a:prstGeom>
        </p:spPr>
      </p:pic>
      <p:sp>
        <p:nvSpPr>
          <p:cNvPr id="7" name="TextBox 6">
            <a:extLst>
              <a:ext uri="{FF2B5EF4-FFF2-40B4-BE49-F238E27FC236}">
                <a16:creationId xmlns:a16="http://schemas.microsoft.com/office/drawing/2014/main" xmlns="" id="{8B23B7CF-F684-491C-B6AB-7E24A07DE39E}"/>
              </a:ext>
            </a:extLst>
          </p:cNvPr>
          <p:cNvSpPr txBox="1"/>
          <p:nvPr/>
        </p:nvSpPr>
        <p:spPr>
          <a:xfrm>
            <a:off x="6868633" y="818707"/>
            <a:ext cx="2147776" cy="1754326"/>
          </a:xfrm>
          <a:prstGeom prst="rect">
            <a:avLst/>
          </a:prstGeom>
          <a:noFill/>
        </p:spPr>
        <p:txBody>
          <a:bodyPr wrap="square" rtlCol="0">
            <a:spAutoFit/>
          </a:bodyPr>
          <a:lstStyle/>
          <a:p>
            <a:r>
              <a:rPr lang="en-US" b="1" dirty="0">
                <a:solidFill>
                  <a:srgbClr val="A6192E"/>
                </a:solidFill>
              </a:rPr>
              <a:t>Recommendations for the Treatment of Confirmed Hypertension in People with Diabetes (1 of 2)</a:t>
            </a:r>
          </a:p>
        </p:txBody>
      </p:sp>
      <p:sp>
        <p:nvSpPr>
          <p:cNvPr id="5" name="TextBox 4">
            <a:extLst>
              <a:ext uri="{FF2B5EF4-FFF2-40B4-BE49-F238E27FC236}">
                <a16:creationId xmlns:a16="http://schemas.microsoft.com/office/drawing/2014/main" xmlns="" id="{7C833D4E-079D-4B21-871B-81F7DD367C96}"/>
              </a:ext>
            </a:extLst>
          </p:cNvPr>
          <p:cNvSpPr txBox="1">
            <a:spLocks noChangeArrowheads="1"/>
          </p:cNvSpPr>
          <p:nvPr/>
        </p:nvSpPr>
        <p:spPr bwMode="auto">
          <a:xfrm>
            <a:off x="122879" y="4681835"/>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319991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Tailoring Treatment for Social Context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Improving Care and Promoting Health in Populations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53915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1.5</a:t>
            </a:r>
            <a:r>
              <a:rPr lang="en-US" sz="2000" dirty="0">
                <a:latin typeface="AdvOT8eb9eec2.B"/>
              </a:rPr>
              <a:t> 	</a:t>
            </a:r>
            <a:r>
              <a:rPr lang="en-US" sz="2000" dirty="0">
                <a:latin typeface="AdvOT7b515deb"/>
              </a:rPr>
              <a:t>Providers should assess social context, including potential food 	insecurity, housing stability, and </a:t>
            </a:r>
            <a:r>
              <a:rPr lang="en-US" sz="2000" dirty="0">
                <a:latin typeface="AdvOT7b515deb+fb"/>
              </a:rPr>
              <a:t>fi</a:t>
            </a:r>
            <a:r>
              <a:rPr lang="en-US" sz="2000" dirty="0">
                <a:latin typeface="AdvOT7b515deb"/>
              </a:rPr>
              <a:t>nancial barriers, and apply that</a:t>
            </a:r>
          </a:p>
          <a:p>
            <a:r>
              <a:rPr lang="en-US" sz="2000" dirty="0">
                <a:latin typeface="AdvOT7b515deb"/>
              </a:rPr>
              <a:t>	information to treatment decisions. </a:t>
            </a:r>
            <a:r>
              <a:rPr lang="en-US" sz="2000" dirty="0">
                <a:solidFill>
                  <a:srgbClr val="A6192E"/>
                </a:solidFill>
                <a:latin typeface="AdvOT8eb9eec2.B"/>
              </a:rPr>
              <a:t>A</a:t>
            </a:r>
          </a:p>
          <a:p>
            <a:r>
              <a:rPr lang="en-US" sz="2000" dirty="0">
                <a:solidFill>
                  <a:srgbClr val="A6192E"/>
                </a:solidFill>
                <a:latin typeface="AdvOT8eb9eec2.B"/>
              </a:rPr>
              <a:t>1.6</a:t>
            </a:r>
            <a:r>
              <a:rPr lang="en-US" sz="2000" dirty="0">
                <a:latin typeface="AdvOT8eb9eec2.B"/>
              </a:rPr>
              <a:t> 	</a:t>
            </a:r>
            <a:r>
              <a:rPr lang="en-US" sz="2000" dirty="0">
                <a:latin typeface="AdvOT7b515deb"/>
              </a:rPr>
              <a:t>Refer patients to local community resources when available. </a:t>
            </a:r>
            <a:r>
              <a:rPr lang="en-US" sz="2000" dirty="0">
                <a:solidFill>
                  <a:srgbClr val="A6192E"/>
                </a:solidFill>
                <a:latin typeface="AdvOT8eb9eec2.B"/>
              </a:rPr>
              <a:t>B</a:t>
            </a:r>
          </a:p>
          <a:p>
            <a:r>
              <a:rPr lang="en-US" sz="2000" dirty="0">
                <a:solidFill>
                  <a:srgbClr val="A6192E"/>
                </a:solidFill>
                <a:latin typeface="AdvOT8eb9eec2.B"/>
              </a:rPr>
              <a:t>1.7 </a:t>
            </a:r>
            <a:r>
              <a:rPr lang="en-US" sz="2000" dirty="0">
                <a:latin typeface="AdvOT8eb9eec2.B"/>
              </a:rPr>
              <a:t>	</a:t>
            </a:r>
            <a:r>
              <a:rPr lang="en-US" sz="2000" dirty="0">
                <a:latin typeface="AdvOT7b515deb"/>
              </a:rPr>
              <a:t>Provide patients with self management support from lay health 	coaches, navigators, or community health workers when available. 	</a:t>
            </a:r>
            <a:r>
              <a:rPr lang="en-US" sz="2000" dirty="0">
                <a:solidFill>
                  <a:srgbClr val="A6192E"/>
                </a:solidFill>
                <a:latin typeface="AdvOT8eb9eec2.B"/>
              </a:rPr>
              <a:t>A</a:t>
            </a:r>
            <a:endParaRPr lang="en-US" sz="2000" dirty="0">
              <a:solidFill>
                <a:srgbClr val="A6192E"/>
              </a:solidFill>
            </a:endParaRPr>
          </a:p>
        </p:txBody>
      </p:sp>
    </p:spTree>
    <p:extLst>
      <p:ext uri="{BB962C8B-B14F-4D97-AF65-F5344CB8AC3E}">
        <p14:creationId xmlns:p14="http://schemas.microsoft.com/office/powerpoint/2010/main" val="12671949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7" name="TextBox 6">
            <a:extLst>
              <a:ext uri="{FF2B5EF4-FFF2-40B4-BE49-F238E27FC236}">
                <a16:creationId xmlns:a16="http://schemas.microsoft.com/office/drawing/2014/main" xmlns="" id="{8B23B7CF-F684-491C-B6AB-7E24A07DE39E}"/>
              </a:ext>
            </a:extLst>
          </p:cNvPr>
          <p:cNvSpPr txBox="1"/>
          <p:nvPr/>
        </p:nvSpPr>
        <p:spPr>
          <a:xfrm>
            <a:off x="6868633" y="818707"/>
            <a:ext cx="2147776" cy="1754326"/>
          </a:xfrm>
          <a:prstGeom prst="rect">
            <a:avLst/>
          </a:prstGeom>
          <a:noFill/>
        </p:spPr>
        <p:txBody>
          <a:bodyPr wrap="square" rtlCol="0">
            <a:spAutoFit/>
          </a:bodyPr>
          <a:lstStyle/>
          <a:p>
            <a:r>
              <a:rPr lang="en-US" b="1" dirty="0">
                <a:solidFill>
                  <a:srgbClr val="A6192E"/>
                </a:solidFill>
              </a:rPr>
              <a:t>Recommendations for the Treatment of Confirmed Hypertension in People with Diabetes (2 of 2)</a:t>
            </a:r>
          </a:p>
        </p:txBody>
      </p:sp>
      <p:pic>
        <p:nvPicPr>
          <p:cNvPr id="2" name="Picture 1">
            <a:extLst>
              <a:ext uri="{FF2B5EF4-FFF2-40B4-BE49-F238E27FC236}">
                <a16:creationId xmlns:a16="http://schemas.microsoft.com/office/drawing/2014/main" xmlns="" id="{45973065-AF11-41E2-B550-C973E1EB0CE9}"/>
              </a:ext>
            </a:extLst>
          </p:cNvPr>
          <p:cNvPicPr>
            <a:picLocks noChangeAspect="1"/>
          </p:cNvPicPr>
          <p:nvPr/>
        </p:nvPicPr>
        <p:blipFill>
          <a:blip r:embed="rId2"/>
          <a:stretch>
            <a:fillRect/>
          </a:stretch>
        </p:blipFill>
        <p:spPr>
          <a:xfrm>
            <a:off x="284162" y="555352"/>
            <a:ext cx="6584471" cy="4181918"/>
          </a:xfrm>
          <a:prstGeom prst="rect">
            <a:avLst/>
          </a:prstGeom>
        </p:spPr>
      </p:pic>
      <p:sp>
        <p:nvSpPr>
          <p:cNvPr id="5" name="TextBox 4">
            <a:extLst>
              <a:ext uri="{FF2B5EF4-FFF2-40B4-BE49-F238E27FC236}">
                <a16:creationId xmlns:a16="http://schemas.microsoft.com/office/drawing/2014/main" xmlns="" id="{EDCA5F05-CC12-4F3E-8915-DAA8020D2714}"/>
              </a:ext>
            </a:extLst>
          </p:cNvPr>
          <p:cNvSpPr txBox="1">
            <a:spLocks noChangeArrowheads="1"/>
          </p:cNvSpPr>
          <p:nvPr/>
        </p:nvSpPr>
        <p:spPr bwMode="auto">
          <a:xfrm>
            <a:off x="122879" y="4681835"/>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156014811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Lipid Management—Lifestyle Intervention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10.15</a:t>
            </a:r>
            <a:r>
              <a:rPr lang="en-US" sz="1800" dirty="0">
                <a:latin typeface="AdvOT8eb9eec2.B"/>
              </a:rPr>
              <a:t> 	</a:t>
            </a:r>
            <a:r>
              <a:rPr lang="en-US" sz="1800" dirty="0">
                <a:latin typeface="AdvOT7b515deb"/>
              </a:rPr>
              <a:t>Lifestyle modi</a:t>
            </a:r>
            <a:r>
              <a:rPr lang="en-US" sz="1800" dirty="0">
                <a:latin typeface="AdvOT7b515deb+fb"/>
              </a:rPr>
              <a:t>fi</a:t>
            </a:r>
            <a:r>
              <a:rPr lang="en-US" sz="1800" dirty="0">
                <a:latin typeface="AdvOT7b515deb"/>
              </a:rPr>
              <a:t>cation focusing on weight loss (if indicated); application of a 	Mediterranean style or Dietary Approaches to Stop Hypertension (DASH) 	eating pattern; reduction of saturated fat and </a:t>
            </a:r>
            <a:r>
              <a:rPr lang="en-US" sz="1800" dirty="0">
                <a:latin typeface="AdvOT96952d75.I"/>
              </a:rPr>
              <a:t>trans </a:t>
            </a:r>
            <a:r>
              <a:rPr lang="en-US" sz="1800" dirty="0">
                <a:latin typeface="AdvOT7b515deb"/>
              </a:rPr>
              <a:t>fat; increase of dietary 	n-3 fatty acids, viscous </a:t>
            </a:r>
            <a:r>
              <a:rPr lang="en-US" sz="1800" dirty="0">
                <a:latin typeface="AdvOT7b515deb+fb"/>
              </a:rPr>
              <a:t>fi</a:t>
            </a:r>
            <a:r>
              <a:rPr lang="en-US" sz="1800" dirty="0">
                <a:latin typeface="AdvOT7b515deb"/>
              </a:rPr>
              <a:t>ber, and plant stanols/sterols intake; and increased 	physical activity should be recommended to improve the lipid pro</a:t>
            </a:r>
            <a:r>
              <a:rPr lang="en-US" sz="1800" dirty="0">
                <a:latin typeface="AdvOT7b515deb+fb"/>
              </a:rPr>
              <a:t>fi</a:t>
            </a:r>
            <a:r>
              <a:rPr lang="en-US" sz="1800" dirty="0">
                <a:latin typeface="AdvOT7b515deb"/>
              </a:rPr>
              <a:t>le and 	reduce the risk of developing atherosclerotic cardiovascular disease in 	patients with diabetes. </a:t>
            </a:r>
            <a:r>
              <a:rPr lang="en-US" sz="1800" dirty="0">
                <a:solidFill>
                  <a:srgbClr val="A6192E"/>
                </a:solidFill>
                <a:latin typeface="AdvOT8eb9eec2.B"/>
              </a:rPr>
              <a:t>A</a:t>
            </a:r>
          </a:p>
          <a:p>
            <a:r>
              <a:rPr lang="en-US" sz="1800" dirty="0">
                <a:solidFill>
                  <a:srgbClr val="A6192E"/>
                </a:solidFill>
                <a:latin typeface="AdvOT8eb9eec2.B"/>
              </a:rPr>
              <a:t>10.16</a:t>
            </a:r>
            <a:r>
              <a:rPr lang="en-US" sz="1800" dirty="0">
                <a:latin typeface="AdvOT8eb9eec2.B"/>
              </a:rPr>
              <a:t> 	I</a:t>
            </a:r>
            <a:r>
              <a:rPr lang="en-US" sz="1800" dirty="0">
                <a:latin typeface="AdvOT7b515deb"/>
              </a:rPr>
              <a:t>ntensify lifestyle therapy and optimize glycemic control for patients with 	elevated triglyceride levels (</a:t>
            </a:r>
            <a:r>
              <a:rPr lang="en-US" sz="1800" dirty="0">
                <a:latin typeface="Times New Roman" panose="02020603050405020304" pitchFamily="18" charset="0"/>
                <a:cs typeface="Times New Roman" panose="02020603050405020304" pitchFamily="18" charset="0"/>
              </a:rPr>
              <a:t>≥</a:t>
            </a:r>
            <a:r>
              <a:rPr lang="en-US" sz="1800" dirty="0">
                <a:latin typeface="AdvOT7b515deb"/>
              </a:rPr>
              <a:t>150 mg/dL [1.7mmol/L]) and/or low HDL 	cholesterol (</a:t>
            </a:r>
            <a:r>
              <a:rPr lang="en-US" sz="1800" dirty="0">
                <a:latin typeface="AdvPS586B"/>
              </a:rPr>
              <a:t>&lt;</a:t>
            </a:r>
            <a:r>
              <a:rPr lang="en-US" sz="1800" dirty="0">
                <a:latin typeface="AdvOT7b515deb"/>
              </a:rPr>
              <a:t>40 mg/dL [1.0 mmol/L] for men, </a:t>
            </a:r>
            <a:r>
              <a:rPr lang="en-US" sz="1800" dirty="0">
                <a:latin typeface="AdvPS586B"/>
              </a:rPr>
              <a:t>&lt;</a:t>
            </a:r>
            <a:r>
              <a:rPr lang="en-US" sz="1800" dirty="0">
                <a:latin typeface="AdvOT7b515deb"/>
              </a:rPr>
              <a:t>50 mg/dL [1.3 mmol/L] for 	women).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04167304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Lipid Management—Ongoing Therapy and Monitoring with Lipid Panel</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82954"/>
            <a:ext cx="7930382"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10.17</a:t>
            </a:r>
            <a:r>
              <a:rPr lang="en-US" sz="1800" dirty="0">
                <a:latin typeface="AdvOT8eb9eec2.B"/>
              </a:rPr>
              <a:t> 	</a:t>
            </a:r>
            <a:r>
              <a:rPr lang="en-US" sz="1800" dirty="0">
                <a:latin typeface="AdvOT7b515deb"/>
              </a:rPr>
              <a:t>In adults not taking statins or other lipid-lowering therapy, it is reasonable 	to obtain a lipid pro</a:t>
            </a:r>
            <a:r>
              <a:rPr lang="en-US" sz="1800" dirty="0">
                <a:latin typeface="AdvOT7b515deb+fb"/>
              </a:rPr>
              <a:t>fi</a:t>
            </a:r>
            <a:r>
              <a:rPr lang="en-US" sz="1800" dirty="0">
                <a:latin typeface="AdvOT7b515deb"/>
              </a:rPr>
              <a:t>le at the time of diabetes diagnosis, at an initial 	medical evaluation, and every 5 years thereafter if under the age of 40 	years, or more frequently if indicated. </a:t>
            </a:r>
            <a:r>
              <a:rPr lang="en-US" sz="1800" dirty="0">
                <a:solidFill>
                  <a:srgbClr val="A6192E"/>
                </a:solidFill>
                <a:latin typeface="AdvOT8eb9eec2.B"/>
              </a:rPr>
              <a:t>E</a:t>
            </a:r>
          </a:p>
          <a:p>
            <a:r>
              <a:rPr lang="en-US" sz="1800" dirty="0">
                <a:solidFill>
                  <a:srgbClr val="A6192E"/>
                </a:solidFill>
                <a:latin typeface="AdvOT8eb9eec2.B"/>
              </a:rPr>
              <a:t>10.18</a:t>
            </a:r>
            <a:r>
              <a:rPr lang="en-US" sz="1800" dirty="0">
                <a:latin typeface="AdvOT8eb9eec2.B"/>
              </a:rPr>
              <a:t> 	</a:t>
            </a:r>
            <a:r>
              <a:rPr lang="en-US" sz="1800" dirty="0">
                <a:latin typeface="AdvOT7b515deb"/>
              </a:rPr>
              <a:t>Obtain a lipid pro</a:t>
            </a:r>
            <a:r>
              <a:rPr lang="en-US" sz="1800" dirty="0">
                <a:latin typeface="AdvOT7b515deb+fb"/>
              </a:rPr>
              <a:t>fi</a:t>
            </a:r>
            <a:r>
              <a:rPr lang="en-US" sz="1800" dirty="0">
                <a:latin typeface="AdvOT7b515deb"/>
              </a:rPr>
              <a:t>le at initiation of statins or other lipid-lowering therapy, 	4</a:t>
            </a:r>
            <a:r>
              <a:rPr lang="en-US" sz="1800" dirty="0">
                <a:latin typeface="AdvOT7b515deb+20"/>
              </a:rPr>
              <a:t>–</a:t>
            </a:r>
            <a:r>
              <a:rPr lang="en-US" sz="1800" dirty="0">
                <a:latin typeface="AdvOT7b515deb"/>
              </a:rPr>
              <a:t>12 weeks after initiation or a change in dose, and annually thereafter as 	it may help to monitor the response to therapy and inform medication 	adherence.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51912565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Statin Treatment—Primary Prevention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70870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10.19</a:t>
            </a:r>
            <a:r>
              <a:rPr lang="en-US" sz="1800" dirty="0">
                <a:latin typeface="AdvOT8eb9eec2.B"/>
              </a:rPr>
              <a:t> 	</a:t>
            </a:r>
            <a:r>
              <a:rPr lang="en-US" sz="1800" dirty="0">
                <a:latin typeface="AdvOT7b515deb"/>
              </a:rPr>
              <a:t>For patients with diabetes aged 40</a:t>
            </a:r>
            <a:r>
              <a:rPr lang="en-US" sz="1800" dirty="0">
                <a:latin typeface="AdvOT7b515deb+20"/>
              </a:rPr>
              <a:t>–</a:t>
            </a:r>
            <a:r>
              <a:rPr lang="en-US" sz="1800" dirty="0">
                <a:latin typeface="AdvOT7b515deb"/>
              </a:rPr>
              <a:t>75 years without atherosclerotic 	cardiovascular disease, use moderate-intensity statin therapy in addition to 	lifestyle therapy. </a:t>
            </a:r>
            <a:r>
              <a:rPr lang="en-US" sz="1800" dirty="0">
                <a:solidFill>
                  <a:srgbClr val="A6192E"/>
                </a:solidFill>
                <a:latin typeface="AdvOT8eb9eec2.B"/>
              </a:rPr>
              <a:t>A</a:t>
            </a:r>
          </a:p>
          <a:p>
            <a:r>
              <a:rPr lang="en-US" sz="1800" dirty="0">
                <a:solidFill>
                  <a:srgbClr val="A6192E"/>
                </a:solidFill>
                <a:latin typeface="AdvOT8eb9eec2.B"/>
              </a:rPr>
              <a:t>10.20</a:t>
            </a:r>
            <a:r>
              <a:rPr lang="en-US" sz="1800" dirty="0">
                <a:latin typeface="AdvOT8eb9eec2.B"/>
              </a:rPr>
              <a:t> 	</a:t>
            </a:r>
            <a:r>
              <a:rPr lang="en-US" sz="1800" dirty="0">
                <a:latin typeface="AdvOT7b515deb"/>
              </a:rPr>
              <a:t>For patients with diabetes aged 20</a:t>
            </a:r>
            <a:r>
              <a:rPr lang="en-US" sz="1800" dirty="0">
                <a:latin typeface="AdvOT7b515deb+20"/>
              </a:rPr>
              <a:t>–</a:t>
            </a:r>
            <a:r>
              <a:rPr lang="en-US" sz="1800" dirty="0">
                <a:latin typeface="AdvOT7b515deb"/>
              </a:rPr>
              <a:t>39 years with additional atherosclerotic 	cardiovascular disease risk factors, it maybe reasonable to initiate statin 	therapy in addition to lifestyle therapy. </a:t>
            </a:r>
            <a:r>
              <a:rPr lang="en-US" sz="1800" dirty="0">
                <a:solidFill>
                  <a:srgbClr val="A6192E"/>
                </a:solidFill>
                <a:latin typeface="AdvOT8eb9eec2.B"/>
              </a:rPr>
              <a:t>C</a:t>
            </a:r>
          </a:p>
          <a:p>
            <a:r>
              <a:rPr lang="en-US" sz="1800" dirty="0">
                <a:solidFill>
                  <a:srgbClr val="A6192E"/>
                </a:solidFill>
                <a:latin typeface="AdvOT8eb9eec2.B"/>
              </a:rPr>
              <a:t>10.21</a:t>
            </a:r>
            <a:r>
              <a:rPr lang="en-US" sz="1800" dirty="0">
                <a:latin typeface="AdvOT8eb9eec2.B"/>
              </a:rPr>
              <a:t> 	</a:t>
            </a:r>
            <a:r>
              <a:rPr lang="en-US" sz="1800" dirty="0">
                <a:latin typeface="AdvOT7b515deb"/>
              </a:rPr>
              <a:t>In patients with diabetes at higher risk, especially those with multiple 	atherosclerotic cardiovascular disease risk factors or aged 50</a:t>
            </a:r>
            <a:r>
              <a:rPr lang="en-US" sz="1800" dirty="0">
                <a:latin typeface="AdvOT7b515deb+20"/>
              </a:rPr>
              <a:t>–</a:t>
            </a:r>
            <a:r>
              <a:rPr lang="en-US" sz="1800" dirty="0">
                <a:latin typeface="AdvOT7b515deb"/>
              </a:rPr>
              <a:t>70 years, it is 	reasonable to use high-intensity statin therapy. </a:t>
            </a:r>
            <a:r>
              <a:rPr lang="en-US" sz="1800" dirty="0">
                <a:solidFill>
                  <a:srgbClr val="A6192E"/>
                </a:solidFill>
                <a:latin typeface="AdvOT8eb9eec2.B"/>
              </a:rPr>
              <a:t>B</a:t>
            </a:r>
          </a:p>
          <a:p>
            <a:r>
              <a:rPr lang="en-US" sz="1800" dirty="0">
                <a:solidFill>
                  <a:srgbClr val="A6192E"/>
                </a:solidFill>
                <a:latin typeface="AdvOT8eb9eec2.B"/>
              </a:rPr>
              <a:t>10.22</a:t>
            </a:r>
            <a:r>
              <a:rPr lang="en-US" sz="1800" dirty="0">
                <a:latin typeface="AdvOT8eb9eec2.B"/>
              </a:rPr>
              <a:t> 	</a:t>
            </a:r>
            <a:r>
              <a:rPr lang="en-US" sz="1800" dirty="0">
                <a:latin typeface="AdvOT7b515deb"/>
              </a:rPr>
              <a:t>In adults with diabetes and 10-year ASCVD risk of 20% or higher, it may be 	reasonable to add ezetimibe to maximally tolerated statin therapy to 	reduce LDL cholesterol levels by 50% or more.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833314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Statin Treatment—Secondary Prevention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10.23 </a:t>
            </a:r>
            <a:r>
              <a:rPr lang="en-US" sz="1800" dirty="0">
                <a:latin typeface="AdvOT8eb9eec2.B"/>
              </a:rPr>
              <a:t>	</a:t>
            </a:r>
            <a:r>
              <a:rPr lang="en-US" sz="1800" dirty="0">
                <a:latin typeface="AdvOT7b515deb"/>
              </a:rPr>
              <a:t>For patients of all ages with diabetes and ASCVD, high-intensity statin 	therapy should be added to lifestyle therapy. </a:t>
            </a:r>
            <a:r>
              <a:rPr lang="en-US" sz="1800" dirty="0">
                <a:solidFill>
                  <a:srgbClr val="A6192E"/>
                </a:solidFill>
                <a:latin typeface="AdvOT8eb9eec2.B"/>
              </a:rPr>
              <a:t>A</a:t>
            </a:r>
          </a:p>
          <a:p>
            <a:r>
              <a:rPr lang="en-US" sz="1800" dirty="0">
                <a:solidFill>
                  <a:srgbClr val="A6192E"/>
                </a:solidFill>
                <a:latin typeface="AdvOT8eb9eec2.B"/>
              </a:rPr>
              <a:t>10.24 </a:t>
            </a:r>
            <a:r>
              <a:rPr lang="en-US" sz="1800" dirty="0">
                <a:latin typeface="AdvOT8eb9eec2.B"/>
              </a:rPr>
              <a:t>	</a:t>
            </a:r>
            <a:r>
              <a:rPr lang="en-US" sz="1800" dirty="0">
                <a:latin typeface="AdvOT7b515deb"/>
              </a:rPr>
              <a:t>For patients with diabetes and ASCVD considered very high risk using 	speci</a:t>
            </a:r>
            <a:r>
              <a:rPr lang="en-US" sz="1800" dirty="0">
                <a:latin typeface="AdvOT7b515deb+fb"/>
              </a:rPr>
              <a:t>fi</a:t>
            </a:r>
            <a:r>
              <a:rPr lang="en-US" sz="1800" dirty="0">
                <a:latin typeface="AdvOT7b515deb"/>
              </a:rPr>
              <a:t>c criteria, if LDL cholesterol is </a:t>
            </a:r>
            <a:r>
              <a:rPr lang="en-US" sz="1800" dirty="0">
                <a:latin typeface="AdvPS7DA6"/>
                <a:cs typeface="Times New Roman" panose="02020603050405020304" pitchFamily="18" charset="0"/>
              </a:rPr>
              <a:t>≥</a:t>
            </a:r>
            <a:r>
              <a:rPr lang="en-US" sz="1800" dirty="0">
                <a:latin typeface="AdvOT7b515deb"/>
              </a:rPr>
              <a:t>70 mg/dL on maximally tolerated 	statin dose, consider adding additional LDL-lowering therapy (such as 	ezetimibe or PCSK9 inhibitor). </a:t>
            </a:r>
            <a:r>
              <a:rPr lang="en-US" sz="1800" dirty="0">
                <a:solidFill>
                  <a:srgbClr val="A6192E"/>
                </a:solidFill>
                <a:latin typeface="AdvOT8eb9eec2.B"/>
              </a:rPr>
              <a:t>A</a:t>
            </a:r>
            <a:r>
              <a:rPr lang="en-US" sz="1800" dirty="0">
                <a:latin typeface="AdvOT8eb9eec2.B"/>
              </a:rPr>
              <a:t> </a:t>
            </a:r>
            <a:r>
              <a:rPr lang="en-US" sz="1800" dirty="0">
                <a:latin typeface="AdvOT7b515deb"/>
              </a:rPr>
              <a:t>Ezetimibe may be preferred due to lower 	cost.</a:t>
            </a:r>
          </a:p>
          <a:p>
            <a:r>
              <a:rPr lang="en-US" sz="1800" dirty="0">
                <a:solidFill>
                  <a:srgbClr val="A6192E"/>
                </a:solidFill>
                <a:latin typeface="AdvOT8eb9eec2.B"/>
              </a:rPr>
              <a:t>10.25</a:t>
            </a:r>
            <a:r>
              <a:rPr lang="en-US" sz="1800" dirty="0">
                <a:latin typeface="AdvOT8eb9eec2.B"/>
              </a:rPr>
              <a:t> 	</a:t>
            </a:r>
            <a:r>
              <a:rPr lang="en-US" sz="1800" dirty="0">
                <a:latin typeface="AdvOT7b515deb"/>
              </a:rPr>
              <a:t>For patients who do not tolerate the intended intensity, the maximally  	tolerated statin dose should be used.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45077361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Statin Treatment—Secondary Prevention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81229"/>
            <a:ext cx="7930382" cy="164147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10.26</a:t>
            </a:r>
            <a:r>
              <a:rPr lang="en-US" sz="1800" dirty="0">
                <a:latin typeface="AdvOT8eb9eec2.B"/>
              </a:rPr>
              <a:t> 	</a:t>
            </a:r>
            <a:r>
              <a:rPr lang="en-US" sz="1800" dirty="0">
                <a:latin typeface="AdvOT7b515deb"/>
              </a:rPr>
              <a:t>In adults with diabetes aged &gt;75 years already on statin therapy, it is 	reasonable to continue statin treatment. </a:t>
            </a:r>
            <a:r>
              <a:rPr lang="en-US" sz="1800" dirty="0">
                <a:solidFill>
                  <a:srgbClr val="A6192E"/>
                </a:solidFill>
                <a:latin typeface="AdvOT8eb9eec2.B"/>
              </a:rPr>
              <a:t>B</a:t>
            </a:r>
          </a:p>
          <a:p>
            <a:r>
              <a:rPr lang="en-US" sz="1800" dirty="0">
                <a:solidFill>
                  <a:srgbClr val="A6192E"/>
                </a:solidFill>
                <a:latin typeface="AdvOT8eb9eec2.B"/>
              </a:rPr>
              <a:t>10.27</a:t>
            </a:r>
            <a:r>
              <a:rPr lang="en-US" sz="1800" dirty="0">
                <a:latin typeface="AdvOT8eb9eec2.B"/>
              </a:rPr>
              <a:t> 	</a:t>
            </a:r>
            <a:r>
              <a:rPr lang="en-US" sz="1800" dirty="0">
                <a:latin typeface="AdvOT7b515deb"/>
              </a:rPr>
              <a:t>In adults with diabetes aged </a:t>
            </a:r>
            <a:r>
              <a:rPr lang="en-US" sz="1800" dirty="0">
                <a:latin typeface="AdvPS586B"/>
              </a:rPr>
              <a:t>&gt;</a:t>
            </a:r>
            <a:r>
              <a:rPr lang="en-US" sz="1800" dirty="0">
                <a:latin typeface="AdvOT7b515deb"/>
              </a:rPr>
              <a:t>75 years, it may be reasonable to initiate 	statin therapy after discussion of potential bene</a:t>
            </a:r>
            <a:r>
              <a:rPr lang="en-US" sz="1800" dirty="0">
                <a:latin typeface="AdvOT7b515deb+fb"/>
              </a:rPr>
              <a:t>fi</a:t>
            </a:r>
            <a:r>
              <a:rPr lang="en-US" sz="1800" dirty="0">
                <a:latin typeface="AdvOT7b515deb"/>
              </a:rPr>
              <a:t>ts and risks. </a:t>
            </a:r>
            <a:r>
              <a:rPr lang="en-US" sz="1800" dirty="0">
                <a:solidFill>
                  <a:srgbClr val="A6192E"/>
                </a:solidFill>
                <a:latin typeface="AdvOT8eb9eec2.B"/>
              </a:rPr>
              <a:t>C</a:t>
            </a:r>
          </a:p>
          <a:p>
            <a:r>
              <a:rPr lang="en-US" sz="1800" dirty="0">
                <a:solidFill>
                  <a:srgbClr val="A6192E"/>
                </a:solidFill>
                <a:latin typeface="AdvOT8eb9eec2.B"/>
              </a:rPr>
              <a:t>10.28</a:t>
            </a:r>
            <a:r>
              <a:rPr lang="en-US" sz="1800" dirty="0">
                <a:latin typeface="AdvOT8eb9eec2.B"/>
              </a:rPr>
              <a:t> 	</a:t>
            </a:r>
            <a:r>
              <a:rPr lang="en-US" sz="1800" dirty="0">
                <a:latin typeface="AdvOT7b515deb"/>
              </a:rPr>
              <a:t>Statin therapy is contraindicated in pregnancy.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79983464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pic>
        <p:nvPicPr>
          <p:cNvPr id="5" name="Picture 4">
            <a:extLst>
              <a:ext uri="{FF2B5EF4-FFF2-40B4-BE49-F238E27FC236}">
                <a16:creationId xmlns:a16="http://schemas.microsoft.com/office/drawing/2014/main" xmlns="" id="{6E24C725-8CC8-47E8-B75C-5AE4299CDAC1}"/>
              </a:ext>
            </a:extLst>
          </p:cNvPr>
          <p:cNvPicPr>
            <a:picLocks noChangeAspect="1"/>
          </p:cNvPicPr>
          <p:nvPr/>
        </p:nvPicPr>
        <p:blipFill>
          <a:blip r:embed="rId2"/>
          <a:stretch>
            <a:fillRect/>
          </a:stretch>
        </p:blipFill>
        <p:spPr>
          <a:xfrm>
            <a:off x="1552751" y="1210809"/>
            <a:ext cx="6038497" cy="2721882"/>
          </a:xfrm>
          <a:prstGeom prst="rect">
            <a:avLst/>
          </a:prstGeom>
        </p:spPr>
      </p:pic>
      <p:sp>
        <p:nvSpPr>
          <p:cNvPr id="4" name="TextBox 3">
            <a:extLst>
              <a:ext uri="{FF2B5EF4-FFF2-40B4-BE49-F238E27FC236}">
                <a16:creationId xmlns:a16="http://schemas.microsoft.com/office/drawing/2014/main" xmlns="" id="{70FC82B7-2673-46AA-9358-1F815FB7C936}"/>
              </a:ext>
            </a:extLst>
          </p:cNvPr>
          <p:cNvSpPr txBox="1">
            <a:spLocks noChangeArrowheads="1"/>
          </p:cNvSpPr>
          <p:nvPr/>
        </p:nvSpPr>
        <p:spPr bwMode="auto">
          <a:xfrm>
            <a:off x="122879" y="4681835"/>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157065818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136778" y="790399"/>
            <a:ext cx="8783937" cy="775597"/>
          </a:xfrm>
        </p:spPr>
        <p:txBody>
          <a:bodyPr/>
          <a:lstStyle/>
          <a:p>
            <a:r>
              <a:rPr lang="en-US" dirty="0"/>
              <a:t>Treatment of Other Lipoprotein Fractions or Targets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8020334"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10.29</a:t>
            </a:r>
            <a:r>
              <a:rPr lang="en-US" sz="1800" dirty="0">
                <a:latin typeface="AdvOT8eb9eec2.B"/>
              </a:rPr>
              <a:t> 	</a:t>
            </a:r>
            <a:r>
              <a:rPr lang="en-US" sz="1800" dirty="0">
                <a:latin typeface="AdvOT7b515deb"/>
              </a:rPr>
              <a:t>For patients with fasting triglyceride levels </a:t>
            </a:r>
            <a:r>
              <a:rPr lang="en-US" sz="1800" dirty="0">
                <a:latin typeface="AdvPS7DA6"/>
                <a:cs typeface="Times New Roman" panose="02020603050405020304" pitchFamily="18" charset="0"/>
              </a:rPr>
              <a:t>≥</a:t>
            </a:r>
            <a:r>
              <a:rPr lang="en-US" sz="1800" dirty="0">
                <a:latin typeface="AdvOT7b515deb"/>
              </a:rPr>
              <a:t>500 mg/dL, evaluate for 	secondary causes of hypertriglyceridemia and consider medical therapy to 	reduce the risk of pancreatitis. </a:t>
            </a:r>
            <a:r>
              <a:rPr lang="en-US" sz="1800" dirty="0">
                <a:solidFill>
                  <a:srgbClr val="A6192E"/>
                </a:solidFill>
                <a:latin typeface="AdvOT8eb9eec2.B"/>
              </a:rPr>
              <a:t>C</a:t>
            </a:r>
          </a:p>
          <a:p>
            <a:r>
              <a:rPr lang="en-US" sz="1800" dirty="0">
                <a:solidFill>
                  <a:srgbClr val="A6192E"/>
                </a:solidFill>
                <a:latin typeface="AdvOT8eb9eec2.B"/>
              </a:rPr>
              <a:t>10.30</a:t>
            </a:r>
            <a:r>
              <a:rPr lang="en-US" sz="1800" dirty="0">
                <a:latin typeface="AdvOT8eb9eec2.B"/>
              </a:rPr>
              <a:t>  	</a:t>
            </a:r>
            <a:r>
              <a:rPr lang="en-US" sz="1800" dirty="0">
                <a:latin typeface="AdvOT7b515deb"/>
              </a:rPr>
              <a:t>In adults with moderate hypertriglyceridemia (fasting or non-fasting 	triglycerides 175</a:t>
            </a:r>
            <a:r>
              <a:rPr lang="en-US" sz="1800" dirty="0">
                <a:latin typeface="AdvOT7b515deb+20"/>
              </a:rPr>
              <a:t>–</a:t>
            </a:r>
            <a:r>
              <a:rPr lang="en-US" sz="1800" dirty="0">
                <a:latin typeface="AdvOT7b515deb"/>
              </a:rPr>
              <a:t>499 mg/dL), clinicians should address and treat lifestyle 	factors (obesity and metabolic syndrome), secondary factors (diabetes, 	chronic liver or kidney disease and/or nephrotic syndrome, hypothyroidism), 	and medications that raise triglycerides. </a:t>
            </a:r>
            <a:r>
              <a:rPr lang="en-US" sz="1800" dirty="0">
                <a:solidFill>
                  <a:srgbClr val="A6192E"/>
                </a:solidFill>
                <a:latin typeface="AdvOT8eb9eec2.B"/>
              </a:rPr>
              <a:t>C</a:t>
            </a:r>
          </a:p>
          <a:p>
            <a:r>
              <a:rPr lang="en-US" sz="1800" dirty="0">
                <a:solidFill>
                  <a:srgbClr val="A6192E"/>
                </a:solidFill>
                <a:latin typeface="AdvOT8eb9eec2.B"/>
              </a:rPr>
              <a:t>10.31</a:t>
            </a:r>
            <a:r>
              <a:rPr lang="en-US" sz="1800" dirty="0">
                <a:latin typeface="AdvOT8eb9eec2.B"/>
              </a:rPr>
              <a:t> 	</a:t>
            </a:r>
            <a:r>
              <a:rPr lang="en-US" sz="1800" dirty="0">
                <a:latin typeface="AdvOT7b515deb"/>
              </a:rPr>
              <a:t>In patients with atherosclerotic cardiovascular disease or other 	cardiovascular risk factors on a statin with controlled LDL cholesterol but 	elevated triglycerides (135</a:t>
            </a:r>
            <a:r>
              <a:rPr lang="en-US" sz="1800" dirty="0">
                <a:latin typeface="AdvOT7b515deb+20"/>
              </a:rPr>
              <a:t>–</a:t>
            </a:r>
            <a:r>
              <a:rPr lang="en-US" sz="1800" dirty="0">
                <a:latin typeface="AdvOT7b515deb"/>
              </a:rPr>
              <a:t>499 mg/dL), the addition of </a:t>
            </a:r>
            <a:r>
              <a:rPr lang="en-US" sz="1800" dirty="0" err="1">
                <a:latin typeface="AdvOT7b515deb"/>
              </a:rPr>
              <a:t>icosapent</a:t>
            </a:r>
            <a:r>
              <a:rPr lang="en-US" sz="1800" dirty="0">
                <a:latin typeface="AdvOT7b515deb"/>
              </a:rPr>
              <a:t> ethyl can 	be considered to reduce cardiovascular risk.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45633646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Other Combination Therapy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800" dirty="0">
                <a:solidFill>
                  <a:srgbClr val="A6192E"/>
                </a:solidFill>
                <a:latin typeface="AdvOT8eb9eec2.B"/>
              </a:rPr>
              <a:t>10.32</a:t>
            </a:r>
            <a:r>
              <a:rPr lang="fr-FR" sz="1800" dirty="0">
                <a:latin typeface="AdvOT8eb9eec2.B"/>
              </a:rPr>
              <a:t> 	</a:t>
            </a:r>
            <a:r>
              <a:rPr lang="fr-FR" sz="1800" dirty="0" err="1">
                <a:latin typeface="AdvOT7b515deb"/>
              </a:rPr>
              <a:t>Statin</a:t>
            </a:r>
            <a:r>
              <a:rPr lang="fr-FR" sz="1800" dirty="0">
                <a:latin typeface="AdvOT7b515deb"/>
              </a:rPr>
              <a:t> plus </a:t>
            </a:r>
            <a:r>
              <a:rPr lang="fr-FR" sz="1800" dirty="0">
                <a:latin typeface="AdvOT7b515deb+fb"/>
              </a:rPr>
              <a:t>fi</a:t>
            </a:r>
            <a:r>
              <a:rPr lang="fr-FR" sz="1800" dirty="0">
                <a:latin typeface="AdvOT7b515deb"/>
              </a:rPr>
              <a:t>brate combination </a:t>
            </a:r>
            <a:r>
              <a:rPr lang="en-US" sz="1800" dirty="0">
                <a:latin typeface="AdvOT7b515deb"/>
              </a:rPr>
              <a:t>therapy has not been shown to improve 	atherosclerotic cardiovascular disease outcomes and is generally not 	recommended. </a:t>
            </a:r>
            <a:r>
              <a:rPr lang="en-US" sz="1800" dirty="0">
                <a:solidFill>
                  <a:srgbClr val="A6192E"/>
                </a:solidFill>
                <a:latin typeface="AdvOT8eb9eec2.B"/>
              </a:rPr>
              <a:t>A</a:t>
            </a:r>
          </a:p>
          <a:p>
            <a:r>
              <a:rPr lang="fr-FR" sz="1800" dirty="0">
                <a:solidFill>
                  <a:srgbClr val="A6192E"/>
                </a:solidFill>
                <a:latin typeface="AdvOT8eb9eec2.B"/>
              </a:rPr>
              <a:t>10.33</a:t>
            </a:r>
            <a:r>
              <a:rPr lang="fr-FR" sz="1800" dirty="0">
                <a:latin typeface="AdvOT8eb9eec2.B"/>
              </a:rPr>
              <a:t> 	</a:t>
            </a:r>
            <a:r>
              <a:rPr lang="fr-FR" sz="1800" dirty="0" err="1">
                <a:latin typeface="AdvOT7b515deb"/>
              </a:rPr>
              <a:t>Statin</a:t>
            </a:r>
            <a:r>
              <a:rPr lang="fr-FR" sz="1800" dirty="0">
                <a:latin typeface="AdvOT7b515deb"/>
              </a:rPr>
              <a:t> plus </a:t>
            </a:r>
            <a:r>
              <a:rPr lang="fr-FR" sz="1800" dirty="0" err="1">
                <a:latin typeface="AdvOT7b515deb"/>
              </a:rPr>
              <a:t>niacin</a:t>
            </a:r>
            <a:r>
              <a:rPr lang="fr-FR" sz="1800" dirty="0">
                <a:latin typeface="AdvOT7b515deb"/>
              </a:rPr>
              <a:t> combination </a:t>
            </a:r>
            <a:r>
              <a:rPr lang="en-US" sz="1800" dirty="0">
                <a:latin typeface="AdvOT7b515deb"/>
              </a:rPr>
              <a:t>therapy has not been shown to provide 	additional cardiovascular bene</a:t>
            </a:r>
            <a:r>
              <a:rPr lang="en-US" sz="1800" dirty="0">
                <a:latin typeface="AdvOT7b515deb+fb"/>
              </a:rPr>
              <a:t>fi</a:t>
            </a:r>
            <a:r>
              <a:rPr lang="en-US" sz="1800" dirty="0">
                <a:latin typeface="AdvOT7b515deb"/>
              </a:rPr>
              <a:t>t above statin therapy alone, may increase 	the risk of stroke with additional side effects, and is generally not 	recommended.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17411567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Antiplatelet Agents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8" y="1330355"/>
            <a:ext cx="8084129"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10.34</a:t>
            </a:r>
            <a:r>
              <a:rPr lang="en-US" sz="1800" dirty="0">
                <a:latin typeface="AdvOT8eb9eec2.B"/>
              </a:rPr>
              <a:t> 	</a:t>
            </a:r>
            <a:r>
              <a:rPr lang="en-US" sz="1800" dirty="0">
                <a:latin typeface="AdvOT7b515deb"/>
              </a:rPr>
              <a:t>Use aspirin therapy (75</a:t>
            </a:r>
            <a:r>
              <a:rPr lang="en-US" sz="1800" dirty="0">
                <a:latin typeface="AdvOT7b515deb+20"/>
              </a:rPr>
              <a:t>–</a:t>
            </a:r>
            <a:r>
              <a:rPr lang="en-US" sz="1800" dirty="0">
                <a:latin typeface="AdvOT7b515deb"/>
              </a:rPr>
              <a:t>162 mg/day) as a secondary prevention strategy in 	those with diabetes and a history of atherosclerotic cardiovascular disease. </a:t>
            </a:r>
            <a:r>
              <a:rPr lang="en-US" sz="1800" dirty="0">
                <a:solidFill>
                  <a:srgbClr val="A6192E"/>
                </a:solidFill>
                <a:latin typeface="AdvOT8eb9eec2.B"/>
              </a:rPr>
              <a:t>A</a:t>
            </a:r>
          </a:p>
          <a:p>
            <a:r>
              <a:rPr lang="en-US" sz="1800" dirty="0">
                <a:solidFill>
                  <a:srgbClr val="A6192E"/>
                </a:solidFill>
                <a:latin typeface="AdvOT8eb9eec2.B"/>
              </a:rPr>
              <a:t>10.35</a:t>
            </a:r>
            <a:r>
              <a:rPr lang="en-US" sz="1800" dirty="0">
                <a:latin typeface="AdvOT8eb9eec2.B"/>
              </a:rPr>
              <a:t> 	</a:t>
            </a:r>
            <a:r>
              <a:rPr lang="en-US" sz="1800" dirty="0">
                <a:latin typeface="AdvOT7b515deb"/>
              </a:rPr>
              <a:t>For patients with atherosclerotic cardiovascular disease and documented 	aspirin allergy, clopidogrel (75 mg/day) should be used. </a:t>
            </a:r>
            <a:r>
              <a:rPr lang="en-US" sz="1800" dirty="0">
                <a:solidFill>
                  <a:srgbClr val="A6192E"/>
                </a:solidFill>
                <a:latin typeface="AdvOT8eb9eec2.B"/>
              </a:rPr>
              <a:t>B</a:t>
            </a:r>
          </a:p>
          <a:p>
            <a:r>
              <a:rPr lang="en-US" sz="1800" dirty="0">
                <a:solidFill>
                  <a:srgbClr val="A6192E"/>
                </a:solidFill>
                <a:latin typeface="AdvOT8eb9eec2.B"/>
              </a:rPr>
              <a:t>10.36</a:t>
            </a:r>
            <a:r>
              <a:rPr lang="en-US" sz="1800" dirty="0">
                <a:latin typeface="AdvOT8eb9eec2.B"/>
              </a:rPr>
              <a:t> 	</a:t>
            </a:r>
            <a:r>
              <a:rPr lang="en-US" sz="1800" dirty="0">
                <a:latin typeface="AdvOT7b515deb"/>
              </a:rPr>
              <a:t>Dual antiplatelet therapy (with low-dose aspirin and a P2Y12 inhibitor) is 	reasonable for a year after an acute coronary syndrome </a:t>
            </a:r>
            <a:r>
              <a:rPr lang="en-US" sz="1800" dirty="0">
                <a:solidFill>
                  <a:srgbClr val="A6192E"/>
                </a:solidFill>
                <a:latin typeface="AdvOT8eb9eec2.B"/>
              </a:rPr>
              <a:t>A</a:t>
            </a:r>
            <a:r>
              <a:rPr lang="en-US" sz="1800" dirty="0">
                <a:latin typeface="AdvOT8eb9eec2.B"/>
              </a:rPr>
              <a:t> </a:t>
            </a:r>
            <a:r>
              <a:rPr lang="en-US" sz="1800" dirty="0">
                <a:latin typeface="AdvOT7b515deb"/>
              </a:rPr>
              <a:t>and may have 	bene</a:t>
            </a:r>
            <a:r>
              <a:rPr lang="en-US" sz="1800" dirty="0">
                <a:latin typeface="AdvOT7b515deb+fb"/>
              </a:rPr>
              <a:t>fi</a:t>
            </a:r>
            <a:r>
              <a:rPr lang="en-US" sz="1800" dirty="0">
                <a:latin typeface="AdvOT7b515deb"/>
              </a:rPr>
              <a:t>ts beyond this period. </a:t>
            </a:r>
            <a:r>
              <a:rPr lang="en-US" sz="1800" dirty="0">
                <a:solidFill>
                  <a:srgbClr val="A6192E"/>
                </a:solidFill>
                <a:latin typeface="AdvOT8eb9eec2.B"/>
              </a:rPr>
              <a:t>B</a:t>
            </a:r>
          </a:p>
          <a:p>
            <a:r>
              <a:rPr lang="en-US" sz="1800" dirty="0">
                <a:solidFill>
                  <a:srgbClr val="A6192E"/>
                </a:solidFill>
                <a:latin typeface="AdvOT8eb9eec2.B"/>
              </a:rPr>
              <a:t>10.37</a:t>
            </a:r>
            <a:r>
              <a:rPr lang="en-US" sz="1800" dirty="0">
                <a:latin typeface="AdvOT8eb9eec2.B"/>
              </a:rPr>
              <a:t> 	</a:t>
            </a:r>
            <a:r>
              <a:rPr lang="en-US" sz="1800" dirty="0">
                <a:latin typeface="AdvOT7b515deb"/>
              </a:rPr>
              <a:t>Aspirin therapy (75</a:t>
            </a:r>
            <a:r>
              <a:rPr lang="en-US" sz="1800" dirty="0">
                <a:latin typeface="AdvOT7b515deb+20"/>
              </a:rPr>
              <a:t>–</a:t>
            </a:r>
            <a:r>
              <a:rPr lang="en-US" sz="1800" dirty="0">
                <a:latin typeface="AdvOT7b515deb"/>
              </a:rPr>
              <a:t>162 mg/day) may be considered as a primary prevention 	strategy in those with diabetes who are at increased cardiovascular risk, after 	a comprehensive discussion with the patient on the bene</a:t>
            </a:r>
            <a:r>
              <a:rPr lang="en-US" sz="1800" dirty="0">
                <a:latin typeface="AdvOT7b515deb+fb"/>
              </a:rPr>
              <a:t>fi</a:t>
            </a:r>
            <a:r>
              <a:rPr lang="en-US" sz="1800" dirty="0">
                <a:latin typeface="AdvOT7b515deb"/>
              </a:rPr>
              <a:t>ts versus the 	comparable increased risk of bleeding.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606898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2</a:t>
            </a:r>
            <a:r>
              <a:rPr lang="en-US" dirty="0">
                <a:solidFill>
                  <a:srgbClr val="C00000"/>
                </a:solidFill>
              </a:rPr>
              <a:t>.</a:t>
            </a:r>
            <a:r>
              <a:rPr lang="en-US" dirty="0"/>
              <a:t> </a:t>
            </a:r>
            <a:br>
              <a:rPr lang="en-US" dirty="0"/>
            </a:br>
            <a:r>
              <a:rPr lang="en-US" dirty="0"/>
              <a:t/>
            </a:r>
            <a:br>
              <a:rPr lang="en-US" dirty="0"/>
            </a:br>
            <a:r>
              <a:rPr lang="en-US" dirty="0"/>
              <a:t>Classification and Diagnosis of Diabetes</a:t>
            </a:r>
          </a:p>
        </p:txBody>
      </p:sp>
    </p:spTree>
    <p:extLst>
      <p:ext uri="{BB962C8B-B14F-4D97-AF65-F5344CB8AC3E}">
        <p14:creationId xmlns:p14="http://schemas.microsoft.com/office/powerpoint/2010/main" val="147178205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Cardiovascular Disease—Treatment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10.40</a:t>
            </a:r>
            <a:r>
              <a:rPr lang="en-US" sz="1800" dirty="0">
                <a:latin typeface="AdvOT8eb9eec2.B"/>
              </a:rPr>
              <a:t> 	</a:t>
            </a:r>
            <a:r>
              <a:rPr lang="en-US" sz="1800" dirty="0">
                <a:latin typeface="AdvOT7b515deb"/>
              </a:rPr>
              <a:t>In patients with known ASCVD, consider ACE inhibitor or angiotensin 	receptor blocker therapy to reduce the risk of cardiovascular events. </a:t>
            </a:r>
            <a:r>
              <a:rPr lang="en-US" sz="1800" dirty="0">
                <a:solidFill>
                  <a:srgbClr val="A6192E"/>
                </a:solidFill>
                <a:latin typeface="AdvOT8eb9eec2.B"/>
              </a:rPr>
              <a:t>B</a:t>
            </a:r>
          </a:p>
          <a:p>
            <a:r>
              <a:rPr lang="en-US" sz="1800" dirty="0">
                <a:solidFill>
                  <a:srgbClr val="A6192E"/>
                </a:solidFill>
                <a:latin typeface="AdvOT8eb9eec2.B"/>
              </a:rPr>
              <a:t>10.41 </a:t>
            </a:r>
            <a:r>
              <a:rPr lang="en-US" sz="1800" dirty="0">
                <a:latin typeface="AdvOT8eb9eec2.B"/>
              </a:rPr>
              <a:t>	</a:t>
            </a:r>
            <a:r>
              <a:rPr lang="en-US" sz="1800" dirty="0">
                <a:latin typeface="AdvOT7b515deb"/>
              </a:rPr>
              <a:t>In patients with prior myocardial infarction, </a:t>
            </a:r>
            <a:r>
              <a:rPr lang="en-US" sz="1800" dirty="0">
                <a:latin typeface="AdvOT463cc31e"/>
              </a:rPr>
              <a:t>b</a:t>
            </a:r>
            <a:r>
              <a:rPr lang="en-US" sz="1800" dirty="0">
                <a:latin typeface="AdvOT7b515deb"/>
              </a:rPr>
              <a:t>-blockers should be continued 	for at least 2 years after the event. </a:t>
            </a:r>
            <a:r>
              <a:rPr lang="en-US" sz="1800" dirty="0">
                <a:solidFill>
                  <a:srgbClr val="A6192E"/>
                </a:solidFill>
                <a:latin typeface="AdvOT8eb9eec2.B"/>
              </a:rPr>
              <a:t>B</a:t>
            </a:r>
          </a:p>
          <a:p>
            <a:r>
              <a:rPr lang="en-US" sz="1800" dirty="0">
                <a:solidFill>
                  <a:srgbClr val="A6192E"/>
                </a:solidFill>
                <a:latin typeface="AdvOT8eb9eec2.B"/>
              </a:rPr>
              <a:t>10.42</a:t>
            </a:r>
            <a:r>
              <a:rPr lang="en-US" sz="1800" dirty="0">
                <a:latin typeface="AdvOT8eb9eec2.B"/>
              </a:rPr>
              <a:t> 	</a:t>
            </a:r>
            <a:r>
              <a:rPr lang="en-US" sz="1800" dirty="0">
                <a:latin typeface="AdvOT7b515deb"/>
              </a:rPr>
              <a:t>In patients with type 2 diabetes with stable heart failure, metformin may 	be continued for glucose lowering if eGFR remains </a:t>
            </a:r>
            <a:r>
              <a:rPr lang="en-US" sz="1800" dirty="0">
                <a:latin typeface="AdvPS586B"/>
              </a:rPr>
              <a:t>&gt;</a:t>
            </a:r>
            <a:r>
              <a:rPr lang="en-US" sz="1800" dirty="0">
                <a:latin typeface="AdvOT7b515deb"/>
              </a:rPr>
              <a:t>30 mL/min but should 	be avoided in unstable or hospitalized patients with heart failure. </a:t>
            </a:r>
            <a:r>
              <a:rPr lang="en-US" sz="1800" dirty="0">
                <a:solidFill>
                  <a:srgbClr val="A6192E"/>
                </a:solidFill>
                <a:latin typeface="AdvOT8eb9eec2.B"/>
              </a:rPr>
              <a:t>B</a:t>
            </a:r>
          </a:p>
          <a:p>
            <a:r>
              <a:rPr lang="en-US" sz="1800" dirty="0">
                <a:solidFill>
                  <a:srgbClr val="A6192E"/>
                </a:solidFill>
                <a:latin typeface="AdvOT8eb9eec2.B"/>
              </a:rPr>
              <a:t>10.43</a:t>
            </a:r>
            <a:r>
              <a:rPr lang="en-US" sz="1800" dirty="0">
                <a:latin typeface="AdvOT8eb9eec2.B"/>
              </a:rPr>
              <a:t> 	</a:t>
            </a:r>
            <a:r>
              <a:rPr lang="en-US" sz="1800" dirty="0">
                <a:latin typeface="AdvOT7b515deb"/>
              </a:rPr>
              <a:t>Among patients with type 2 diabetes who have established ASCVD or 	established kidney disease, a SGLT2 inhibitor or GLP-1 receptor agonist 	with demonstrated cardiovascular disease bene</a:t>
            </a:r>
            <a:r>
              <a:rPr lang="en-US" sz="1800" dirty="0">
                <a:latin typeface="AdvOT7b515deb+fb"/>
              </a:rPr>
              <a:t>fi</a:t>
            </a:r>
            <a:r>
              <a:rPr lang="en-US" sz="1800" dirty="0">
                <a:latin typeface="AdvOT7b515deb"/>
              </a:rPr>
              <a:t>t (</a:t>
            </a:r>
            <a:r>
              <a:rPr lang="en-US" sz="1800" dirty="0">
                <a:latin typeface="AdvOT8eb9eec2.B"/>
              </a:rPr>
              <a:t>Table 10.3</a:t>
            </a:r>
            <a:r>
              <a:rPr lang="en-US" sz="1800" dirty="0">
                <a:latin typeface="AdvOT87508ede.BI"/>
              </a:rPr>
              <a:t>B </a:t>
            </a:r>
            <a:r>
              <a:rPr lang="en-US" sz="1800" dirty="0">
                <a:latin typeface="AdvOT7b515deb"/>
              </a:rPr>
              <a:t>and </a:t>
            </a:r>
            <a:r>
              <a:rPr lang="en-US" sz="1800" dirty="0">
                <a:latin typeface="AdvOT8eb9eec2.B"/>
              </a:rPr>
              <a:t>Table 	10.3</a:t>
            </a:r>
            <a:r>
              <a:rPr lang="en-US" sz="1800" dirty="0">
                <a:latin typeface="AdvOT87508ede.BI"/>
              </a:rPr>
              <a:t>C</a:t>
            </a:r>
            <a:r>
              <a:rPr lang="en-US" sz="1800" dirty="0">
                <a:latin typeface="AdvOT7b515deb"/>
              </a:rPr>
              <a:t>) is recommended as part of the glucose-lowering regimen.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92385021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8254250" cy="387798"/>
          </a:xfrm>
        </p:spPr>
        <p:txBody>
          <a:bodyPr/>
          <a:lstStyle/>
          <a:p>
            <a:r>
              <a:rPr lang="en-US" dirty="0"/>
              <a:t>Cardiovascular Disease—Treatment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70870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10.43a</a:t>
            </a:r>
            <a:r>
              <a:rPr lang="en-US" sz="1800" dirty="0">
                <a:latin typeface="AdvOT8eb9eec2.B"/>
              </a:rPr>
              <a:t> 	</a:t>
            </a:r>
            <a:r>
              <a:rPr lang="en-US" sz="1800" dirty="0">
                <a:latin typeface="AdvOT7b515deb"/>
              </a:rPr>
              <a:t>In patients with type 2 diabetes and established ASCVD, multiple ASCVD 	risk factors, or diabetic kidney disease, a sodium</a:t>
            </a:r>
            <a:r>
              <a:rPr lang="en-US" sz="1800" dirty="0">
                <a:latin typeface="AdvOT7b515deb+20"/>
              </a:rPr>
              <a:t>–</a:t>
            </a:r>
            <a:r>
              <a:rPr lang="en-US" sz="1800" dirty="0">
                <a:latin typeface="AdvOT7b515deb"/>
              </a:rPr>
              <a:t>glucose cotransporter 2 	inhibitor with demonstrated cardiovascular bene</a:t>
            </a:r>
            <a:r>
              <a:rPr lang="en-US" sz="1800" dirty="0">
                <a:latin typeface="AdvOT7b515deb+fb"/>
              </a:rPr>
              <a:t>fi</a:t>
            </a:r>
            <a:r>
              <a:rPr lang="en-US" sz="1800" dirty="0">
                <a:latin typeface="AdvOT7b515deb"/>
              </a:rPr>
              <a:t>t is recommended to 	reduce the risk of major adverse cardiovascular events and heart failure 	hospitalization. </a:t>
            </a:r>
            <a:r>
              <a:rPr lang="en-US" sz="1800" dirty="0">
                <a:solidFill>
                  <a:srgbClr val="A6192E"/>
                </a:solidFill>
                <a:latin typeface="AdvOT8eb9eec2.B"/>
              </a:rPr>
              <a:t>A</a:t>
            </a:r>
          </a:p>
          <a:p>
            <a:r>
              <a:rPr lang="en-US" sz="1800" dirty="0">
                <a:solidFill>
                  <a:srgbClr val="A6192E"/>
                </a:solidFill>
                <a:latin typeface="AdvOT8eb9eec2.B"/>
              </a:rPr>
              <a:t>10.43b</a:t>
            </a:r>
            <a:r>
              <a:rPr lang="en-US" sz="1800" dirty="0">
                <a:latin typeface="AdvOT8eb9eec2.B"/>
              </a:rPr>
              <a:t> 	</a:t>
            </a:r>
            <a:r>
              <a:rPr lang="en-US" sz="1800" dirty="0">
                <a:latin typeface="AdvOT7b515deb"/>
              </a:rPr>
              <a:t>In patients with type 2 diabetes and established ASCVD or multiple risk 	factors for ASCVD, a glucagon-like peptide 1 receptor agonist with 	demonstrated cardiovascular bene</a:t>
            </a:r>
            <a:r>
              <a:rPr lang="en-US" sz="1800" dirty="0">
                <a:latin typeface="AdvOT7b515deb+fb"/>
              </a:rPr>
              <a:t>fi</a:t>
            </a:r>
            <a:r>
              <a:rPr lang="en-US" sz="1800" dirty="0">
                <a:latin typeface="AdvOT7b515deb"/>
              </a:rPr>
              <a:t>t is recommended to reduce the risk of 	major adverse cardiovascular events. </a:t>
            </a:r>
            <a:r>
              <a:rPr lang="en-US" sz="1800" dirty="0">
                <a:solidFill>
                  <a:srgbClr val="A6192E"/>
                </a:solidFill>
                <a:latin typeface="AdvOT8eb9eec2.B"/>
              </a:rPr>
              <a:t>A</a:t>
            </a:r>
          </a:p>
          <a:p>
            <a:r>
              <a:rPr lang="en-US" sz="1800" dirty="0">
                <a:solidFill>
                  <a:srgbClr val="A6192E"/>
                </a:solidFill>
                <a:latin typeface="AdvOT8eb9eec2.B"/>
              </a:rPr>
              <a:t>10.43c</a:t>
            </a:r>
            <a:r>
              <a:rPr lang="en-US" sz="1800" dirty="0">
                <a:latin typeface="AdvOT8eb9eec2.B"/>
              </a:rPr>
              <a:t> 	</a:t>
            </a:r>
            <a:r>
              <a:rPr lang="en-US" sz="1800" dirty="0">
                <a:latin typeface="AdvOT7b515deb"/>
              </a:rPr>
              <a:t>In patients with type 2 diabetes and established heart failure, a sodium</a:t>
            </a:r>
            <a:r>
              <a:rPr lang="en-US" sz="1800" dirty="0">
                <a:latin typeface="AdvOT7b515deb+20"/>
              </a:rPr>
              <a:t>–	</a:t>
            </a:r>
            <a:r>
              <a:rPr lang="en-US" sz="1800" dirty="0">
                <a:latin typeface="AdvOT7b515deb"/>
              </a:rPr>
              <a:t>glucose cotransporter 2 inhibitor may be considered to reduce risk of heart 	failure hospitalization.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14531844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pic>
        <p:nvPicPr>
          <p:cNvPr id="4" name="Picture 3">
            <a:extLst>
              <a:ext uri="{FF2B5EF4-FFF2-40B4-BE49-F238E27FC236}">
                <a16:creationId xmlns:a16="http://schemas.microsoft.com/office/drawing/2014/main" xmlns="" id="{16839470-5B42-4C9A-9120-4ADAB9475E98}"/>
              </a:ext>
            </a:extLst>
          </p:cNvPr>
          <p:cNvPicPr>
            <a:picLocks noChangeAspect="1"/>
          </p:cNvPicPr>
          <p:nvPr/>
        </p:nvPicPr>
        <p:blipFill>
          <a:blip r:embed="rId2"/>
          <a:stretch>
            <a:fillRect/>
          </a:stretch>
        </p:blipFill>
        <p:spPr>
          <a:xfrm>
            <a:off x="136779" y="0"/>
            <a:ext cx="5003508" cy="5143500"/>
          </a:xfrm>
          <a:prstGeom prst="rect">
            <a:avLst/>
          </a:prstGeom>
        </p:spPr>
      </p:pic>
      <p:sp>
        <p:nvSpPr>
          <p:cNvPr id="6" name="TextBox 5">
            <a:extLst>
              <a:ext uri="{FF2B5EF4-FFF2-40B4-BE49-F238E27FC236}">
                <a16:creationId xmlns:a16="http://schemas.microsoft.com/office/drawing/2014/main" xmlns="" id="{2D1B3BBB-E856-415D-A1CB-A153E35B4FC4}"/>
              </a:ext>
            </a:extLst>
          </p:cNvPr>
          <p:cNvSpPr txBox="1"/>
          <p:nvPr/>
        </p:nvSpPr>
        <p:spPr>
          <a:xfrm>
            <a:off x="5539563" y="648586"/>
            <a:ext cx="3359888" cy="1754326"/>
          </a:xfrm>
          <a:prstGeom prst="rect">
            <a:avLst/>
          </a:prstGeom>
          <a:noFill/>
        </p:spPr>
        <p:txBody>
          <a:bodyPr wrap="square" rtlCol="0">
            <a:spAutoFit/>
          </a:bodyPr>
          <a:lstStyle/>
          <a:p>
            <a:r>
              <a:rPr lang="en-US" b="1" dirty="0">
                <a:solidFill>
                  <a:srgbClr val="A6192E"/>
                </a:solidFill>
                <a:latin typeface="AdvOT3f16987d"/>
              </a:rPr>
              <a:t>Table 10.3</a:t>
            </a:r>
            <a:r>
              <a:rPr lang="en-US" b="1" dirty="0">
                <a:solidFill>
                  <a:srgbClr val="A6192E"/>
                </a:solidFill>
                <a:latin typeface="AdvOTfe7a3604.I"/>
              </a:rPr>
              <a:t>A</a:t>
            </a:r>
            <a:r>
              <a:rPr lang="en-US" b="1" dirty="0">
                <a:solidFill>
                  <a:srgbClr val="A6192E"/>
                </a:solidFill>
                <a:latin typeface="AdvOT3f16987d+20"/>
              </a:rPr>
              <a:t>—</a:t>
            </a:r>
            <a:r>
              <a:rPr lang="en-US" b="1" dirty="0">
                <a:solidFill>
                  <a:srgbClr val="A6192E"/>
                </a:solidFill>
                <a:latin typeface="AdvOT3f16987d"/>
              </a:rPr>
              <a:t>Cardiovascular outcomes trials of available antihyperglycemic medications completed after the issuance of the FDA 2008 guidelines: DPP-4 inhibitors</a:t>
            </a:r>
            <a:endParaRPr lang="en-US" b="1" dirty="0">
              <a:solidFill>
                <a:srgbClr val="A6192E"/>
              </a:solidFill>
            </a:endParaRPr>
          </a:p>
        </p:txBody>
      </p:sp>
      <p:sp>
        <p:nvSpPr>
          <p:cNvPr id="5" name="TextBox 4">
            <a:extLst>
              <a:ext uri="{FF2B5EF4-FFF2-40B4-BE49-F238E27FC236}">
                <a16:creationId xmlns:a16="http://schemas.microsoft.com/office/drawing/2014/main" xmlns="" id="{843024CB-7230-468E-B94E-7CC48ED8AAE9}"/>
              </a:ext>
            </a:extLst>
          </p:cNvPr>
          <p:cNvSpPr txBox="1">
            <a:spLocks noChangeArrowheads="1"/>
          </p:cNvSpPr>
          <p:nvPr/>
        </p:nvSpPr>
        <p:spPr bwMode="auto">
          <a:xfrm>
            <a:off x="5539563" y="3093384"/>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234565815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6" name="TextBox 5">
            <a:extLst>
              <a:ext uri="{FF2B5EF4-FFF2-40B4-BE49-F238E27FC236}">
                <a16:creationId xmlns:a16="http://schemas.microsoft.com/office/drawing/2014/main" xmlns="" id="{2D1B3BBB-E856-415D-A1CB-A153E35B4FC4}"/>
              </a:ext>
            </a:extLst>
          </p:cNvPr>
          <p:cNvSpPr txBox="1"/>
          <p:nvPr/>
        </p:nvSpPr>
        <p:spPr>
          <a:xfrm>
            <a:off x="6315739" y="648586"/>
            <a:ext cx="2583711" cy="2585323"/>
          </a:xfrm>
          <a:prstGeom prst="rect">
            <a:avLst/>
          </a:prstGeom>
          <a:noFill/>
        </p:spPr>
        <p:txBody>
          <a:bodyPr wrap="square" rtlCol="0">
            <a:spAutoFit/>
          </a:bodyPr>
          <a:lstStyle/>
          <a:p>
            <a:r>
              <a:rPr lang="en-US" b="1" dirty="0">
                <a:solidFill>
                  <a:srgbClr val="A6192E"/>
                </a:solidFill>
                <a:latin typeface="AdvOT3f16987d"/>
              </a:rPr>
              <a:t>Table 10.3B—Cardiovascular outcomes trials of available antihyperglycemic medications completed after the issuance</a:t>
            </a:r>
          </a:p>
          <a:p>
            <a:r>
              <a:rPr lang="en-US" b="1" dirty="0">
                <a:solidFill>
                  <a:srgbClr val="A6192E"/>
                </a:solidFill>
                <a:latin typeface="AdvOT3f16987d"/>
              </a:rPr>
              <a:t>of the FDA 2008 guidelines: GLP-1 receptor agonists (1 of 2)</a:t>
            </a:r>
            <a:endParaRPr lang="en-US" b="1" dirty="0">
              <a:solidFill>
                <a:srgbClr val="A6192E"/>
              </a:solidFill>
            </a:endParaRPr>
          </a:p>
        </p:txBody>
      </p:sp>
      <p:pic>
        <p:nvPicPr>
          <p:cNvPr id="2" name="Picture 1">
            <a:extLst>
              <a:ext uri="{FF2B5EF4-FFF2-40B4-BE49-F238E27FC236}">
                <a16:creationId xmlns:a16="http://schemas.microsoft.com/office/drawing/2014/main" xmlns="" id="{BC6528EB-6115-42CB-AEEA-4023FF512C61}"/>
              </a:ext>
            </a:extLst>
          </p:cNvPr>
          <p:cNvPicPr>
            <a:picLocks noChangeAspect="1"/>
          </p:cNvPicPr>
          <p:nvPr/>
        </p:nvPicPr>
        <p:blipFill>
          <a:blip r:embed="rId2"/>
          <a:stretch>
            <a:fillRect/>
          </a:stretch>
        </p:blipFill>
        <p:spPr>
          <a:xfrm>
            <a:off x="0" y="0"/>
            <a:ext cx="6183947" cy="5143500"/>
          </a:xfrm>
          <a:prstGeom prst="rect">
            <a:avLst/>
          </a:prstGeom>
        </p:spPr>
      </p:pic>
      <p:sp>
        <p:nvSpPr>
          <p:cNvPr id="5" name="TextBox 4">
            <a:extLst>
              <a:ext uri="{FF2B5EF4-FFF2-40B4-BE49-F238E27FC236}">
                <a16:creationId xmlns:a16="http://schemas.microsoft.com/office/drawing/2014/main" xmlns="" id="{0BF78899-6BC3-4316-B59A-397C7AC349BD}"/>
              </a:ext>
            </a:extLst>
          </p:cNvPr>
          <p:cNvSpPr txBox="1">
            <a:spLocks noChangeArrowheads="1"/>
          </p:cNvSpPr>
          <p:nvPr/>
        </p:nvSpPr>
        <p:spPr bwMode="auto">
          <a:xfrm>
            <a:off x="6315739" y="3336145"/>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349311270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6" name="TextBox 5">
            <a:extLst>
              <a:ext uri="{FF2B5EF4-FFF2-40B4-BE49-F238E27FC236}">
                <a16:creationId xmlns:a16="http://schemas.microsoft.com/office/drawing/2014/main" xmlns="" id="{2D1B3BBB-E856-415D-A1CB-A153E35B4FC4}"/>
              </a:ext>
            </a:extLst>
          </p:cNvPr>
          <p:cNvSpPr txBox="1"/>
          <p:nvPr/>
        </p:nvSpPr>
        <p:spPr>
          <a:xfrm>
            <a:off x="6315739" y="648586"/>
            <a:ext cx="2583711" cy="2585323"/>
          </a:xfrm>
          <a:prstGeom prst="rect">
            <a:avLst/>
          </a:prstGeom>
          <a:noFill/>
        </p:spPr>
        <p:txBody>
          <a:bodyPr wrap="square" rtlCol="0">
            <a:spAutoFit/>
          </a:bodyPr>
          <a:lstStyle/>
          <a:p>
            <a:r>
              <a:rPr lang="en-US" b="1" dirty="0">
                <a:solidFill>
                  <a:srgbClr val="A6192E"/>
                </a:solidFill>
                <a:latin typeface="AdvOT3f16987d"/>
              </a:rPr>
              <a:t>Table 10.3B—Cardiovascular outcomes trials of available antihyperglycemic medications completed after the issuance</a:t>
            </a:r>
          </a:p>
          <a:p>
            <a:r>
              <a:rPr lang="en-US" b="1" dirty="0">
                <a:solidFill>
                  <a:srgbClr val="A6192E"/>
                </a:solidFill>
                <a:latin typeface="AdvOT3f16987d"/>
              </a:rPr>
              <a:t>of the FDA 2008 guidelines: GLP-1 receptor agonists (2 of 2)</a:t>
            </a:r>
            <a:endParaRPr lang="en-US" b="1" dirty="0">
              <a:solidFill>
                <a:srgbClr val="A6192E"/>
              </a:solidFill>
            </a:endParaRPr>
          </a:p>
        </p:txBody>
      </p:sp>
      <p:pic>
        <p:nvPicPr>
          <p:cNvPr id="10" name="Picture 9">
            <a:extLst>
              <a:ext uri="{FF2B5EF4-FFF2-40B4-BE49-F238E27FC236}">
                <a16:creationId xmlns:a16="http://schemas.microsoft.com/office/drawing/2014/main" xmlns="" id="{4EA8FAE6-B1F7-4D53-BDF3-1B26370276A0}"/>
              </a:ext>
            </a:extLst>
          </p:cNvPr>
          <p:cNvPicPr>
            <a:picLocks noChangeAspect="1"/>
          </p:cNvPicPr>
          <p:nvPr/>
        </p:nvPicPr>
        <p:blipFill>
          <a:blip r:embed="rId2"/>
          <a:stretch>
            <a:fillRect/>
          </a:stretch>
        </p:blipFill>
        <p:spPr>
          <a:xfrm>
            <a:off x="477358" y="557323"/>
            <a:ext cx="5467350" cy="4305300"/>
          </a:xfrm>
          <a:prstGeom prst="rect">
            <a:avLst/>
          </a:prstGeom>
        </p:spPr>
      </p:pic>
      <p:sp>
        <p:nvSpPr>
          <p:cNvPr id="5" name="TextBox 4">
            <a:extLst>
              <a:ext uri="{FF2B5EF4-FFF2-40B4-BE49-F238E27FC236}">
                <a16:creationId xmlns:a16="http://schemas.microsoft.com/office/drawing/2014/main" xmlns="" id="{35D345F2-615E-4ADC-90D2-461A84BDCA88}"/>
              </a:ext>
            </a:extLst>
          </p:cNvPr>
          <p:cNvSpPr txBox="1">
            <a:spLocks noChangeArrowheads="1"/>
          </p:cNvSpPr>
          <p:nvPr/>
        </p:nvSpPr>
        <p:spPr bwMode="auto">
          <a:xfrm>
            <a:off x="6315739" y="3292963"/>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260034792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6" name="TextBox 5">
            <a:extLst>
              <a:ext uri="{FF2B5EF4-FFF2-40B4-BE49-F238E27FC236}">
                <a16:creationId xmlns:a16="http://schemas.microsoft.com/office/drawing/2014/main" xmlns="" id="{2D1B3BBB-E856-415D-A1CB-A153E35B4FC4}"/>
              </a:ext>
            </a:extLst>
          </p:cNvPr>
          <p:cNvSpPr txBox="1"/>
          <p:nvPr/>
        </p:nvSpPr>
        <p:spPr>
          <a:xfrm>
            <a:off x="6315739" y="648586"/>
            <a:ext cx="2583711" cy="2585323"/>
          </a:xfrm>
          <a:prstGeom prst="rect">
            <a:avLst/>
          </a:prstGeom>
          <a:noFill/>
        </p:spPr>
        <p:txBody>
          <a:bodyPr wrap="square" rtlCol="0">
            <a:spAutoFit/>
          </a:bodyPr>
          <a:lstStyle/>
          <a:p>
            <a:r>
              <a:rPr lang="en-US" b="1" dirty="0">
                <a:solidFill>
                  <a:srgbClr val="A6192E"/>
                </a:solidFill>
                <a:latin typeface="AdvOT3f16987d"/>
              </a:rPr>
              <a:t>Table 10.3C—Cardiovascular outcomes trials of available antihyperglycemic medications completed after the issuance</a:t>
            </a:r>
          </a:p>
          <a:p>
            <a:r>
              <a:rPr lang="en-US" b="1" dirty="0">
                <a:solidFill>
                  <a:srgbClr val="A6192E"/>
                </a:solidFill>
                <a:latin typeface="AdvOT3f16987d"/>
              </a:rPr>
              <a:t>of the FDA 2008 guidelines: SGLT2 inhibitors (1 of 2)</a:t>
            </a:r>
            <a:endParaRPr lang="en-US" b="1" dirty="0">
              <a:solidFill>
                <a:srgbClr val="A6192E"/>
              </a:solidFill>
            </a:endParaRPr>
          </a:p>
        </p:txBody>
      </p:sp>
      <p:pic>
        <p:nvPicPr>
          <p:cNvPr id="5" name="Picture 4">
            <a:extLst>
              <a:ext uri="{FF2B5EF4-FFF2-40B4-BE49-F238E27FC236}">
                <a16:creationId xmlns:a16="http://schemas.microsoft.com/office/drawing/2014/main" xmlns="" id="{59FFFB6D-8613-4FED-A023-AE7CB0FAE5EF}"/>
              </a:ext>
            </a:extLst>
          </p:cNvPr>
          <p:cNvPicPr>
            <a:picLocks noChangeAspect="1"/>
          </p:cNvPicPr>
          <p:nvPr/>
        </p:nvPicPr>
        <p:blipFill>
          <a:blip r:embed="rId2"/>
          <a:stretch>
            <a:fillRect/>
          </a:stretch>
        </p:blipFill>
        <p:spPr>
          <a:xfrm>
            <a:off x="0" y="569938"/>
            <a:ext cx="6323320" cy="4003624"/>
          </a:xfrm>
          <a:prstGeom prst="rect">
            <a:avLst/>
          </a:prstGeom>
        </p:spPr>
      </p:pic>
      <p:sp>
        <p:nvSpPr>
          <p:cNvPr id="7" name="TextBox 6">
            <a:extLst>
              <a:ext uri="{FF2B5EF4-FFF2-40B4-BE49-F238E27FC236}">
                <a16:creationId xmlns:a16="http://schemas.microsoft.com/office/drawing/2014/main" xmlns="" id="{82C90877-9BFB-470B-BCAC-C5B2C6F9E8B7}"/>
              </a:ext>
            </a:extLst>
          </p:cNvPr>
          <p:cNvSpPr txBox="1">
            <a:spLocks noChangeArrowheads="1"/>
          </p:cNvSpPr>
          <p:nvPr/>
        </p:nvSpPr>
        <p:spPr bwMode="auto">
          <a:xfrm>
            <a:off x="6382013" y="3412159"/>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350722282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Cardiovascular Disease and Risk Management</a:t>
            </a:r>
          </a:p>
        </p:txBody>
      </p:sp>
      <p:sp>
        <p:nvSpPr>
          <p:cNvPr id="6" name="TextBox 5">
            <a:extLst>
              <a:ext uri="{FF2B5EF4-FFF2-40B4-BE49-F238E27FC236}">
                <a16:creationId xmlns:a16="http://schemas.microsoft.com/office/drawing/2014/main" xmlns="" id="{2D1B3BBB-E856-415D-A1CB-A153E35B4FC4}"/>
              </a:ext>
            </a:extLst>
          </p:cNvPr>
          <p:cNvSpPr txBox="1"/>
          <p:nvPr/>
        </p:nvSpPr>
        <p:spPr>
          <a:xfrm>
            <a:off x="6315739" y="648586"/>
            <a:ext cx="2583711" cy="2585323"/>
          </a:xfrm>
          <a:prstGeom prst="rect">
            <a:avLst/>
          </a:prstGeom>
          <a:noFill/>
        </p:spPr>
        <p:txBody>
          <a:bodyPr wrap="square" rtlCol="0">
            <a:spAutoFit/>
          </a:bodyPr>
          <a:lstStyle/>
          <a:p>
            <a:r>
              <a:rPr lang="en-US" b="1" dirty="0">
                <a:solidFill>
                  <a:srgbClr val="A6192E"/>
                </a:solidFill>
                <a:latin typeface="AdvOT3f16987d"/>
              </a:rPr>
              <a:t>Table 10.3C—Cardiovascular outcomes trials of available antihyperglycemic medications completed after the issuance</a:t>
            </a:r>
          </a:p>
          <a:p>
            <a:r>
              <a:rPr lang="en-US" b="1" dirty="0">
                <a:solidFill>
                  <a:srgbClr val="A6192E"/>
                </a:solidFill>
                <a:latin typeface="AdvOT3f16987d"/>
              </a:rPr>
              <a:t>of the FDA 2008 guidelines: SGLT2 inhibitors (2of 2)</a:t>
            </a:r>
            <a:endParaRPr lang="en-US" b="1" dirty="0">
              <a:solidFill>
                <a:srgbClr val="A6192E"/>
              </a:solidFill>
            </a:endParaRPr>
          </a:p>
        </p:txBody>
      </p:sp>
      <p:pic>
        <p:nvPicPr>
          <p:cNvPr id="2" name="Picture 1">
            <a:extLst>
              <a:ext uri="{FF2B5EF4-FFF2-40B4-BE49-F238E27FC236}">
                <a16:creationId xmlns:a16="http://schemas.microsoft.com/office/drawing/2014/main" xmlns="" id="{33D72C3B-FDC5-4A09-B031-E555D01A04B2}"/>
              </a:ext>
            </a:extLst>
          </p:cNvPr>
          <p:cNvPicPr>
            <a:picLocks noChangeAspect="1"/>
          </p:cNvPicPr>
          <p:nvPr/>
        </p:nvPicPr>
        <p:blipFill>
          <a:blip r:embed="rId2"/>
          <a:stretch>
            <a:fillRect/>
          </a:stretch>
        </p:blipFill>
        <p:spPr>
          <a:xfrm>
            <a:off x="136779" y="490696"/>
            <a:ext cx="5934412" cy="4565551"/>
          </a:xfrm>
          <a:prstGeom prst="rect">
            <a:avLst/>
          </a:prstGeom>
        </p:spPr>
      </p:pic>
      <p:sp>
        <p:nvSpPr>
          <p:cNvPr id="5" name="TextBox 4">
            <a:extLst>
              <a:ext uri="{FF2B5EF4-FFF2-40B4-BE49-F238E27FC236}">
                <a16:creationId xmlns:a16="http://schemas.microsoft.com/office/drawing/2014/main" xmlns="" id="{853591B7-B3A8-47F6-B006-D113E697C356}"/>
              </a:ext>
            </a:extLst>
          </p:cNvPr>
          <p:cNvSpPr txBox="1">
            <a:spLocks noChangeArrowheads="1"/>
          </p:cNvSpPr>
          <p:nvPr/>
        </p:nvSpPr>
        <p:spPr bwMode="auto">
          <a:xfrm>
            <a:off x="6315739" y="3412159"/>
            <a:ext cx="17207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Cardiovascular Disease and Risk Management: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1):S111-S134</a:t>
            </a:r>
          </a:p>
        </p:txBody>
      </p:sp>
    </p:spTree>
    <p:extLst>
      <p:ext uri="{BB962C8B-B14F-4D97-AF65-F5344CB8AC3E}">
        <p14:creationId xmlns:p14="http://schemas.microsoft.com/office/powerpoint/2010/main" val="71508214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11</a:t>
            </a:r>
            <a:r>
              <a:rPr lang="en-US" dirty="0">
                <a:solidFill>
                  <a:srgbClr val="C00000"/>
                </a:solidFill>
              </a:rPr>
              <a:t>.</a:t>
            </a:r>
            <a:r>
              <a:rPr lang="en-US" dirty="0"/>
              <a:t> </a:t>
            </a:r>
            <a:br>
              <a:rPr lang="en-US" dirty="0"/>
            </a:br>
            <a:r>
              <a:rPr lang="en-US" dirty="0"/>
              <a:t/>
            </a:r>
            <a:br>
              <a:rPr lang="en-US" dirty="0"/>
            </a:br>
            <a:r>
              <a:rPr lang="en-US" dirty="0"/>
              <a:t>Microvascular Complications and Foot Care</a:t>
            </a:r>
          </a:p>
        </p:txBody>
      </p:sp>
    </p:spTree>
    <p:extLst>
      <p:ext uri="{BB962C8B-B14F-4D97-AF65-F5344CB8AC3E}">
        <p14:creationId xmlns:p14="http://schemas.microsoft.com/office/powerpoint/2010/main" val="413262770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Chronic Kidney Disease—Screening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166199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11.1</a:t>
            </a:r>
            <a:r>
              <a:rPr lang="en-US" sz="1800" dirty="0">
                <a:latin typeface="AdvOT8eb9eec2.B"/>
              </a:rPr>
              <a:t> 	</a:t>
            </a:r>
            <a:r>
              <a:rPr lang="en-US" sz="1800" dirty="0">
                <a:latin typeface="AdvOT7b515deb"/>
              </a:rPr>
              <a:t>At least once a year, assess urinary albumin (e.g., spot urinary albumin-to-	creatinine ratio) and estimated glomerular </a:t>
            </a:r>
            <a:r>
              <a:rPr lang="en-US" sz="1800" dirty="0">
                <a:latin typeface="AdvOT7b515deb+fb"/>
              </a:rPr>
              <a:t>fi</a:t>
            </a:r>
            <a:r>
              <a:rPr lang="en-US" sz="1800" dirty="0">
                <a:latin typeface="AdvOT7b515deb"/>
              </a:rPr>
              <a:t>ltration rate (eGFR) in patients 	with type 1 diabetes with duration of</a:t>
            </a:r>
            <a:r>
              <a:rPr lang="en-US" sz="1800" dirty="0">
                <a:latin typeface="AdvPS7DA6"/>
              </a:rPr>
              <a:t> </a:t>
            </a:r>
            <a:r>
              <a:rPr lang="en-US" sz="1800" dirty="0">
                <a:latin typeface="AdvPS7DA6"/>
                <a:cs typeface="Times New Roman" panose="02020603050405020304" pitchFamily="18" charset="0"/>
              </a:rPr>
              <a:t>≥</a:t>
            </a:r>
            <a:r>
              <a:rPr lang="en-US" sz="1800" dirty="0">
                <a:latin typeface="AdvOT7b515deb"/>
              </a:rPr>
              <a:t>5 years and in all patients with type 	2 diabetes regardless of treatment. </a:t>
            </a:r>
            <a:r>
              <a:rPr lang="en-US" sz="1800" dirty="0">
                <a:latin typeface="AdvOT8eb9eec2.B"/>
              </a:rPr>
              <a:t>B </a:t>
            </a:r>
            <a:r>
              <a:rPr lang="en-US" sz="1800" dirty="0">
                <a:latin typeface="AdvOT7b515deb"/>
              </a:rPr>
              <a:t>Patients with urinary albumin </a:t>
            </a:r>
            <a:r>
              <a:rPr lang="en-US" sz="1800" dirty="0">
                <a:latin typeface="AdvPS586B"/>
              </a:rPr>
              <a:t>&gt;</a:t>
            </a:r>
            <a:r>
              <a:rPr lang="en-US" sz="1800" dirty="0">
                <a:latin typeface="AdvOT7b515deb"/>
              </a:rPr>
              <a:t>30 	mg/g creatinine and/or an eGFR</a:t>
            </a:r>
            <a:r>
              <a:rPr lang="en-US" sz="1800" dirty="0">
                <a:latin typeface="AdvPS586B"/>
              </a:rPr>
              <a:t> &lt;</a:t>
            </a:r>
            <a:r>
              <a:rPr lang="en-US" sz="1800" dirty="0">
                <a:latin typeface="AdvOT7b515deb"/>
              </a:rPr>
              <a:t>60 mL/min/1.73m</a:t>
            </a:r>
            <a:r>
              <a:rPr lang="en-US" sz="800" dirty="0">
                <a:latin typeface="AdvOT7b515deb"/>
              </a:rPr>
              <a:t>2 </a:t>
            </a:r>
            <a:r>
              <a:rPr lang="en-US" sz="1800" dirty="0">
                <a:latin typeface="AdvOT7b515deb"/>
              </a:rPr>
              <a:t>should be monitored 	twice annually to guide therapy.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63794121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Chronic Kidney Disease—Treatment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11.2</a:t>
            </a:r>
            <a:r>
              <a:rPr lang="en-US" sz="1800" dirty="0">
                <a:latin typeface="AdvOT8eb9eec2.B"/>
              </a:rPr>
              <a:t> 	</a:t>
            </a:r>
            <a:r>
              <a:rPr lang="en-US" sz="1800" dirty="0">
                <a:latin typeface="AdvOT7b515deb"/>
              </a:rPr>
              <a:t>Optimize glucose control to reduce the risk or slow the progression of 	chronic kidney disease. </a:t>
            </a:r>
            <a:r>
              <a:rPr lang="en-US" sz="1800" dirty="0">
                <a:solidFill>
                  <a:srgbClr val="A6192E"/>
                </a:solidFill>
                <a:latin typeface="AdvOT8eb9eec2.B"/>
              </a:rPr>
              <a:t>A</a:t>
            </a:r>
          </a:p>
          <a:p>
            <a:r>
              <a:rPr lang="en-US" sz="1800" dirty="0">
                <a:solidFill>
                  <a:srgbClr val="A6192E"/>
                </a:solidFill>
                <a:latin typeface="AdvOT8eb9eec2.B"/>
              </a:rPr>
              <a:t>11.3</a:t>
            </a:r>
            <a:r>
              <a:rPr lang="en-US" sz="1800" dirty="0">
                <a:latin typeface="AdvOT8eb9eec2.B"/>
              </a:rPr>
              <a:t> 	</a:t>
            </a:r>
            <a:r>
              <a:rPr lang="en-US" sz="1800" dirty="0">
                <a:latin typeface="AdvOT7b515deb"/>
              </a:rPr>
              <a:t>For patients with type 2 diabetes and diabetic kidney disease, consider use 	of a sodium</a:t>
            </a:r>
            <a:r>
              <a:rPr lang="en-US" sz="1800" dirty="0">
                <a:latin typeface="AdvOT7b515deb+20"/>
              </a:rPr>
              <a:t>–</a:t>
            </a:r>
            <a:r>
              <a:rPr lang="en-US" sz="1800" dirty="0">
                <a:latin typeface="AdvOT7b515deb"/>
              </a:rPr>
              <a:t>glucose cotransporter 2 inhibitor in patients with an estimated 	glomerular </a:t>
            </a:r>
            <a:r>
              <a:rPr lang="en-US" sz="1800" dirty="0">
                <a:latin typeface="AdvOT7b515deb+fb"/>
              </a:rPr>
              <a:t>fi</a:t>
            </a:r>
            <a:r>
              <a:rPr lang="en-US" sz="1800" dirty="0">
                <a:latin typeface="AdvOT7b515deb"/>
              </a:rPr>
              <a:t>ltration rate </a:t>
            </a:r>
            <a:r>
              <a:rPr lang="en-US" sz="1800" dirty="0">
                <a:latin typeface="Times New Roman" panose="02020603050405020304" pitchFamily="18" charset="0"/>
                <a:cs typeface="Times New Roman" panose="02020603050405020304" pitchFamily="18" charset="0"/>
              </a:rPr>
              <a:t>≥</a:t>
            </a:r>
            <a:r>
              <a:rPr lang="en-US" sz="1800" dirty="0">
                <a:latin typeface="AdvOT7b515deb"/>
              </a:rPr>
              <a:t>30 mL/min/1.73 m</a:t>
            </a:r>
            <a:r>
              <a:rPr lang="en-US" sz="800" dirty="0">
                <a:latin typeface="AdvOT7b515deb"/>
              </a:rPr>
              <a:t>2 </a:t>
            </a:r>
            <a:r>
              <a:rPr lang="en-US" sz="1800" dirty="0">
                <a:latin typeface="AdvOT7b515deb"/>
              </a:rPr>
              <a:t>and urinary albumin </a:t>
            </a:r>
            <a:r>
              <a:rPr lang="en-US" sz="1800" dirty="0">
                <a:latin typeface="Times New Roman" panose="02020603050405020304" pitchFamily="18" charset="0"/>
                <a:cs typeface="Times New Roman" panose="02020603050405020304" pitchFamily="18" charset="0"/>
              </a:rPr>
              <a:t>&gt;</a:t>
            </a:r>
            <a:r>
              <a:rPr lang="en-US" sz="1800" dirty="0">
                <a:latin typeface="AdvOT7b515deb"/>
              </a:rPr>
              <a:t>30 	mg/g creatinine, particularly in those with urinary albumin </a:t>
            </a:r>
            <a:r>
              <a:rPr lang="en-US" sz="1800" dirty="0">
                <a:latin typeface="Times New Roman" panose="02020603050405020304" pitchFamily="18" charset="0"/>
                <a:cs typeface="Times New Roman" panose="02020603050405020304" pitchFamily="18" charset="0"/>
              </a:rPr>
              <a:t>≥</a:t>
            </a:r>
            <a:r>
              <a:rPr lang="en-US" sz="1800" dirty="0">
                <a:latin typeface="AdvOT7b515deb"/>
              </a:rPr>
              <a:t>300 mg/g 	creatinine, to reduce risk of chronic kidney disease (CKD) progression, 	cardiovascular events, or both. </a:t>
            </a:r>
            <a:r>
              <a:rPr lang="en-US" sz="1800" dirty="0">
                <a:solidFill>
                  <a:srgbClr val="A6192E"/>
                </a:solidFill>
                <a:latin typeface="AdvOT8eb9eec2.B"/>
              </a:rPr>
              <a:t>A</a:t>
            </a:r>
            <a:r>
              <a:rPr lang="en-US" sz="1800" dirty="0">
                <a:latin typeface="AdvOT8eb9eec2.B"/>
              </a:rPr>
              <a:t> </a:t>
            </a:r>
            <a:r>
              <a:rPr lang="en-US" sz="1800" dirty="0">
                <a:latin typeface="AdvOT7b515deb"/>
              </a:rPr>
              <a:t>In patients with CKD who are at increased 	risk for cardiovascular events, use of a glucagon-like peptide 1 receptor 	agonist may reduce risk of progression of albuminuria, cardiovascular 	events, or both (</a:t>
            </a:r>
            <a:r>
              <a:rPr lang="en-US" sz="1800" dirty="0">
                <a:latin typeface="AdvOT8eb9eec2.B"/>
              </a:rPr>
              <a:t>Table 9.1</a:t>
            </a:r>
            <a:r>
              <a:rPr lang="en-US" sz="1800" dirty="0">
                <a:latin typeface="AdvOT7b515deb"/>
              </a:rPr>
              <a:t>).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251172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Classification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57020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sz="1600" dirty="0"/>
              <a:t>Diabetes can be classified into the following general categories:</a:t>
            </a:r>
          </a:p>
          <a:p>
            <a:pPr marL="457200" indent="-288925">
              <a:spcBef>
                <a:spcPts val="1200"/>
              </a:spcBef>
              <a:buClr>
                <a:srgbClr val="C92600"/>
              </a:buClr>
              <a:buFont typeface="+mj-lt"/>
              <a:buAutoNum type="arabicPeriod"/>
            </a:pPr>
            <a:r>
              <a:rPr lang="en-US" sz="1600" dirty="0"/>
              <a:t>Type 1 diabetes (due to autoimmune ß-cell destruction, usually leading to absolute insulin deficiency)</a:t>
            </a:r>
          </a:p>
          <a:p>
            <a:pPr marL="457200" indent="-288925">
              <a:spcBef>
                <a:spcPts val="1200"/>
              </a:spcBef>
              <a:buClr>
                <a:srgbClr val="C92600"/>
              </a:buClr>
              <a:buFont typeface="+mj-lt"/>
              <a:buAutoNum type="arabicPeriod"/>
            </a:pPr>
            <a:r>
              <a:rPr lang="en-US" sz="1600" dirty="0"/>
              <a:t>Type 2 diabetes (due to a progressive loss of ß-cell insulin secretion frequently on the background of insulin resistance)</a:t>
            </a:r>
          </a:p>
          <a:p>
            <a:pPr marL="457200" indent="-288925">
              <a:spcBef>
                <a:spcPts val="1200"/>
              </a:spcBef>
              <a:buClr>
                <a:srgbClr val="C92600"/>
              </a:buClr>
              <a:buFont typeface="+mj-lt"/>
              <a:buAutoNum type="arabicPeriod"/>
            </a:pPr>
            <a:r>
              <a:rPr lang="en-US" sz="1600" dirty="0"/>
              <a:t>Gestational diabetes mellitus (GDM) (diabetes diagnosed in the second or third trimester of pregnancy that was not clearly overt diabetes prior to gestation)</a:t>
            </a:r>
          </a:p>
          <a:p>
            <a:pPr marL="457200" indent="-288925">
              <a:spcBef>
                <a:spcPts val="1200"/>
              </a:spcBef>
              <a:buClr>
                <a:srgbClr val="C92600"/>
              </a:buClr>
              <a:buFont typeface="+mj-lt"/>
              <a:buAutoNum type="arabicPeriod"/>
            </a:pPr>
            <a:r>
              <a:rPr lang="en-US" sz="1600" dirty="0"/>
              <a:t>Specific types of diabetes due to other causes, e.g., monogenic diabetes syndromes (such as neonatal diabetes and maturity-onset diabetes of the young [MODY]), diseases of the exocrine pancreas (such as cystic fibrosis and pancreatitis), and drug- or chemical-induced diabetes (such as with glucocorticoid use, in the treatment of HIV/AIDS, or after organ transplantation)</a:t>
            </a:r>
          </a:p>
        </p:txBody>
      </p:sp>
    </p:spTree>
    <p:extLst>
      <p:ext uri="{BB962C8B-B14F-4D97-AF65-F5344CB8AC3E}">
        <p14:creationId xmlns:p14="http://schemas.microsoft.com/office/powerpoint/2010/main" val="264841322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536520" y="790399"/>
            <a:ext cx="8182178" cy="775597"/>
          </a:xfrm>
        </p:spPr>
        <p:txBody>
          <a:bodyPr/>
          <a:lstStyle/>
          <a:p>
            <a:r>
              <a:rPr lang="en-US" dirty="0"/>
              <a:t>Chronic Kidney Disease—Treatment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11.4</a:t>
            </a:r>
            <a:r>
              <a:rPr lang="en-US" sz="1800" dirty="0">
                <a:latin typeface="AdvOT8eb9eec2.B"/>
              </a:rPr>
              <a:t> 	</a:t>
            </a:r>
            <a:r>
              <a:rPr lang="en-US" sz="1800" dirty="0">
                <a:latin typeface="AdvOT7b515deb"/>
              </a:rPr>
              <a:t>Optimize blood pressure control to reduce the risk or slow the progression 	of chronic kidney disease. </a:t>
            </a:r>
            <a:r>
              <a:rPr lang="en-US" sz="1800" dirty="0">
                <a:solidFill>
                  <a:srgbClr val="A6192E"/>
                </a:solidFill>
                <a:latin typeface="AdvOT8eb9eec2.B"/>
              </a:rPr>
              <a:t>A</a:t>
            </a:r>
          </a:p>
          <a:p>
            <a:r>
              <a:rPr lang="en-US" sz="1800" dirty="0">
                <a:solidFill>
                  <a:srgbClr val="A6192E"/>
                </a:solidFill>
                <a:latin typeface="AdvOT8eb9eec2.B"/>
              </a:rPr>
              <a:t>11.5</a:t>
            </a:r>
            <a:r>
              <a:rPr lang="en-US" sz="1800" dirty="0">
                <a:latin typeface="AdvOT8eb9eec2.B"/>
              </a:rPr>
              <a:t> 	</a:t>
            </a:r>
            <a:r>
              <a:rPr lang="en-US" sz="1800" dirty="0">
                <a:latin typeface="AdvOT7b515deb"/>
              </a:rPr>
              <a:t>Do not discontinue renin-angiotensin system blockade for minor increases 	in serum creatinine (</a:t>
            </a:r>
            <a:r>
              <a:rPr lang="en-US" sz="1800" dirty="0">
                <a:latin typeface="AdvPS586B"/>
              </a:rPr>
              <a:t>&lt;</a:t>
            </a:r>
            <a:r>
              <a:rPr lang="en-US" sz="1800" dirty="0">
                <a:latin typeface="AdvOT7b515deb"/>
              </a:rPr>
              <a:t>30%) in the absence of volume depletion. </a:t>
            </a:r>
            <a:r>
              <a:rPr lang="en-US" sz="1800" dirty="0">
                <a:solidFill>
                  <a:srgbClr val="A6192E"/>
                </a:solidFill>
                <a:latin typeface="AdvOT8eb9eec2.B"/>
              </a:rPr>
              <a:t>B</a:t>
            </a:r>
          </a:p>
          <a:p>
            <a:r>
              <a:rPr lang="en-US" sz="1800" dirty="0">
                <a:solidFill>
                  <a:srgbClr val="A6192E"/>
                </a:solidFill>
                <a:latin typeface="AdvOT8eb9eec2.B"/>
              </a:rPr>
              <a:t>11.6</a:t>
            </a:r>
            <a:r>
              <a:rPr lang="en-US" sz="1800" dirty="0">
                <a:latin typeface="AdvOT8eb9eec2.B"/>
              </a:rPr>
              <a:t> 	</a:t>
            </a:r>
            <a:r>
              <a:rPr lang="en-US" sz="1800" dirty="0">
                <a:latin typeface="AdvOT7b515deb"/>
              </a:rPr>
              <a:t>For people with non-dialysis dependent chronic kidney disease, dietary 	protein intake should be approximately 0.8 g/kg body weight per day (the 	recommended daily allowance). </a:t>
            </a:r>
            <a:r>
              <a:rPr lang="en-US" sz="1800" dirty="0">
                <a:solidFill>
                  <a:srgbClr val="A6192E"/>
                </a:solidFill>
                <a:latin typeface="AdvOT8eb9eec2.B"/>
              </a:rPr>
              <a:t>A</a:t>
            </a:r>
            <a:r>
              <a:rPr lang="en-US" sz="1800" dirty="0">
                <a:latin typeface="AdvOT8eb9eec2.B"/>
              </a:rPr>
              <a:t> </a:t>
            </a:r>
            <a:r>
              <a:rPr lang="en-US" sz="1800" dirty="0">
                <a:latin typeface="AdvOT7b515deb"/>
              </a:rPr>
              <a:t>For patients on dialysis, higher levels of 	dietary protein intake should be considered, since malnutrition is a major 	problem in some dialysis patients. </a:t>
            </a:r>
            <a:r>
              <a:rPr lang="en-US" sz="1800" dirty="0">
                <a:solidFill>
                  <a:srgbClr val="A6192E"/>
                </a:solidFill>
                <a:latin typeface="AdvOT8eb9eec2.B"/>
              </a:rPr>
              <a:t>B</a:t>
            </a:r>
          </a:p>
        </p:txBody>
      </p:sp>
    </p:spTree>
    <p:extLst>
      <p:ext uri="{BB962C8B-B14F-4D97-AF65-F5344CB8AC3E}">
        <p14:creationId xmlns:p14="http://schemas.microsoft.com/office/powerpoint/2010/main" val="95047109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536520" y="790399"/>
            <a:ext cx="8182178" cy="775597"/>
          </a:xfrm>
        </p:spPr>
        <p:txBody>
          <a:bodyPr/>
          <a:lstStyle/>
          <a:p>
            <a:r>
              <a:rPr lang="en-US" dirty="0"/>
              <a:t>Chronic Kidney Disease—Treatment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11.7</a:t>
            </a:r>
            <a:r>
              <a:rPr lang="en-US" sz="1800" dirty="0">
                <a:latin typeface="AdvOT8eb9eec2.B"/>
              </a:rPr>
              <a:t> 	</a:t>
            </a:r>
            <a:r>
              <a:rPr lang="en-US" sz="1800" dirty="0">
                <a:latin typeface="AdvOT7b515deb"/>
              </a:rPr>
              <a:t>In nonpregnant patients with diabetes and hypertension, either an ACE 	inhibitor or an angiotensin receptor blocker is recommended for those with 	modestly elevated urinary albumin-to-creatinine ratio (30</a:t>
            </a:r>
            <a:r>
              <a:rPr lang="en-US" sz="1800" dirty="0">
                <a:latin typeface="AdvOT7b515deb+20"/>
              </a:rPr>
              <a:t>–</a:t>
            </a:r>
            <a:r>
              <a:rPr lang="en-US" sz="1800" dirty="0">
                <a:latin typeface="AdvOT7b515deb"/>
              </a:rPr>
              <a:t>299 mg/g 	creatinine) </a:t>
            </a:r>
            <a:r>
              <a:rPr lang="en-US" sz="1800" dirty="0">
                <a:latin typeface="AdvOT8eb9eec2.B"/>
              </a:rPr>
              <a:t>B </a:t>
            </a:r>
            <a:r>
              <a:rPr lang="en-US" sz="1800" dirty="0">
                <a:latin typeface="AdvOT7b515deb"/>
              </a:rPr>
              <a:t>and is strongly recommended for those with urinary albumin-	to-creatinine ratio </a:t>
            </a:r>
            <a:r>
              <a:rPr lang="en-US" sz="1800" dirty="0">
                <a:latin typeface="Times New Roman" panose="02020603050405020304" pitchFamily="18" charset="0"/>
                <a:cs typeface="Times New Roman" panose="02020603050405020304" pitchFamily="18" charset="0"/>
              </a:rPr>
              <a:t>≥</a:t>
            </a:r>
            <a:r>
              <a:rPr lang="en-US" sz="1800" dirty="0">
                <a:latin typeface="AdvOT7b515deb"/>
              </a:rPr>
              <a:t>300 mg/g creatinine and/or estimated glomerular 	</a:t>
            </a:r>
            <a:r>
              <a:rPr lang="en-US" sz="1800" dirty="0">
                <a:latin typeface="AdvOT7b515deb+fb"/>
              </a:rPr>
              <a:t>fi</a:t>
            </a:r>
            <a:r>
              <a:rPr lang="en-US" sz="1800" dirty="0">
                <a:latin typeface="AdvOT7b515deb"/>
              </a:rPr>
              <a:t>ltration rate </a:t>
            </a:r>
            <a:r>
              <a:rPr lang="en-US" sz="1800" dirty="0">
                <a:latin typeface="AdvPS586B"/>
              </a:rPr>
              <a:t>&lt;</a:t>
            </a:r>
            <a:r>
              <a:rPr lang="en-US" sz="1800" dirty="0">
                <a:latin typeface="AdvOT7b515deb"/>
              </a:rPr>
              <a:t>60 mL/min/1.73 m</a:t>
            </a:r>
            <a:r>
              <a:rPr lang="en-US" sz="1800" baseline="30000" dirty="0">
                <a:latin typeface="AdvOT7b515deb"/>
              </a:rPr>
              <a:t>2</a:t>
            </a:r>
            <a:r>
              <a:rPr lang="en-US" sz="1800" dirty="0">
                <a:latin typeface="AdvOT7b515deb"/>
              </a:rPr>
              <a:t>. </a:t>
            </a:r>
            <a:r>
              <a:rPr lang="en-US" sz="1800" dirty="0">
                <a:solidFill>
                  <a:srgbClr val="A6192E"/>
                </a:solidFill>
                <a:latin typeface="AdvOT8eb9eec2.B"/>
              </a:rPr>
              <a:t>A</a:t>
            </a:r>
          </a:p>
          <a:p>
            <a:r>
              <a:rPr lang="en-US" sz="1800" dirty="0">
                <a:solidFill>
                  <a:srgbClr val="A6192E"/>
                </a:solidFill>
                <a:latin typeface="AdvOT8eb9eec2.B"/>
              </a:rPr>
              <a:t>11.8</a:t>
            </a:r>
            <a:r>
              <a:rPr lang="en-US" sz="1800" dirty="0">
                <a:latin typeface="AdvOT8eb9eec2.B"/>
              </a:rPr>
              <a:t> 	</a:t>
            </a:r>
            <a:r>
              <a:rPr lang="en-US" sz="1800" dirty="0">
                <a:latin typeface="AdvOT7b515deb"/>
              </a:rPr>
              <a:t>Periodically monitor serum creatinine and potassium levels for the 	development of increased creatinine or changes in potassium when ACE 	inhibitors, angiotensin receptor blockers, or diuretics are used. </a:t>
            </a:r>
            <a:r>
              <a:rPr lang="en-US" sz="1800" dirty="0">
                <a:solidFill>
                  <a:srgbClr val="A6192E"/>
                </a:solidFill>
                <a:latin typeface="AdvOT8eb9eec2.B"/>
              </a:rPr>
              <a:t>B</a:t>
            </a:r>
          </a:p>
        </p:txBody>
      </p:sp>
    </p:spTree>
    <p:extLst>
      <p:ext uri="{BB962C8B-B14F-4D97-AF65-F5344CB8AC3E}">
        <p14:creationId xmlns:p14="http://schemas.microsoft.com/office/powerpoint/2010/main" val="13996878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536520" y="790399"/>
            <a:ext cx="8182178" cy="775597"/>
          </a:xfrm>
        </p:spPr>
        <p:txBody>
          <a:bodyPr/>
          <a:lstStyle/>
          <a:p>
            <a:r>
              <a:rPr lang="en-US" dirty="0"/>
              <a:t>Chronic Kidney Disease—Treatment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11.9</a:t>
            </a:r>
            <a:r>
              <a:rPr lang="en-US" sz="1800" dirty="0">
                <a:latin typeface="AdvOT8eb9eec2.B"/>
              </a:rPr>
              <a:t> 	</a:t>
            </a:r>
            <a:r>
              <a:rPr lang="en-US" sz="1800" dirty="0">
                <a:latin typeface="AdvOT7b515deb"/>
              </a:rPr>
              <a:t>An ACE inhibitor or an angiotensin receptor blocker is not recommended 	for the primary prevention of chronic kidney disease in patients with 	diabetes who have normal blood pressure, normal urinary albumin-to- 	creatinine ratio (</a:t>
            </a:r>
            <a:r>
              <a:rPr lang="en-US" sz="1800" dirty="0">
                <a:latin typeface="AdvPS586B"/>
              </a:rPr>
              <a:t>&lt;</a:t>
            </a:r>
            <a:r>
              <a:rPr lang="en-US" sz="1800" dirty="0">
                <a:latin typeface="AdvOT7b515deb"/>
              </a:rPr>
              <a:t>30 mg/g creatinine), and normal estimated glomerular 	</a:t>
            </a:r>
            <a:r>
              <a:rPr lang="en-US" sz="1800" dirty="0">
                <a:latin typeface="AdvOT7b515deb+fb"/>
              </a:rPr>
              <a:t>fi</a:t>
            </a:r>
            <a:r>
              <a:rPr lang="en-US" sz="1800" dirty="0">
                <a:latin typeface="AdvOT7b515deb"/>
              </a:rPr>
              <a:t>ltration rate. </a:t>
            </a:r>
            <a:r>
              <a:rPr lang="en-US" sz="1800" dirty="0">
                <a:solidFill>
                  <a:srgbClr val="A6192E"/>
                </a:solidFill>
                <a:latin typeface="AdvOT8eb9eec2.B"/>
              </a:rPr>
              <a:t>A</a:t>
            </a:r>
          </a:p>
          <a:p>
            <a:r>
              <a:rPr lang="en-US" sz="1800" dirty="0">
                <a:solidFill>
                  <a:srgbClr val="A6192E"/>
                </a:solidFill>
                <a:latin typeface="AdvOT8eb9eec2.B"/>
              </a:rPr>
              <a:t>11.10</a:t>
            </a:r>
            <a:r>
              <a:rPr lang="en-US" sz="1800" dirty="0">
                <a:latin typeface="AdvOT8eb9eec2.B"/>
              </a:rPr>
              <a:t> 	</a:t>
            </a:r>
            <a:r>
              <a:rPr lang="en-US" sz="1800" dirty="0">
                <a:latin typeface="AdvOT7b515deb"/>
              </a:rPr>
              <a:t>Patients should be referred for evaluation by a nephrologist if they have an 	estimated glomerular </a:t>
            </a:r>
            <a:r>
              <a:rPr lang="en-US" sz="1800" dirty="0">
                <a:latin typeface="AdvOT7b515deb+fb"/>
              </a:rPr>
              <a:t>fi</a:t>
            </a:r>
            <a:r>
              <a:rPr lang="en-US" sz="1800" dirty="0">
                <a:latin typeface="AdvOT7b515deb"/>
              </a:rPr>
              <a:t>ltration rate </a:t>
            </a:r>
            <a:r>
              <a:rPr lang="en-US" sz="1800" dirty="0">
                <a:latin typeface="AdvPS586B"/>
              </a:rPr>
              <a:t>&lt;</a:t>
            </a:r>
            <a:r>
              <a:rPr lang="en-US" sz="1800" dirty="0">
                <a:latin typeface="AdvOT7b515deb"/>
              </a:rPr>
              <a:t>30 mL/min/1.73 m</a:t>
            </a:r>
            <a:r>
              <a:rPr lang="en-US" sz="1800" baseline="30000" dirty="0">
                <a:latin typeface="AdvOT7b515deb"/>
              </a:rPr>
              <a:t>2</a:t>
            </a:r>
            <a:r>
              <a:rPr lang="en-US" sz="1800" dirty="0">
                <a:latin typeface="AdvOT7b515deb"/>
              </a:rPr>
              <a:t>. </a:t>
            </a:r>
            <a:r>
              <a:rPr lang="en-US" sz="1800" dirty="0">
                <a:solidFill>
                  <a:srgbClr val="A6192E"/>
                </a:solidFill>
                <a:latin typeface="AdvOT8eb9eec2.B"/>
              </a:rPr>
              <a:t>A</a:t>
            </a:r>
          </a:p>
          <a:p>
            <a:r>
              <a:rPr lang="en-US" sz="1800" dirty="0">
                <a:solidFill>
                  <a:srgbClr val="A6192E"/>
                </a:solidFill>
                <a:latin typeface="AdvOT8eb9eec2.B"/>
              </a:rPr>
              <a:t>11.11</a:t>
            </a:r>
            <a:r>
              <a:rPr lang="en-US" sz="1800" dirty="0">
                <a:latin typeface="AdvOT8eb9eec2.B"/>
              </a:rPr>
              <a:t> 	</a:t>
            </a:r>
            <a:r>
              <a:rPr lang="en-US" sz="1800" dirty="0">
                <a:latin typeface="AdvOT7b515deb"/>
              </a:rPr>
              <a:t>Promptly refer to a physician experienced in the care of kidney disease for 	uncertainty about the etiology of kidney disease, dif</a:t>
            </a:r>
            <a:r>
              <a:rPr lang="en-US" sz="1800" dirty="0">
                <a:latin typeface="AdvOT7b515deb+fb"/>
              </a:rPr>
              <a:t>fi</a:t>
            </a:r>
            <a:r>
              <a:rPr lang="en-US" sz="1800" dirty="0">
                <a:latin typeface="AdvOT7b515deb"/>
              </a:rPr>
              <a:t>cult management 	issues, and rapidly progressing kidney disease. </a:t>
            </a:r>
            <a:r>
              <a:rPr lang="en-US" sz="1800" dirty="0">
                <a:solidFill>
                  <a:srgbClr val="A6192E"/>
                </a:solidFill>
                <a:latin typeface="AdvOT8eb9eec2.B"/>
              </a:rPr>
              <a:t>A</a:t>
            </a:r>
          </a:p>
        </p:txBody>
      </p:sp>
    </p:spTree>
    <p:extLst>
      <p:ext uri="{BB962C8B-B14F-4D97-AF65-F5344CB8AC3E}">
        <p14:creationId xmlns:p14="http://schemas.microsoft.com/office/powerpoint/2010/main" val="57104064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pic>
        <p:nvPicPr>
          <p:cNvPr id="6" name="Picture 5">
            <a:extLst>
              <a:ext uri="{FF2B5EF4-FFF2-40B4-BE49-F238E27FC236}">
                <a16:creationId xmlns:a16="http://schemas.microsoft.com/office/drawing/2014/main" xmlns="" id="{95C13B88-BC8A-4D19-8F4E-A5D27E4800BA}"/>
              </a:ext>
            </a:extLst>
          </p:cNvPr>
          <p:cNvPicPr>
            <a:picLocks noChangeAspect="1"/>
          </p:cNvPicPr>
          <p:nvPr/>
        </p:nvPicPr>
        <p:blipFill>
          <a:blip r:embed="rId2"/>
          <a:stretch>
            <a:fillRect/>
          </a:stretch>
        </p:blipFill>
        <p:spPr>
          <a:xfrm>
            <a:off x="454870" y="419946"/>
            <a:ext cx="5982199" cy="4492721"/>
          </a:xfrm>
          <a:prstGeom prst="rect">
            <a:avLst/>
          </a:prstGeom>
        </p:spPr>
      </p:pic>
      <p:sp>
        <p:nvSpPr>
          <p:cNvPr id="7" name="TextBox 6">
            <a:extLst>
              <a:ext uri="{FF2B5EF4-FFF2-40B4-BE49-F238E27FC236}">
                <a16:creationId xmlns:a16="http://schemas.microsoft.com/office/drawing/2014/main" xmlns="" id="{0E74F952-C0C3-4269-A83B-A9B1080906DF}"/>
              </a:ext>
            </a:extLst>
          </p:cNvPr>
          <p:cNvSpPr txBox="1"/>
          <p:nvPr/>
        </p:nvSpPr>
        <p:spPr>
          <a:xfrm>
            <a:off x="6687879" y="670317"/>
            <a:ext cx="2286000" cy="3139321"/>
          </a:xfrm>
          <a:prstGeom prst="rect">
            <a:avLst/>
          </a:prstGeom>
          <a:noFill/>
        </p:spPr>
        <p:txBody>
          <a:bodyPr wrap="square" rtlCol="0">
            <a:spAutoFit/>
          </a:bodyPr>
          <a:lstStyle/>
          <a:p>
            <a:r>
              <a:rPr lang="en-US" b="1" dirty="0">
                <a:solidFill>
                  <a:srgbClr val="A6192E"/>
                </a:solidFill>
                <a:latin typeface="AdvOT7b515deb"/>
              </a:rPr>
              <a:t>Figure 11.1—Risk of chronic kidney disease (CKD) progression, frequency of visits, and referral to nephrology according to glomerular </a:t>
            </a:r>
            <a:r>
              <a:rPr lang="en-US" b="1" dirty="0">
                <a:solidFill>
                  <a:srgbClr val="A6192E"/>
                </a:solidFill>
                <a:latin typeface="AdvOT7b515deb+fb"/>
              </a:rPr>
              <a:t>fi</a:t>
            </a:r>
            <a:r>
              <a:rPr lang="en-US" b="1" dirty="0">
                <a:solidFill>
                  <a:srgbClr val="A6192E"/>
                </a:solidFill>
                <a:latin typeface="AdvOT7b515deb"/>
              </a:rPr>
              <a:t>ltration rate</a:t>
            </a:r>
          </a:p>
          <a:p>
            <a:r>
              <a:rPr lang="en-US" b="1" dirty="0">
                <a:solidFill>
                  <a:srgbClr val="A6192E"/>
                </a:solidFill>
                <a:latin typeface="AdvOT7b515deb"/>
              </a:rPr>
              <a:t>(GFR) and albuminuria.</a:t>
            </a:r>
            <a:endParaRPr lang="en-US" b="1" dirty="0">
              <a:solidFill>
                <a:srgbClr val="A6192E"/>
              </a:solidFill>
            </a:endParaRPr>
          </a:p>
        </p:txBody>
      </p:sp>
      <p:sp>
        <p:nvSpPr>
          <p:cNvPr id="5" name="TextBox 4">
            <a:extLst>
              <a:ext uri="{FF2B5EF4-FFF2-40B4-BE49-F238E27FC236}">
                <a16:creationId xmlns:a16="http://schemas.microsoft.com/office/drawing/2014/main" xmlns="" id="{E39330F1-AB34-45ED-ACB7-75D8C94E690C}"/>
              </a:ext>
            </a:extLst>
          </p:cNvPr>
          <p:cNvSpPr txBox="1">
            <a:spLocks noChangeArrowheads="1"/>
          </p:cNvSpPr>
          <p:nvPr/>
        </p:nvSpPr>
        <p:spPr bwMode="auto">
          <a:xfrm>
            <a:off x="41697" y="4750986"/>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Microvascular Complications and Foot Care: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1):S135-S151</a:t>
            </a:r>
          </a:p>
        </p:txBody>
      </p:sp>
    </p:spTree>
    <p:extLst>
      <p:ext uri="{BB962C8B-B14F-4D97-AF65-F5344CB8AC3E}">
        <p14:creationId xmlns:p14="http://schemas.microsoft.com/office/powerpoint/2010/main" val="4116906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pic>
        <p:nvPicPr>
          <p:cNvPr id="4" name="Picture 3">
            <a:extLst>
              <a:ext uri="{FF2B5EF4-FFF2-40B4-BE49-F238E27FC236}">
                <a16:creationId xmlns:a16="http://schemas.microsoft.com/office/drawing/2014/main" xmlns="" id="{CE6FB41B-6F52-4642-B37F-5683AE1536B6}"/>
              </a:ext>
            </a:extLst>
          </p:cNvPr>
          <p:cNvPicPr>
            <a:picLocks noChangeAspect="1"/>
          </p:cNvPicPr>
          <p:nvPr/>
        </p:nvPicPr>
        <p:blipFill>
          <a:blip r:embed="rId2"/>
          <a:stretch>
            <a:fillRect/>
          </a:stretch>
        </p:blipFill>
        <p:spPr>
          <a:xfrm>
            <a:off x="1610585" y="930765"/>
            <a:ext cx="5922829" cy="3281969"/>
          </a:xfrm>
          <a:prstGeom prst="rect">
            <a:avLst/>
          </a:prstGeom>
        </p:spPr>
      </p:pic>
      <p:sp>
        <p:nvSpPr>
          <p:cNvPr id="5" name="TextBox 4">
            <a:extLst>
              <a:ext uri="{FF2B5EF4-FFF2-40B4-BE49-F238E27FC236}">
                <a16:creationId xmlns:a16="http://schemas.microsoft.com/office/drawing/2014/main" xmlns="" id="{4DC20832-CC48-4705-A3B3-95F671BA6633}"/>
              </a:ext>
            </a:extLst>
          </p:cNvPr>
          <p:cNvSpPr txBox="1">
            <a:spLocks noChangeArrowheads="1"/>
          </p:cNvSpPr>
          <p:nvPr/>
        </p:nvSpPr>
        <p:spPr bwMode="auto">
          <a:xfrm>
            <a:off x="41697" y="4750986"/>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Microvascular Complications and Foot Care: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1):S135-S151</a:t>
            </a:r>
          </a:p>
        </p:txBody>
      </p:sp>
    </p:spTree>
    <p:extLst>
      <p:ext uri="{BB962C8B-B14F-4D97-AF65-F5344CB8AC3E}">
        <p14:creationId xmlns:p14="http://schemas.microsoft.com/office/powerpoint/2010/main" val="7648871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Diabetic Retinopathy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123623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11.12</a:t>
            </a:r>
            <a:r>
              <a:rPr lang="en-US" sz="1800" dirty="0">
                <a:latin typeface="AdvOT8eb9eec2.B"/>
              </a:rPr>
              <a:t> 	</a:t>
            </a:r>
            <a:r>
              <a:rPr lang="en-US" sz="1800" dirty="0">
                <a:latin typeface="AdvOT7b515deb"/>
              </a:rPr>
              <a:t>Optimize glycemic control to reduce the risk or slow the progression of 	diabetic retinopathy. </a:t>
            </a:r>
            <a:r>
              <a:rPr lang="en-US" sz="1800" dirty="0">
                <a:solidFill>
                  <a:srgbClr val="A6192E"/>
                </a:solidFill>
                <a:latin typeface="AdvOT8eb9eec2.B"/>
              </a:rPr>
              <a:t>A</a:t>
            </a:r>
          </a:p>
          <a:p>
            <a:r>
              <a:rPr lang="en-US" sz="1800" dirty="0">
                <a:solidFill>
                  <a:srgbClr val="A6192E"/>
                </a:solidFill>
                <a:latin typeface="AdvOT8eb9eec2.B"/>
              </a:rPr>
              <a:t>11.13</a:t>
            </a:r>
            <a:r>
              <a:rPr lang="en-US" sz="1800" dirty="0">
                <a:latin typeface="AdvOT8eb9eec2.B"/>
              </a:rPr>
              <a:t> 	</a:t>
            </a:r>
            <a:r>
              <a:rPr lang="en-US" sz="1800" dirty="0">
                <a:latin typeface="AdvOT7b515deb"/>
              </a:rPr>
              <a:t>Optimize blood pressure and serum lipid control to reduce the risk or slow 	the progression of diabetic retinopathy.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8766299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Diabetic Retinopathy—Screening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85746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11.14</a:t>
            </a:r>
            <a:r>
              <a:rPr lang="en-US" sz="1800" dirty="0">
                <a:latin typeface="AdvOT8eb9eec2.B"/>
              </a:rPr>
              <a:t> 	</a:t>
            </a:r>
            <a:r>
              <a:rPr lang="en-US" sz="1800" dirty="0">
                <a:latin typeface="AdvOT7b515deb"/>
              </a:rPr>
              <a:t>Adults with type 1 diabetes should have an initial dilated and 	comprehensive eye examination by an ophthalmologist or optometrist 	within 5 years after the onset of diabetes. </a:t>
            </a:r>
            <a:r>
              <a:rPr lang="en-US" sz="1800" dirty="0">
                <a:solidFill>
                  <a:srgbClr val="A6192E"/>
                </a:solidFill>
                <a:latin typeface="AdvOT8eb9eec2.B"/>
              </a:rPr>
              <a:t>B</a:t>
            </a:r>
          </a:p>
          <a:p>
            <a:r>
              <a:rPr lang="en-US" sz="1800" dirty="0">
                <a:solidFill>
                  <a:srgbClr val="A6192E"/>
                </a:solidFill>
                <a:latin typeface="AdvOT8eb9eec2.B"/>
              </a:rPr>
              <a:t>11.15</a:t>
            </a:r>
            <a:r>
              <a:rPr lang="en-US" sz="1800" dirty="0">
                <a:latin typeface="AdvOT8eb9eec2.B"/>
              </a:rPr>
              <a:t> 	</a:t>
            </a:r>
            <a:r>
              <a:rPr lang="en-US" sz="1800" dirty="0">
                <a:latin typeface="AdvOT7b515deb"/>
              </a:rPr>
              <a:t>Patients with type 2 diabetes should have an initial dilated and 	comprehensive eye examination by an ophthalmologist or optometrist at 	the time of the diabetes diagnosis. </a:t>
            </a:r>
            <a:r>
              <a:rPr lang="en-US" sz="1800" dirty="0">
                <a:solidFill>
                  <a:srgbClr val="A6192E"/>
                </a:solidFill>
                <a:latin typeface="AdvOT8eb9eec2.B"/>
              </a:rPr>
              <a:t>B</a:t>
            </a:r>
          </a:p>
          <a:p>
            <a:r>
              <a:rPr lang="en-US" sz="1800" dirty="0">
                <a:solidFill>
                  <a:srgbClr val="A6192E"/>
                </a:solidFill>
                <a:latin typeface="AdvOT8eb9eec2.B"/>
              </a:rPr>
              <a:t>11.16</a:t>
            </a:r>
            <a:r>
              <a:rPr lang="en-US" sz="1800" dirty="0">
                <a:latin typeface="AdvOT8eb9eec2.B"/>
              </a:rPr>
              <a:t> 	</a:t>
            </a:r>
            <a:r>
              <a:rPr lang="en-US" sz="1800" dirty="0">
                <a:latin typeface="AdvOT7b515deb"/>
              </a:rPr>
              <a:t>If there is no evidence of retinopathy for one or more annual eye exams 	and glycemia is well controlled, then screening every 1</a:t>
            </a:r>
            <a:r>
              <a:rPr lang="en-US" sz="1800" dirty="0">
                <a:latin typeface="AdvOT7b515deb+20"/>
              </a:rPr>
              <a:t>–</a:t>
            </a:r>
            <a:r>
              <a:rPr lang="en-US" sz="1800" dirty="0">
                <a:latin typeface="AdvOT7b515deb"/>
              </a:rPr>
              <a:t>2 years may be 	considered. If any level of diabetic retinopathy is present, subsequent 	dilated retinal examinations should be repeated at least annually by an 	ophthalmologist or optometrist. If retinopathy is progressing or             	sight-threatening, then examinations will be required more           	frequently.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98326728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Diabetic Retinopathy—Screening (continued)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11.17</a:t>
            </a:r>
            <a:r>
              <a:rPr lang="en-US" sz="1800" dirty="0">
                <a:latin typeface="AdvOT8eb9eec2.B"/>
              </a:rPr>
              <a:t> 	</a:t>
            </a:r>
            <a:r>
              <a:rPr lang="en-US" sz="1800" dirty="0">
                <a:latin typeface="AdvOT7b515deb"/>
              </a:rPr>
              <a:t>Programs that use retinal photography (with remote reading or use of a 	validated assessment tool) to improve access to diabetic retinopathy 	screening can be appropriate screening strategies for diabetic retinopathy. 	Such programs need to provide pathways for timely referral for a 	comprehensive eye examination when indicated. </a:t>
            </a:r>
            <a:r>
              <a:rPr lang="en-US" sz="1800" dirty="0">
                <a:solidFill>
                  <a:srgbClr val="A6192E"/>
                </a:solidFill>
                <a:latin typeface="AdvOT8eb9eec2.B"/>
              </a:rPr>
              <a:t>B</a:t>
            </a:r>
          </a:p>
          <a:p>
            <a:r>
              <a:rPr lang="en-US" sz="1800" dirty="0">
                <a:solidFill>
                  <a:srgbClr val="A6192E"/>
                </a:solidFill>
                <a:latin typeface="AdvOT8eb9eec2.B"/>
              </a:rPr>
              <a:t>11.18</a:t>
            </a:r>
            <a:r>
              <a:rPr lang="en-US" sz="1800" dirty="0">
                <a:latin typeface="AdvOT8eb9eec2.B"/>
              </a:rPr>
              <a:t> 	</a:t>
            </a:r>
            <a:r>
              <a:rPr lang="en-US" sz="1800" dirty="0">
                <a:latin typeface="AdvOT7b515deb"/>
              </a:rPr>
              <a:t>Women with preexisting type 1 or type 2 diabetes who are planning 	pregnancy or who are pregnant should be counseled on the risk of 	development and/or progression of diabetic retinopathy. </a:t>
            </a:r>
            <a:r>
              <a:rPr lang="en-US" sz="1800" dirty="0">
                <a:solidFill>
                  <a:srgbClr val="A6192E"/>
                </a:solidFill>
                <a:latin typeface="AdvOT8eb9eec2.B"/>
              </a:rPr>
              <a:t>B</a:t>
            </a:r>
          </a:p>
          <a:p>
            <a:r>
              <a:rPr lang="en-US" sz="1800" dirty="0">
                <a:solidFill>
                  <a:srgbClr val="A6192E"/>
                </a:solidFill>
                <a:latin typeface="AdvOT8eb9eec2.B"/>
              </a:rPr>
              <a:t>11.19</a:t>
            </a:r>
            <a:r>
              <a:rPr lang="en-US" sz="1800" dirty="0">
                <a:latin typeface="AdvOT8eb9eec2.B"/>
              </a:rPr>
              <a:t> 	</a:t>
            </a:r>
            <a:r>
              <a:rPr lang="en-US" sz="1800" dirty="0">
                <a:latin typeface="AdvOT7b515deb"/>
              </a:rPr>
              <a:t>Eye examinations should occur before pregnancy or in the </a:t>
            </a:r>
            <a:r>
              <a:rPr lang="en-US" sz="1800" dirty="0">
                <a:latin typeface="AdvOT7b515deb+fb"/>
              </a:rPr>
              <a:t>fi</a:t>
            </a:r>
            <a:r>
              <a:rPr lang="en-US" sz="1800" dirty="0">
                <a:latin typeface="AdvOT7b515deb"/>
              </a:rPr>
              <a:t>rst trimester in 	patients with preexisting type 1 or type 2 diabetes, and then patients 	should be monitored every trimester and for 1 year postpartum as 	indicated by the degree of retinopathy.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11830809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Diabetic Retinopathy—Treatment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8" y="1330355"/>
            <a:ext cx="7883271"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11.20</a:t>
            </a:r>
            <a:r>
              <a:rPr lang="en-US" sz="1800" dirty="0">
                <a:latin typeface="AdvOT8eb9eec2.B"/>
              </a:rPr>
              <a:t> 	</a:t>
            </a:r>
            <a:r>
              <a:rPr lang="en-US" sz="1800" dirty="0">
                <a:latin typeface="AdvOT7b515deb"/>
              </a:rPr>
              <a:t>Promptly refer patients with any level of macular edema, severe non-	proliferative diabetic retinopathy (a precursor of proliferative diabetic 	retinopathy), or any proliferative diabetic retinopathy to a ophthalmologist 	who is knowledgeable and experienced in the management of diabetic 	retinopathy. </a:t>
            </a:r>
            <a:r>
              <a:rPr lang="en-US" sz="1800" dirty="0">
                <a:solidFill>
                  <a:srgbClr val="A6192E"/>
                </a:solidFill>
                <a:latin typeface="AdvOT8eb9eec2.B"/>
              </a:rPr>
              <a:t>A</a:t>
            </a:r>
          </a:p>
          <a:p>
            <a:r>
              <a:rPr lang="en-US" sz="1800" dirty="0">
                <a:solidFill>
                  <a:srgbClr val="A6192E"/>
                </a:solidFill>
                <a:latin typeface="AdvOT8eb9eec2.B"/>
              </a:rPr>
              <a:t>11.21</a:t>
            </a:r>
            <a:r>
              <a:rPr lang="en-US" sz="1800" dirty="0">
                <a:latin typeface="AdvOT8eb9eec2.B"/>
              </a:rPr>
              <a:t> 	</a:t>
            </a:r>
            <a:r>
              <a:rPr lang="en-US" sz="1800" dirty="0">
                <a:latin typeface="AdvOT7b515deb"/>
              </a:rPr>
              <a:t>The traditional standard treatment, </a:t>
            </a:r>
            <a:r>
              <a:rPr lang="en-US" sz="1800" dirty="0" err="1">
                <a:latin typeface="AdvOT7b515deb"/>
              </a:rPr>
              <a:t>panretinal</a:t>
            </a:r>
            <a:r>
              <a:rPr lang="en-US" sz="1800" dirty="0">
                <a:latin typeface="AdvOT7b515deb"/>
              </a:rPr>
              <a:t> laser photocoagulation 	therapy, is indicated to reduce the risk of vision loss in patients with high-	risk proliferative diabetic retinopathy and, in some cases, severe 	</a:t>
            </a:r>
            <a:r>
              <a:rPr lang="en-US" sz="1800" dirty="0" err="1">
                <a:latin typeface="AdvOT7b515deb"/>
              </a:rPr>
              <a:t>nonproliferative</a:t>
            </a:r>
            <a:r>
              <a:rPr lang="en-US" sz="1800" dirty="0">
                <a:latin typeface="AdvOT7b515deb"/>
              </a:rPr>
              <a:t> diabetic retinopathy. </a:t>
            </a:r>
            <a:r>
              <a:rPr lang="en-US" sz="1800" dirty="0">
                <a:solidFill>
                  <a:srgbClr val="A6192E"/>
                </a:solidFill>
                <a:latin typeface="AdvOT8eb9eec2.B"/>
              </a:rPr>
              <a:t>A</a:t>
            </a:r>
          </a:p>
        </p:txBody>
      </p:sp>
    </p:spTree>
    <p:extLst>
      <p:ext uri="{BB962C8B-B14F-4D97-AF65-F5344CB8AC3E}">
        <p14:creationId xmlns:p14="http://schemas.microsoft.com/office/powerpoint/2010/main" val="229648423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Diabetic Retinopathy—Treatment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775110"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11.22</a:t>
            </a:r>
            <a:r>
              <a:rPr lang="en-US" sz="1800" dirty="0">
                <a:latin typeface="AdvOT8eb9eec2.B"/>
              </a:rPr>
              <a:t> 	</a:t>
            </a:r>
            <a:r>
              <a:rPr lang="en-US" sz="1800" dirty="0" err="1">
                <a:latin typeface="AdvOT7b515deb"/>
              </a:rPr>
              <a:t>Intravitreous</a:t>
            </a:r>
            <a:r>
              <a:rPr lang="en-US" sz="1800" dirty="0">
                <a:latin typeface="AdvOT7b515deb"/>
              </a:rPr>
              <a:t> injections of anti</a:t>
            </a:r>
            <a:r>
              <a:rPr lang="en-US" sz="1800" dirty="0">
                <a:latin typeface="AdvOT7b515deb+20"/>
              </a:rPr>
              <a:t>–</a:t>
            </a:r>
            <a:r>
              <a:rPr lang="en-US" sz="1800" dirty="0">
                <a:latin typeface="AdvOT7b515deb"/>
              </a:rPr>
              <a:t>vascular endothelial growth factor 	ranibizumab are not inferior to traditional </a:t>
            </a:r>
            <a:r>
              <a:rPr lang="en-US" sz="1800" dirty="0" err="1">
                <a:latin typeface="AdvOT7b515deb"/>
              </a:rPr>
              <a:t>panretinal</a:t>
            </a:r>
            <a:r>
              <a:rPr lang="en-US" sz="1800" dirty="0">
                <a:latin typeface="AdvOT7b515deb"/>
              </a:rPr>
              <a:t> laser 	photocoagulation and are also indicated to reduce the risk of vision loss 	in patients with proliferative diabetic retinopathy. </a:t>
            </a:r>
            <a:r>
              <a:rPr lang="en-US" sz="1800" dirty="0">
                <a:solidFill>
                  <a:srgbClr val="A6192E"/>
                </a:solidFill>
                <a:latin typeface="AdvOT8eb9eec2.B"/>
              </a:rPr>
              <a:t>A</a:t>
            </a:r>
            <a:endParaRPr lang="en-US" sz="1800" dirty="0">
              <a:latin typeface="AdvOT8eb9eec2.B"/>
            </a:endParaRPr>
          </a:p>
          <a:p>
            <a:r>
              <a:rPr lang="en-US" sz="1800" dirty="0">
                <a:solidFill>
                  <a:srgbClr val="A6192E"/>
                </a:solidFill>
                <a:latin typeface="AdvOT8eb9eec2.B"/>
              </a:rPr>
              <a:t>11.23</a:t>
            </a:r>
            <a:r>
              <a:rPr lang="en-US" sz="1800" dirty="0">
                <a:latin typeface="AdvOT8eb9eec2.B"/>
              </a:rPr>
              <a:t> 	</a:t>
            </a:r>
            <a:r>
              <a:rPr lang="en-US" sz="1800" dirty="0" err="1">
                <a:latin typeface="AdvOT7b515deb"/>
              </a:rPr>
              <a:t>Intravitreous</a:t>
            </a:r>
            <a:r>
              <a:rPr lang="en-US" sz="1800" dirty="0">
                <a:latin typeface="AdvOT7b515deb"/>
              </a:rPr>
              <a:t> injections of anti</a:t>
            </a:r>
            <a:r>
              <a:rPr lang="en-US" sz="1800" dirty="0">
                <a:latin typeface="AdvOT7b515deb+20"/>
              </a:rPr>
              <a:t>–</a:t>
            </a:r>
            <a:r>
              <a:rPr lang="en-US" sz="1800" dirty="0">
                <a:latin typeface="AdvOT7b515deb"/>
              </a:rPr>
              <a:t>vascular endothelial growth factor are 	indicated for central involved diabetic macular edema, which occurs 	beneath the foveal center and may threaten reading vision. </a:t>
            </a:r>
            <a:r>
              <a:rPr lang="en-US" sz="1800" dirty="0">
                <a:solidFill>
                  <a:srgbClr val="A6192E"/>
                </a:solidFill>
                <a:latin typeface="AdvOT8eb9eec2.B"/>
              </a:rPr>
              <a:t>A</a:t>
            </a:r>
          </a:p>
          <a:p>
            <a:r>
              <a:rPr lang="en-US" sz="1800" dirty="0">
                <a:solidFill>
                  <a:srgbClr val="A6192E"/>
                </a:solidFill>
                <a:latin typeface="AdvOT8eb9eec2.B"/>
              </a:rPr>
              <a:t>11.24</a:t>
            </a:r>
            <a:r>
              <a:rPr lang="en-US" sz="1800" dirty="0">
                <a:latin typeface="AdvOT8eb9eec2.B"/>
              </a:rPr>
              <a:t> 	</a:t>
            </a:r>
            <a:r>
              <a:rPr lang="en-US" sz="1800" dirty="0">
                <a:latin typeface="AdvOT7b515deb"/>
              </a:rPr>
              <a:t>The presence of retinopathy is not a contraindication to aspirin therapy 	for </a:t>
            </a:r>
            <a:r>
              <a:rPr lang="en-US" sz="1800" dirty="0" err="1">
                <a:latin typeface="AdvOT7b515deb"/>
              </a:rPr>
              <a:t>cardioprotection</a:t>
            </a:r>
            <a:r>
              <a:rPr lang="en-US" sz="1800" dirty="0">
                <a:latin typeface="AdvOT7b515deb"/>
              </a:rPr>
              <a:t>, as aspirin does not increase the risk of retinal 	hemorrhage.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049582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a:p>
            <a:endParaRPr lang="en-US" dirty="0"/>
          </a:p>
        </p:txBody>
      </p:sp>
      <p:sp>
        <p:nvSpPr>
          <p:cNvPr id="5" name="TextBox 4">
            <a:extLst>
              <a:ext uri="{FF2B5EF4-FFF2-40B4-BE49-F238E27FC236}">
                <a16:creationId xmlns:a16="http://schemas.microsoft.com/office/drawing/2014/main" xmlns="" id="{75016219-367F-473E-9673-B013481024EE}"/>
              </a:ext>
            </a:extLst>
          </p:cNvPr>
          <p:cNvSpPr txBox="1">
            <a:spLocks noChangeArrowheads="1"/>
          </p:cNvSpPr>
          <p:nvPr/>
        </p:nvSpPr>
        <p:spPr bwMode="auto">
          <a:xfrm>
            <a:off x="869031" y="6497719"/>
            <a:ext cx="56381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prstClr val="white"/>
                </a:solidFill>
                <a:latin typeface="Helvetica" pitchFamily="34" charset="0"/>
                <a:ea typeface="ヒラギノ角ゴ Pro W3" charset="-128"/>
              </a:rPr>
              <a:t>Introduction: </a:t>
            </a:r>
            <a:br>
              <a:rPr lang="en-US" sz="1200" dirty="0">
                <a:solidFill>
                  <a:prstClr val="white"/>
                </a:solidFill>
                <a:latin typeface="Helvetica" pitchFamily="34" charset="0"/>
                <a:ea typeface="ヒラギノ角ゴ Pro W3" charset="-128"/>
              </a:rPr>
            </a:br>
            <a:r>
              <a:rPr lang="en-US" sz="1200" i="1" dirty="0">
                <a:solidFill>
                  <a:prstClr val="white"/>
                </a:solidFill>
                <a:ea typeface="ヒラギノ角ゴ Pro W3" charset="-128"/>
              </a:rPr>
              <a:t>Standards of Medical Care in Diabetes - 2019</a:t>
            </a:r>
            <a:r>
              <a:rPr lang="en-US" sz="1200" dirty="0">
                <a:solidFill>
                  <a:prstClr val="white"/>
                </a:solidFill>
                <a:latin typeface="Helvetica" pitchFamily="34" charset="0"/>
                <a:ea typeface="ヒラギノ角ゴ Pro W3" charset="-128"/>
              </a:rPr>
              <a:t>. </a:t>
            </a:r>
            <a:r>
              <a:rPr lang="en-US" sz="1200" i="1" dirty="0">
                <a:solidFill>
                  <a:prstClr val="white"/>
                </a:solidFill>
                <a:latin typeface="Helvetica" pitchFamily="34" charset="0"/>
                <a:ea typeface="ヒラギノ角ゴ Pro W3" charset="-128"/>
              </a:rPr>
              <a:t>Diabetes Care </a:t>
            </a:r>
            <a:r>
              <a:rPr lang="en-US" sz="1200" dirty="0">
                <a:solidFill>
                  <a:prstClr val="white"/>
                </a:solidFill>
                <a:latin typeface="Helvetica" pitchFamily="34" charset="0"/>
                <a:ea typeface="ヒラギノ角ゴ Pro W3" charset="-128"/>
              </a:rPr>
              <a:t>2019;42(Suppl. 1):S1-S2</a:t>
            </a:r>
          </a:p>
        </p:txBody>
      </p:sp>
      <p:sp>
        <p:nvSpPr>
          <p:cNvPr id="6" name="Slide Number Placeholder 1">
            <a:extLst>
              <a:ext uri="{FF2B5EF4-FFF2-40B4-BE49-F238E27FC236}">
                <a16:creationId xmlns:a16="http://schemas.microsoft.com/office/drawing/2014/main" xmlns="" id="{E3C71F95-0789-4BBD-A469-ECB382AC65FA}"/>
              </a:ext>
            </a:extLst>
          </p:cNvPr>
          <p:cNvSpPr txBox="1">
            <a:spLocks/>
          </p:cNvSpPr>
          <p:nvPr/>
        </p:nvSpPr>
        <p:spPr>
          <a:xfrm>
            <a:off x="235873" y="6468763"/>
            <a:ext cx="400127" cy="17727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877B3-D348-4611-9BDB-C5374591D951}" type="slidenum">
              <a:rPr lang="en-US" smtClean="0"/>
              <a:pPr/>
              <a:t>18</a:t>
            </a:fld>
            <a:endParaRPr lang="en-US" dirty="0"/>
          </a:p>
        </p:txBody>
      </p:sp>
      <p:sp>
        <p:nvSpPr>
          <p:cNvPr id="9" name="TextBox 8">
            <a:extLst>
              <a:ext uri="{FF2B5EF4-FFF2-40B4-BE49-F238E27FC236}">
                <a16:creationId xmlns:a16="http://schemas.microsoft.com/office/drawing/2014/main" xmlns="" id="{10C22B11-4AE8-40CF-8408-19EFCD073C60}"/>
              </a:ext>
            </a:extLst>
          </p:cNvPr>
          <p:cNvSpPr txBox="1"/>
          <p:nvPr/>
        </p:nvSpPr>
        <p:spPr>
          <a:xfrm>
            <a:off x="3842795" y="2060294"/>
            <a:ext cx="1818447" cy="369332"/>
          </a:xfrm>
          <a:prstGeom prst="rect">
            <a:avLst/>
          </a:prstGeom>
          <a:noFill/>
        </p:spPr>
        <p:txBody>
          <a:bodyPr wrap="none" rtlCol="0">
            <a:spAutoFit/>
          </a:bodyPr>
          <a:lstStyle/>
          <a:p>
            <a:r>
              <a:rPr lang="en-US" dirty="0"/>
              <a:t>Hold for table 2.1</a:t>
            </a:r>
          </a:p>
        </p:txBody>
      </p:sp>
      <p:pic>
        <p:nvPicPr>
          <p:cNvPr id="4" name="Picture 3">
            <a:extLst>
              <a:ext uri="{FF2B5EF4-FFF2-40B4-BE49-F238E27FC236}">
                <a16:creationId xmlns:a16="http://schemas.microsoft.com/office/drawing/2014/main" xmlns="" id="{8A7F5807-EB00-4216-BCB8-ECAEC406DB81}"/>
              </a:ext>
            </a:extLst>
          </p:cNvPr>
          <p:cNvPicPr>
            <a:picLocks noChangeAspect="1"/>
          </p:cNvPicPr>
          <p:nvPr/>
        </p:nvPicPr>
        <p:blipFill>
          <a:blip r:embed="rId2"/>
          <a:stretch>
            <a:fillRect/>
          </a:stretch>
        </p:blipFill>
        <p:spPr>
          <a:xfrm>
            <a:off x="959169" y="1550096"/>
            <a:ext cx="7225662" cy="2043308"/>
          </a:xfrm>
          <a:prstGeom prst="rect">
            <a:avLst/>
          </a:prstGeom>
        </p:spPr>
      </p:pic>
      <p:sp>
        <p:nvSpPr>
          <p:cNvPr id="8" name="TextBox 7">
            <a:extLst>
              <a:ext uri="{FF2B5EF4-FFF2-40B4-BE49-F238E27FC236}">
                <a16:creationId xmlns:a16="http://schemas.microsoft.com/office/drawing/2014/main" xmlns="" id="{91EC5DEC-9652-4392-8AF4-F01ED7EE8B11}"/>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42491400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Neuropathy—Screening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11.25</a:t>
            </a:r>
            <a:r>
              <a:rPr lang="en-US" sz="1800" dirty="0">
                <a:latin typeface="AdvOT8eb9eec2.B"/>
              </a:rPr>
              <a:t> 	</a:t>
            </a:r>
            <a:r>
              <a:rPr lang="en-US" sz="1800" dirty="0">
                <a:latin typeface="AdvOT7b515deb"/>
              </a:rPr>
              <a:t>All patients should be assessed for diabetic peripheral neuropathy starting 	at diagnosis of type 2 diabetes and 5 years after the diagnosis of type 1 	diabetes and at least annually thereafter. </a:t>
            </a:r>
            <a:r>
              <a:rPr lang="en-US" sz="1800" dirty="0">
                <a:solidFill>
                  <a:srgbClr val="A6192E"/>
                </a:solidFill>
                <a:latin typeface="AdvOT8eb9eec2.B"/>
              </a:rPr>
              <a:t>B</a:t>
            </a:r>
          </a:p>
          <a:p>
            <a:r>
              <a:rPr lang="en-US" sz="1800" dirty="0">
                <a:solidFill>
                  <a:srgbClr val="A6192E"/>
                </a:solidFill>
                <a:latin typeface="AdvOT8eb9eec2.B"/>
              </a:rPr>
              <a:t>11.26</a:t>
            </a:r>
            <a:r>
              <a:rPr lang="en-US" sz="1800" dirty="0">
                <a:latin typeface="AdvOT8eb9eec2.B"/>
              </a:rPr>
              <a:t> 	</a:t>
            </a:r>
            <a:r>
              <a:rPr lang="en-US" sz="1800" dirty="0">
                <a:latin typeface="AdvOT7b515deb"/>
              </a:rPr>
              <a:t>Assessment for distal symmetric polyneuropathy should include a careful 	history and assessment of either temperature or pinprick sensation (small 	</a:t>
            </a:r>
            <a:r>
              <a:rPr lang="en-US" sz="1800" dirty="0">
                <a:latin typeface="AdvOT7b515deb+fb"/>
              </a:rPr>
              <a:t>fi</a:t>
            </a:r>
            <a:r>
              <a:rPr lang="en-US" sz="1800" dirty="0">
                <a:latin typeface="AdvOT7b515deb"/>
              </a:rPr>
              <a:t>ber function) and vibration sensation using a 128-Hz tuning fork (for large 	</a:t>
            </a:r>
            <a:r>
              <a:rPr lang="en-US" sz="1800" dirty="0">
                <a:latin typeface="AdvOT7b515deb+fb"/>
              </a:rPr>
              <a:t>fi</a:t>
            </a:r>
            <a:r>
              <a:rPr lang="en-US" sz="1800" dirty="0">
                <a:latin typeface="AdvOT7b515deb"/>
              </a:rPr>
              <a:t>ber function). All patients should have annual 10-g mono</a:t>
            </a:r>
            <a:r>
              <a:rPr lang="en-US" sz="1800" dirty="0">
                <a:latin typeface="AdvOT7b515deb+fb"/>
              </a:rPr>
              <a:t>fi</a:t>
            </a:r>
            <a:r>
              <a:rPr lang="en-US" sz="1800" dirty="0">
                <a:latin typeface="AdvOT7b515deb"/>
              </a:rPr>
              <a:t>lament testing 	to identify feet at risk for ulceration and amputation. </a:t>
            </a:r>
            <a:r>
              <a:rPr lang="en-US" sz="1800" dirty="0">
                <a:solidFill>
                  <a:srgbClr val="A6192E"/>
                </a:solidFill>
                <a:latin typeface="AdvOT8eb9eec2.B"/>
              </a:rPr>
              <a:t>B</a:t>
            </a:r>
          </a:p>
          <a:p>
            <a:r>
              <a:rPr lang="en-US" sz="1800" dirty="0">
                <a:solidFill>
                  <a:srgbClr val="A6192E"/>
                </a:solidFill>
                <a:latin typeface="AdvOT8eb9eec2.B"/>
              </a:rPr>
              <a:t>11.27</a:t>
            </a:r>
            <a:r>
              <a:rPr lang="en-US" sz="1800" dirty="0">
                <a:latin typeface="AdvOT8eb9eec2.B"/>
              </a:rPr>
              <a:t> 	</a:t>
            </a:r>
            <a:r>
              <a:rPr lang="en-US" sz="1800" dirty="0">
                <a:latin typeface="AdvOT7b515deb"/>
              </a:rPr>
              <a:t>Symptoms and signs of autonomic neuropathy should be assessed in 	patients with microvascular complications.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54577971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Neuropathy—Treatment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47247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11.28 </a:t>
            </a:r>
            <a:r>
              <a:rPr lang="en-US" sz="1800" dirty="0">
                <a:latin typeface="AdvOT8eb9eec2.B"/>
              </a:rPr>
              <a:t>	</a:t>
            </a:r>
            <a:r>
              <a:rPr lang="en-US" sz="1800" dirty="0">
                <a:latin typeface="AdvOT7b515deb"/>
              </a:rPr>
              <a:t>Optimize glucose control to prevent or delay the development of 	neuropathy in patients with type 1 diabetes </a:t>
            </a:r>
            <a:r>
              <a:rPr lang="en-US" sz="1800" dirty="0">
                <a:solidFill>
                  <a:srgbClr val="A6192E"/>
                </a:solidFill>
                <a:latin typeface="AdvOT8eb9eec2.B"/>
              </a:rPr>
              <a:t>A</a:t>
            </a:r>
            <a:r>
              <a:rPr lang="en-US" sz="1800" dirty="0">
                <a:latin typeface="AdvOT8eb9eec2.B"/>
              </a:rPr>
              <a:t> </a:t>
            </a:r>
            <a:r>
              <a:rPr lang="en-US" sz="1800" dirty="0">
                <a:latin typeface="AdvOT7b515deb"/>
              </a:rPr>
              <a:t>and to slow the progression   	of neuropathy in patients with type 2 diabetes. </a:t>
            </a:r>
            <a:r>
              <a:rPr lang="en-US" sz="1800" dirty="0">
                <a:solidFill>
                  <a:srgbClr val="A6192E"/>
                </a:solidFill>
                <a:latin typeface="AdvOT8eb9eec2.B"/>
              </a:rPr>
              <a:t>B</a:t>
            </a:r>
          </a:p>
          <a:p>
            <a:r>
              <a:rPr lang="en-US" sz="1800" dirty="0">
                <a:solidFill>
                  <a:srgbClr val="A6192E"/>
                </a:solidFill>
                <a:latin typeface="AdvOT8eb9eec2.B"/>
              </a:rPr>
              <a:t>11.29</a:t>
            </a:r>
            <a:r>
              <a:rPr lang="en-US" sz="1800" dirty="0">
                <a:latin typeface="AdvOT8eb9eec2.B"/>
              </a:rPr>
              <a:t> 	</a:t>
            </a:r>
            <a:r>
              <a:rPr lang="en-US" sz="1800" dirty="0">
                <a:latin typeface="AdvOT7b515deb"/>
              </a:rPr>
              <a:t>Assess and treat patients to reduce pain related to diabetic peripheral 	neuropathy </a:t>
            </a:r>
            <a:r>
              <a:rPr lang="en-US" sz="1800" dirty="0">
                <a:solidFill>
                  <a:srgbClr val="A6192E"/>
                </a:solidFill>
                <a:latin typeface="AdvOT8eb9eec2.B"/>
              </a:rPr>
              <a:t>B</a:t>
            </a:r>
            <a:r>
              <a:rPr lang="en-US" sz="1800" dirty="0">
                <a:latin typeface="AdvOT8eb9eec2.B"/>
              </a:rPr>
              <a:t> </a:t>
            </a:r>
            <a:r>
              <a:rPr lang="en-US" sz="1800" dirty="0">
                <a:latin typeface="AdvOT7b515deb"/>
              </a:rPr>
              <a:t>and symptoms of autonomic neuropathy and to improve 	quality of life. </a:t>
            </a:r>
            <a:r>
              <a:rPr lang="en-US" sz="1800" dirty="0">
                <a:solidFill>
                  <a:srgbClr val="A6192E"/>
                </a:solidFill>
                <a:latin typeface="AdvOT8eb9eec2.B"/>
              </a:rPr>
              <a:t>E</a:t>
            </a:r>
          </a:p>
          <a:p>
            <a:r>
              <a:rPr lang="en-US" sz="1800" dirty="0">
                <a:solidFill>
                  <a:srgbClr val="A6192E"/>
                </a:solidFill>
                <a:latin typeface="AdvOT8eb9eec2.B"/>
              </a:rPr>
              <a:t>11.30</a:t>
            </a:r>
            <a:r>
              <a:rPr lang="en-US" sz="1800" dirty="0">
                <a:latin typeface="AdvOT8eb9eec2.B"/>
              </a:rPr>
              <a:t> 	</a:t>
            </a:r>
            <a:r>
              <a:rPr lang="en-US" sz="1800" dirty="0">
                <a:latin typeface="AdvOT7b515deb"/>
              </a:rPr>
              <a:t>Pregabalin, duloxetine, or gabapentin are recommended as initial 	pharmacologic treatments for neuropathic pain in diabetes.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29368003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708997" y="798727"/>
            <a:ext cx="7930382" cy="368818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early recognition and appropriate management of neuropathy in the patient with diabetes is important.</a:t>
            </a:r>
          </a:p>
          <a:p>
            <a:endParaRPr lang="en-US" sz="1800" dirty="0">
              <a:latin typeface="AdvOT7b515deb"/>
            </a:endParaRPr>
          </a:p>
          <a:p>
            <a:pPr marL="342900" indent="-342900">
              <a:buFont typeface="+mj-lt"/>
              <a:buAutoNum type="arabicPeriod"/>
            </a:pPr>
            <a:r>
              <a:rPr lang="en-US" sz="1800" dirty="0">
                <a:latin typeface="AdvOT7b515deb"/>
              </a:rPr>
              <a:t>Diabetic neuropathy is a diagnosis of exclusion. Nondiabetic neuropathies may be present in patients with diabetes and may be treatable.</a:t>
            </a:r>
          </a:p>
          <a:p>
            <a:pPr marL="342900" indent="-342900">
              <a:buFont typeface="+mj-lt"/>
              <a:buAutoNum type="arabicPeriod"/>
            </a:pPr>
            <a:r>
              <a:rPr lang="en-US" sz="1800" dirty="0">
                <a:latin typeface="AdvOT7b515deb"/>
              </a:rPr>
              <a:t>Numerous treatment options exist for symptomatic diabetic neuropathy. </a:t>
            </a:r>
          </a:p>
          <a:p>
            <a:pPr marL="342900" indent="-342900">
              <a:buFont typeface="+mj-lt"/>
              <a:buAutoNum type="arabicPeriod"/>
            </a:pPr>
            <a:r>
              <a:rPr lang="en-US" sz="1800" dirty="0">
                <a:latin typeface="AdvOT7b515deb"/>
              </a:rPr>
              <a:t>Up to 50% of diabetic peripheral neuropathy (DPN) may be a symptomatic. If not recognized and if preventive foot care is not implemented, patients are at risk for injuries to their insensate feet.</a:t>
            </a:r>
          </a:p>
          <a:p>
            <a:pPr marL="342900" indent="-342900">
              <a:buFont typeface="+mj-lt"/>
              <a:buAutoNum type="arabicPeriod"/>
            </a:pPr>
            <a:r>
              <a:rPr lang="en-US" sz="1800" dirty="0">
                <a:latin typeface="AdvOT7b515deb"/>
              </a:rPr>
              <a:t>Recognition and treatment of autonomic neuropathy may improve symptoms, reduce sequelae, and improve quality of life.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19734573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708997" y="798727"/>
            <a:ext cx="7930382" cy="258019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following clinical tests may be used to assess small- and large-</a:t>
            </a:r>
            <a:r>
              <a:rPr lang="en-US" sz="1800" dirty="0">
                <a:latin typeface="AdvOT7b515deb+fb"/>
              </a:rPr>
              <a:t>fi</a:t>
            </a:r>
            <a:r>
              <a:rPr lang="en-US" sz="1800" dirty="0">
                <a:latin typeface="AdvOT7b515deb"/>
              </a:rPr>
              <a:t>ber function and protective sensation:</a:t>
            </a:r>
          </a:p>
          <a:p>
            <a:endParaRPr lang="en-US" sz="1800" dirty="0">
              <a:latin typeface="AdvOT7b515deb"/>
            </a:endParaRPr>
          </a:p>
          <a:p>
            <a:endParaRPr lang="en-US" sz="1800" dirty="0">
              <a:latin typeface="AdvOT7b515deb"/>
            </a:endParaRPr>
          </a:p>
          <a:p>
            <a:pPr marL="342900" indent="-342900">
              <a:buFont typeface="+mj-lt"/>
              <a:buAutoNum type="arabicPeriod"/>
            </a:pPr>
            <a:r>
              <a:rPr lang="en-US" sz="1800" dirty="0">
                <a:latin typeface="AdvOT7b515deb"/>
              </a:rPr>
              <a:t>Small-</a:t>
            </a:r>
            <a:r>
              <a:rPr lang="en-US" sz="1800" dirty="0">
                <a:latin typeface="AdvOT7b515deb+fb"/>
              </a:rPr>
              <a:t>fi</a:t>
            </a:r>
            <a:r>
              <a:rPr lang="en-US" sz="1800" dirty="0">
                <a:latin typeface="AdvOT7b515deb"/>
              </a:rPr>
              <a:t>ber function: pinprick and temperature sensation</a:t>
            </a:r>
          </a:p>
          <a:p>
            <a:pPr marL="342900" indent="-342900">
              <a:buFont typeface="+mj-lt"/>
              <a:buAutoNum type="arabicPeriod"/>
            </a:pPr>
            <a:r>
              <a:rPr lang="en-US" sz="1800" dirty="0">
                <a:latin typeface="AdvOT7b515deb"/>
              </a:rPr>
              <a:t>Large-</a:t>
            </a:r>
            <a:r>
              <a:rPr lang="en-US" sz="1800" dirty="0">
                <a:latin typeface="AdvOT7b515deb+fb"/>
              </a:rPr>
              <a:t>fi</a:t>
            </a:r>
            <a:r>
              <a:rPr lang="en-US" sz="1800" dirty="0">
                <a:latin typeface="AdvOT7b515deb"/>
              </a:rPr>
              <a:t>ber function: vibration perception and 10-g mono</a:t>
            </a:r>
            <a:r>
              <a:rPr lang="en-US" sz="1800" dirty="0">
                <a:latin typeface="AdvOT7b515deb+fb"/>
              </a:rPr>
              <a:t>fi</a:t>
            </a:r>
            <a:r>
              <a:rPr lang="en-US" sz="1800" dirty="0">
                <a:latin typeface="AdvOT7b515deb"/>
              </a:rPr>
              <a:t>lament</a:t>
            </a:r>
          </a:p>
          <a:p>
            <a:pPr marL="342900" indent="-342900">
              <a:buFont typeface="+mj-lt"/>
              <a:buAutoNum type="arabicPeriod"/>
            </a:pPr>
            <a:r>
              <a:rPr lang="en-US" sz="1800" dirty="0">
                <a:latin typeface="AdvOT7b515deb"/>
              </a:rPr>
              <a:t>Protective sensation: 10-g mono</a:t>
            </a:r>
            <a:r>
              <a:rPr lang="en-US" sz="1800" dirty="0">
                <a:latin typeface="AdvOT7b515deb+fb"/>
              </a:rPr>
              <a:t>fi</a:t>
            </a:r>
            <a:r>
              <a:rPr lang="en-US" sz="1800" dirty="0">
                <a:latin typeface="AdvOT7b515deb"/>
              </a:rPr>
              <a:t>lament</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91371510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Foot Care </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47247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11.31</a:t>
            </a:r>
            <a:r>
              <a:rPr lang="en-US" sz="1800" dirty="0">
                <a:latin typeface="AdvOT8eb9eec2.B"/>
              </a:rPr>
              <a:t> 	</a:t>
            </a:r>
            <a:r>
              <a:rPr lang="en-US" sz="1800" dirty="0">
                <a:latin typeface="AdvOT7b515deb"/>
              </a:rPr>
              <a:t>Perform a comprehensive foot evaluation at least annually to identify risk 	factors for ulcers and amputations. </a:t>
            </a:r>
            <a:r>
              <a:rPr lang="en-US" sz="1800" dirty="0">
                <a:solidFill>
                  <a:srgbClr val="A6192E"/>
                </a:solidFill>
                <a:latin typeface="AdvOT8eb9eec2.B"/>
              </a:rPr>
              <a:t>B</a:t>
            </a:r>
          </a:p>
          <a:p>
            <a:r>
              <a:rPr lang="en-US" sz="1800" dirty="0">
                <a:solidFill>
                  <a:srgbClr val="A6192E"/>
                </a:solidFill>
                <a:latin typeface="AdvOT8eb9eec2.B"/>
              </a:rPr>
              <a:t>11.32</a:t>
            </a:r>
            <a:r>
              <a:rPr lang="en-US" sz="1800" dirty="0">
                <a:latin typeface="AdvOT8eb9eec2.B"/>
              </a:rPr>
              <a:t> 	</a:t>
            </a:r>
            <a:r>
              <a:rPr lang="en-US" sz="1800" dirty="0">
                <a:latin typeface="AdvOT7b515deb"/>
              </a:rPr>
              <a:t>Patients with evidence of sensory loss or prior ulceration or amputation 	should have their feet inspected at every visit. </a:t>
            </a:r>
            <a:r>
              <a:rPr lang="en-US" sz="1800" dirty="0">
                <a:solidFill>
                  <a:srgbClr val="A6192E"/>
                </a:solidFill>
                <a:latin typeface="AdvOT8eb9eec2.B"/>
              </a:rPr>
              <a:t>B</a:t>
            </a:r>
          </a:p>
          <a:p>
            <a:r>
              <a:rPr lang="en-US" sz="1800" dirty="0">
                <a:solidFill>
                  <a:srgbClr val="A6192E"/>
                </a:solidFill>
                <a:latin typeface="AdvOT8eb9eec2.B"/>
              </a:rPr>
              <a:t>11.33</a:t>
            </a:r>
            <a:r>
              <a:rPr lang="en-US" sz="1800" dirty="0">
                <a:latin typeface="AdvOT8eb9eec2.B"/>
              </a:rPr>
              <a:t> 	</a:t>
            </a:r>
            <a:r>
              <a:rPr lang="en-US" sz="1800" dirty="0">
                <a:latin typeface="AdvOT7b515deb"/>
              </a:rPr>
              <a:t>Obtain a prior history of ulceration, amputation, Charcot foot, angioplasty 	or vascular surgery, cigarette smoking, retinopathy, and renal disease and 	assess current symptoms of neuropathy (pain, burning, numbness) 	and 	vascular disease (leg fatigue, claudication).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21618227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Foot Care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11.34</a:t>
            </a:r>
            <a:r>
              <a:rPr lang="en-US" sz="1800" dirty="0">
                <a:latin typeface="AdvOT8eb9eec2.B"/>
              </a:rPr>
              <a:t> 	</a:t>
            </a:r>
            <a:r>
              <a:rPr lang="en-US" sz="1800" dirty="0">
                <a:latin typeface="AdvOT7b515deb"/>
              </a:rPr>
              <a:t>The examination should include inspection of the skin, assessment of foot 	deformities, neurological assessment (10-g mono</a:t>
            </a:r>
            <a:r>
              <a:rPr lang="en-US" sz="1800" dirty="0">
                <a:latin typeface="AdvOT7b515deb+fb"/>
              </a:rPr>
              <a:t>fi</a:t>
            </a:r>
            <a:r>
              <a:rPr lang="en-US" sz="1800" dirty="0">
                <a:latin typeface="AdvOT7b515deb"/>
              </a:rPr>
              <a:t>lament testing with at 	least one other assessment: pinprick, temperature, vibration), and vascular 	assessment including pulses in the legs and feet. </a:t>
            </a:r>
            <a:r>
              <a:rPr lang="en-US" sz="1800" dirty="0">
                <a:solidFill>
                  <a:srgbClr val="A6192E"/>
                </a:solidFill>
                <a:latin typeface="AdvOT8eb9eec2.B"/>
              </a:rPr>
              <a:t>B</a:t>
            </a:r>
          </a:p>
          <a:p>
            <a:r>
              <a:rPr lang="en-US" sz="1800" dirty="0">
                <a:solidFill>
                  <a:srgbClr val="A6192E"/>
                </a:solidFill>
                <a:latin typeface="AdvOT8eb9eec2.B"/>
              </a:rPr>
              <a:t>11.35 </a:t>
            </a:r>
            <a:r>
              <a:rPr lang="en-US" sz="1800" dirty="0">
                <a:latin typeface="AdvOT8eb9eec2.B"/>
              </a:rPr>
              <a:t>	</a:t>
            </a:r>
            <a:r>
              <a:rPr lang="en-US" sz="1800" dirty="0">
                <a:latin typeface="AdvOT7b515deb"/>
              </a:rPr>
              <a:t>Patients with symptoms of claudication or decreased or absent pedal 	pulses should be referred for ankle-brachial index and for further vascular 	assessment as appropriate. </a:t>
            </a:r>
            <a:r>
              <a:rPr lang="en-US" sz="1800" dirty="0">
                <a:solidFill>
                  <a:srgbClr val="A6192E"/>
                </a:solidFill>
                <a:latin typeface="AdvOT8eb9eec2.B"/>
              </a:rPr>
              <a:t>C</a:t>
            </a:r>
          </a:p>
          <a:p>
            <a:r>
              <a:rPr lang="en-US" sz="1800" dirty="0">
                <a:solidFill>
                  <a:srgbClr val="A6192E"/>
                </a:solidFill>
                <a:latin typeface="AdvOT8eb9eec2.B"/>
              </a:rPr>
              <a:t>11.36 </a:t>
            </a:r>
            <a:r>
              <a:rPr lang="en-US" sz="1800" dirty="0">
                <a:latin typeface="AdvOT8eb9eec2.B"/>
              </a:rPr>
              <a:t>	</a:t>
            </a:r>
            <a:r>
              <a:rPr lang="en-US" sz="1800" dirty="0">
                <a:latin typeface="AdvOT7b515deb"/>
              </a:rPr>
              <a:t>A multidisciplinary approach is recommended for individuals with foot 	ulcers and high-risk feet (e.g., dialysis patients and those with Charcot foot 	or prior ulcers or amputation).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74877754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Foot Care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11.37</a:t>
            </a:r>
            <a:r>
              <a:rPr lang="en-US" sz="1800" dirty="0">
                <a:latin typeface="AdvOT8eb9eec2.B"/>
              </a:rPr>
              <a:t> 	</a:t>
            </a:r>
            <a:r>
              <a:rPr lang="en-US" sz="1800" dirty="0">
                <a:latin typeface="AdvOT7b515deb"/>
              </a:rPr>
              <a:t>Refer patients who smoke or who have histories of prior lower extremity 	complications, loss of protective sensation, structural abnormalities, or  	peripheral arterial disease to foot care specialists for ongoing preventive 	care and lifelong surveillance. </a:t>
            </a:r>
            <a:r>
              <a:rPr lang="en-US" sz="1800" dirty="0">
                <a:solidFill>
                  <a:srgbClr val="A6192E"/>
                </a:solidFill>
                <a:latin typeface="AdvOT8eb9eec2.B"/>
              </a:rPr>
              <a:t>C</a:t>
            </a:r>
          </a:p>
          <a:p>
            <a:r>
              <a:rPr lang="en-US" sz="1800" dirty="0">
                <a:solidFill>
                  <a:srgbClr val="A6192E"/>
                </a:solidFill>
                <a:latin typeface="AdvOT8eb9eec2.B"/>
              </a:rPr>
              <a:t>11.38</a:t>
            </a:r>
            <a:r>
              <a:rPr lang="en-US" sz="1800" dirty="0">
                <a:latin typeface="AdvOT8eb9eec2.B"/>
              </a:rPr>
              <a:t> 	</a:t>
            </a:r>
            <a:r>
              <a:rPr lang="en-US" sz="1800" dirty="0">
                <a:latin typeface="AdvOT7b515deb"/>
              </a:rPr>
              <a:t>Provide general preventive foot self-care education to all patients with 	diabetes. </a:t>
            </a:r>
            <a:r>
              <a:rPr lang="en-US" sz="1800" dirty="0">
                <a:solidFill>
                  <a:srgbClr val="A6192E"/>
                </a:solidFill>
                <a:latin typeface="AdvOT8eb9eec2.B"/>
              </a:rPr>
              <a:t>B</a:t>
            </a:r>
          </a:p>
          <a:p>
            <a:r>
              <a:rPr lang="en-US" sz="1800" dirty="0">
                <a:solidFill>
                  <a:srgbClr val="A6192E"/>
                </a:solidFill>
                <a:latin typeface="AdvOT8eb9eec2.B"/>
              </a:rPr>
              <a:t>11.39</a:t>
            </a:r>
            <a:r>
              <a:rPr lang="en-US" sz="1800" dirty="0">
                <a:latin typeface="AdvOT8eb9eec2.B"/>
              </a:rPr>
              <a:t> 	</a:t>
            </a:r>
            <a:r>
              <a:rPr lang="en-US" sz="1800" dirty="0">
                <a:latin typeface="AdvOT7b515deb"/>
              </a:rPr>
              <a:t>The use of specialized therapeutic footwear is recommended for high-risk 	patients with diabetes including those with severe neuropathy, foot 	deformities, ulcers, callous formation, poor peripheral circulation, or 	history of amputation.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62181975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Microvascular Complications and Foot Care</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708997" y="798727"/>
            <a:ext cx="7930382" cy="381642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risk of ulcers or amputations is increased in people who have the following      risk factors:</a:t>
            </a:r>
          </a:p>
          <a:p>
            <a:pPr marL="971550" lvl="1" indent="-285750">
              <a:spcBef>
                <a:spcPts val="600"/>
              </a:spcBef>
            </a:pPr>
            <a:r>
              <a:rPr lang="en-US" sz="1800" dirty="0">
                <a:latin typeface="AdvOT7b515deb"/>
              </a:rPr>
              <a:t>Poor glycemic control</a:t>
            </a:r>
          </a:p>
          <a:p>
            <a:pPr marL="971550" lvl="1" indent="-285750">
              <a:spcBef>
                <a:spcPts val="600"/>
              </a:spcBef>
            </a:pPr>
            <a:r>
              <a:rPr lang="en-US" sz="1800" dirty="0">
                <a:latin typeface="AdvOT7b515deb"/>
              </a:rPr>
              <a:t>Peripheral neuropathy with LOPS</a:t>
            </a:r>
          </a:p>
          <a:p>
            <a:pPr marL="971550" lvl="1" indent="-285750">
              <a:spcBef>
                <a:spcPts val="600"/>
              </a:spcBef>
            </a:pPr>
            <a:r>
              <a:rPr lang="en-US" sz="1800" dirty="0">
                <a:latin typeface="AdvOT7b515deb"/>
              </a:rPr>
              <a:t>Cigarette smoking</a:t>
            </a:r>
          </a:p>
          <a:p>
            <a:pPr marL="971550" lvl="1" indent="-285750">
              <a:spcBef>
                <a:spcPts val="600"/>
              </a:spcBef>
            </a:pPr>
            <a:r>
              <a:rPr lang="en-US" sz="1800" dirty="0">
                <a:latin typeface="AdvOT7b515deb"/>
              </a:rPr>
              <a:t>Foot deformities</a:t>
            </a:r>
          </a:p>
          <a:p>
            <a:pPr marL="971550" lvl="1" indent="-285750">
              <a:spcBef>
                <a:spcPts val="600"/>
              </a:spcBef>
            </a:pPr>
            <a:r>
              <a:rPr lang="en-US" sz="1800" dirty="0">
                <a:latin typeface="AdvOT7b515deb"/>
              </a:rPr>
              <a:t>Pre-ulcerative callus or corn</a:t>
            </a:r>
          </a:p>
          <a:p>
            <a:pPr marL="971550" lvl="1" indent="-285750">
              <a:spcBef>
                <a:spcPts val="600"/>
              </a:spcBef>
            </a:pPr>
            <a:r>
              <a:rPr lang="en-US" sz="1800" dirty="0">
                <a:latin typeface="AdvOT7b515deb"/>
              </a:rPr>
              <a:t>PAD</a:t>
            </a:r>
          </a:p>
          <a:p>
            <a:pPr marL="971550" lvl="1" indent="-285750">
              <a:spcBef>
                <a:spcPts val="600"/>
              </a:spcBef>
            </a:pPr>
            <a:r>
              <a:rPr lang="en-US" sz="1800" dirty="0">
                <a:latin typeface="AdvOT7b515deb"/>
              </a:rPr>
              <a:t>History of foot ulcer</a:t>
            </a:r>
          </a:p>
          <a:p>
            <a:pPr marL="971550" lvl="1" indent="-285750">
              <a:spcBef>
                <a:spcPts val="600"/>
              </a:spcBef>
            </a:pPr>
            <a:r>
              <a:rPr lang="en-US" sz="1800" dirty="0">
                <a:latin typeface="AdvOT7b515deb"/>
              </a:rPr>
              <a:t>Amputation</a:t>
            </a:r>
          </a:p>
          <a:p>
            <a:pPr marL="971550" lvl="1" indent="-285750">
              <a:spcBef>
                <a:spcPts val="600"/>
              </a:spcBef>
            </a:pPr>
            <a:r>
              <a:rPr lang="en-US" sz="1800" dirty="0">
                <a:latin typeface="AdvOT7b515deb"/>
              </a:rPr>
              <a:t>Visual impairment</a:t>
            </a:r>
          </a:p>
          <a:p>
            <a:pPr marL="971550" lvl="1" indent="-285750">
              <a:spcBef>
                <a:spcPts val="600"/>
              </a:spcBef>
            </a:pPr>
            <a:r>
              <a:rPr lang="en-US" sz="1800" dirty="0">
                <a:latin typeface="AdvOT7b515deb"/>
              </a:rPr>
              <a:t>CKD (especially patients on dialysis)</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12525694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12</a:t>
            </a:r>
            <a:r>
              <a:rPr lang="en-US" dirty="0">
                <a:solidFill>
                  <a:srgbClr val="C00000"/>
                </a:solidFill>
              </a:rPr>
              <a:t>.</a:t>
            </a:r>
            <a:r>
              <a:rPr lang="en-US" dirty="0"/>
              <a:t> </a:t>
            </a:r>
            <a:br>
              <a:rPr lang="en-US" dirty="0"/>
            </a:br>
            <a:r>
              <a:rPr lang="en-US" dirty="0"/>
              <a:t/>
            </a:r>
            <a:br>
              <a:rPr lang="en-US" dirty="0"/>
            </a:br>
            <a:r>
              <a:rPr lang="en-US" dirty="0"/>
              <a:t>Older Adults</a:t>
            </a:r>
          </a:p>
        </p:txBody>
      </p:sp>
    </p:spTree>
    <p:extLst>
      <p:ext uri="{BB962C8B-B14F-4D97-AF65-F5344CB8AC3E}">
        <p14:creationId xmlns:p14="http://schemas.microsoft.com/office/powerpoint/2010/main" val="4088277626"/>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Overall</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12.1</a:t>
            </a:r>
            <a:r>
              <a:rPr lang="en-US" sz="1800" dirty="0">
                <a:latin typeface="AdvOT8eb9eec2.B"/>
              </a:rPr>
              <a:t> 	</a:t>
            </a:r>
            <a:r>
              <a:rPr lang="en-US" sz="1800" dirty="0">
                <a:latin typeface="AdvOT7b515deb"/>
              </a:rPr>
              <a:t>Consider the assessment of medical, psychological, functional (self 	management abilities), and social geriatric domains in older adults to 	provide a framework to determine targets and therapeutic approaches for 	diabetes management. </a:t>
            </a:r>
            <a:r>
              <a:rPr lang="en-US" sz="1800" dirty="0">
                <a:solidFill>
                  <a:srgbClr val="A6192E"/>
                </a:solidFill>
                <a:latin typeface="AdvOT8eb9eec2.B"/>
              </a:rPr>
              <a:t>B</a:t>
            </a:r>
          </a:p>
          <a:p>
            <a:r>
              <a:rPr lang="en-US" sz="1800" dirty="0">
                <a:solidFill>
                  <a:srgbClr val="A6192E"/>
                </a:solidFill>
                <a:latin typeface="AdvOT8eb9eec2.B"/>
              </a:rPr>
              <a:t>12.2</a:t>
            </a:r>
            <a:r>
              <a:rPr lang="en-US" sz="1800" dirty="0">
                <a:latin typeface="AdvOT8eb9eec2.B"/>
              </a:rPr>
              <a:t> 	</a:t>
            </a:r>
            <a:r>
              <a:rPr lang="en-US" sz="1800" dirty="0">
                <a:latin typeface="AdvOT7b515deb"/>
              </a:rPr>
              <a:t>Screen for geriatric syndromes (i.e., polypharmacy, cognitive impairment, 	depression, urinary incontinence, falls, and persistent pain) in older adults 	as they may affect diabetes self-management and diminish quality of life.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333426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A1C</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89822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2.1 </a:t>
            </a:r>
            <a:r>
              <a:rPr lang="en-US" sz="2000" dirty="0">
                <a:latin typeface="AdvOT8eb9eec2.B"/>
              </a:rPr>
              <a:t>	</a:t>
            </a:r>
            <a:r>
              <a:rPr lang="en-US" sz="2000" dirty="0">
                <a:latin typeface="AdvOT7b515deb"/>
              </a:rPr>
              <a:t>To avoid misdiagnosis or missed diagnosis, the A1C test should be 	performed using a method that is certi</a:t>
            </a:r>
            <a:r>
              <a:rPr lang="en-US" sz="2000" dirty="0">
                <a:latin typeface="AdvOT7b515deb+fb"/>
              </a:rPr>
              <a:t>fi</a:t>
            </a:r>
            <a:r>
              <a:rPr lang="en-US" sz="2000" dirty="0">
                <a:latin typeface="AdvOT7b515deb"/>
              </a:rPr>
              <a:t>ed by the NGSP and 	standardized to the Diabetes Control and Complications Trial (DCCT) 	assay. </a:t>
            </a:r>
            <a:r>
              <a:rPr lang="en-US" sz="2000" dirty="0">
                <a:solidFill>
                  <a:srgbClr val="A6192E"/>
                </a:solidFill>
                <a:latin typeface="AdvOT8eb9eec2.B"/>
              </a:rPr>
              <a:t>B</a:t>
            </a:r>
          </a:p>
          <a:p>
            <a:r>
              <a:rPr lang="en-US" sz="2000" dirty="0">
                <a:solidFill>
                  <a:srgbClr val="A6192E"/>
                </a:solidFill>
                <a:latin typeface="AdvOT8eb9eec2.B"/>
              </a:rPr>
              <a:t>2.2 </a:t>
            </a:r>
            <a:r>
              <a:rPr lang="en-US" sz="2000" dirty="0">
                <a:latin typeface="AdvOT8eb9eec2.B"/>
              </a:rPr>
              <a:t>	</a:t>
            </a:r>
            <a:r>
              <a:rPr lang="en-US" sz="2000" dirty="0">
                <a:latin typeface="AdvOT7b515deb"/>
              </a:rPr>
              <a:t>Marked discordance between measured A1C and plasma glucose	levels should raise the possibility of A1C assay interference due to 	hemoglobin variants (i.e., hemoglobinopathies) and consideration 	of using an assay without interference or plasma blood glucose 	criteria to diagnose diabetes. </a:t>
            </a:r>
            <a:r>
              <a:rPr lang="en-US" sz="2000" dirty="0">
                <a:solidFill>
                  <a:srgbClr val="A6192E"/>
                </a:solidFill>
                <a:latin typeface="AdvOT8eb9eec2.B"/>
              </a:rPr>
              <a:t>B</a:t>
            </a:r>
            <a:endParaRPr lang="en-US" sz="2000" dirty="0">
              <a:solidFill>
                <a:srgbClr val="A6192E"/>
              </a:solidFill>
            </a:endParaRPr>
          </a:p>
        </p:txBody>
      </p:sp>
    </p:spTree>
    <p:extLst>
      <p:ext uri="{BB962C8B-B14F-4D97-AF65-F5344CB8AC3E}">
        <p14:creationId xmlns:p14="http://schemas.microsoft.com/office/powerpoint/2010/main" val="19527306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Neurocognitive Function</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12.3</a:t>
            </a:r>
            <a:r>
              <a:rPr lang="en-US" sz="1800" dirty="0">
                <a:latin typeface="AdvOT8eb9eec2.B"/>
              </a:rPr>
              <a:t> 	</a:t>
            </a:r>
            <a:r>
              <a:rPr lang="en-US" sz="1800" dirty="0">
                <a:latin typeface="AdvOT7b515deb"/>
              </a:rPr>
              <a:t>Screening for early detection of mild cognitive impairment or dementia 	should be performed for adults 65 years of age or older at the initial visit 	and annually as appropriate.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87012162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Hypoglycemia</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12.4 </a:t>
            </a:r>
            <a:r>
              <a:rPr lang="en-US" sz="1800" dirty="0">
                <a:latin typeface="AdvOT8eb9eec2.B"/>
              </a:rPr>
              <a:t>	</a:t>
            </a:r>
            <a:r>
              <a:rPr lang="en-US" sz="1800" dirty="0">
                <a:latin typeface="AdvOT7b515deb"/>
              </a:rPr>
              <a:t>Hypoglycemia should be avoided in older adults with diabetes. It should be 	assessed and managed by adjusting glycemic targets and pharmacologic 	regimens.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423500393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Treatment Goals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12.5 </a:t>
            </a:r>
            <a:r>
              <a:rPr lang="en-US" sz="1800" dirty="0">
                <a:latin typeface="AdvOT8eb9eec2.B"/>
              </a:rPr>
              <a:t>	</a:t>
            </a:r>
            <a:r>
              <a:rPr lang="en-US" sz="1800" dirty="0">
                <a:latin typeface="AdvOT7b515deb"/>
              </a:rPr>
              <a:t>Older adults who are otherwise healthy with few coexisting chronic 	illnesses and intact cognitive function and functional status should have 	lower glycemic goals (such as A1C </a:t>
            </a:r>
            <a:r>
              <a:rPr lang="en-US" sz="1800" dirty="0">
                <a:latin typeface="AdvPS586B"/>
              </a:rPr>
              <a:t>&lt;</a:t>
            </a:r>
            <a:r>
              <a:rPr lang="en-US" sz="1800" dirty="0">
                <a:latin typeface="AdvOT7b515deb"/>
              </a:rPr>
              <a:t>7.5% [58 mmol/mol]), while those with 	multiple coexisting chronic illnesses, cognitive impairment, or functional 	dependence should have less-stringent glycemic goals (such as A1C </a:t>
            </a:r>
            <a:r>
              <a:rPr lang="en-US" sz="1800" dirty="0">
                <a:latin typeface="AdvPS586B"/>
              </a:rPr>
              <a:t>&lt;</a:t>
            </a:r>
            <a:r>
              <a:rPr lang="en-US" sz="1800" dirty="0">
                <a:latin typeface="AdvOT7b515deb"/>
              </a:rPr>
              <a:t>8.0</a:t>
            </a:r>
            <a:r>
              <a:rPr lang="en-US" sz="1800" dirty="0">
                <a:latin typeface="AdvOT7b515deb+20"/>
              </a:rPr>
              <a:t>–	</a:t>
            </a:r>
            <a:r>
              <a:rPr lang="en-US" sz="1800" dirty="0">
                <a:latin typeface="AdvOT7b515deb"/>
              </a:rPr>
              <a:t>8.5% [64</a:t>
            </a:r>
            <a:r>
              <a:rPr lang="en-US" sz="1800" dirty="0">
                <a:latin typeface="AdvOT7b515deb+20"/>
              </a:rPr>
              <a:t>–</a:t>
            </a:r>
            <a:r>
              <a:rPr lang="en-US" sz="1800" dirty="0">
                <a:latin typeface="AdvOT7b515deb"/>
              </a:rPr>
              <a:t>69 mmol/mol]). </a:t>
            </a:r>
            <a:r>
              <a:rPr lang="en-US" sz="1800" dirty="0">
                <a:solidFill>
                  <a:srgbClr val="A6192E"/>
                </a:solidFill>
                <a:latin typeface="AdvOT8eb9eec2.B"/>
              </a:rPr>
              <a:t>C</a:t>
            </a:r>
          </a:p>
          <a:p>
            <a:r>
              <a:rPr lang="en-US" sz="1800" dirty="0">
                <a:solidFill>
                  <a:srgbClr val="A6192E"/>
                </a:solidFill>
                <a:latin typeface="AdvOT8eb9eec2.B"/>
              </a:rPr>
              <a:t>12.6</a:t>
            </a:r>
            <a:r>
              <a:rPr lang="en-US" sz="1800" dirty="0">
                <a:latin typeface="AdvOT8eb9eec2.B"/>
              </a:rPr>
              <a:t> 	</a:t>
            </a:r>
            <a:r>
              <a:rPr lang="en-US" sz="1800" dirty="0">
                <a:latin typeface="AdvOT7b515deb"/>
              </a:rPr>
              <a:t>Glycemic goals for some older adults might reasonably be relaxed as part of 	individualized care, but hyperglycemia leading to symptoms or risk of acute 	hyperglycemia complications should be avoided in all patients.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183722824"/>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Treatment Goals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12.7</a:t>
            </a:r>
            <a:r>
              <a:rPr lang="en-US" sz="1800" dirty="0">
                <a:latin typeface="AdvOT8eb9eec2.B"/>
              </a:rPr>
              <a:t> 	</a:t>
            </a:r>
            <a:r>
              <a:rPr lang="en-US" sz="1800" dirty="0">
                <a:latin typeface="AdvOT7b515deb"/>
              </a:rPr>
              <a:t>Screening for diabetes complications should be individualized in older 	adults. Particular attention should be paid to complications that would lead 	to functional impairment. </a:t>
            </a:r>
            <a:r>
              <a:rPr lang="en-US" sz="1800" dirty="0">
                <a:solidFill>
                  <a:srgbClr val="A6192E"/>
                </a:solidFill>
                <a:latin typeface="AdvOT8eb9eec2.B"/>
              </a:rPr>
              <a:t>C</a:t>
            </a:r>
          </a:p>
          <a:p>
            <a:r>
              <a:rPr lang="en-US" sz="1800" dirty="0">
                <a:solidFill>
                  <a:srgbClr val="A6192E"/>
                </a:solidFill>
                <a:latin typeface="AdvOT8eb9eec2.B"/>
              </a:rPr>
              <a:t>12.8</a:t>
            </a:r>
            <a:r>
              <a:rPr lang="en-US" sz="1800" dirty="0">
                <a:latin typeface="AdvOT8eb9eec2.B"/>
              </a:rPr>
              <a:t> 	</a:t>
            </a:r>
            <a:r>
              <a:rPr lang="en-US" sz="1800" dirty="0">
                <a:latin typeface="AdvOT7b515deb"/>
              </a:rPr>
              <a:t>Treatment of hypertension to individualized target levels is indicated in 	most older adults. </a:t>
            </a:r>
            <a:r>
              <a:rPr lang="en-US" sz="1800" dirty="0">
                <a:solidFill>
                  <a:srgbClr val="A6192E"/>
                </a:solidFill>
                <a:latin typeface="AdvOT8eb9eec2.B"/>
              </a:rPr>
              <a:t>C</a:t>
            </a:r>
          </a:p>
          <a:p>
            <a:r>
              <a:rPr lang="en-US" sz="1800" dirty="0">
                <a:solidFill>
                  <a:srgbClr val="A6192E"/>
                </a:solidFill>
                <a:latin typeface="AdvOT8eb9eec2.B"/>
              </a:rPr>
              <a:t>12.9</a:t>
            </a:r>
            <a:r>
              <a:rPr lang="en-US" sz="1800" dirty="0">
                <a:latin typeface="AdvOT8eb9eec2.B"/>
              </a:rPr>
              <a:t> 	</a:t>
            </a:r>
            <a:r>
              <a:rPr lang="en-US" sz="1800" dirty="0">
                <a:latin typeface="AdvOT7b515deb"/>
              </a:rPr>
              <a:t>Treatment of other cardiovascular risk factors should be individualized in 	older adults considering the time frame of bene</a:t>
            </a:r>
            <a:r>
              <a:rPr lang="en-US" sz="1800" dirty="0">
                <a:latin typeface="AdvOT7b515deb+fb"/>
              </a:rPr>
              <a:t>fi</a:t>
            </a:r>
            <a:r>
              <a:rPr lang="en-US" sz="1800" dirty="0">
                <a:latin typeface="AdvOT7b515deb"/>
              </a:rPr>
              <a:t>t. Lipid-lowering therapy 	and aspirin therapy may bene</a:t>
            </a:r>
            <a:r>
              <a:rPr lang="en-US" sz="1800" dirty="0">
                <a:latin typeface="AdvOT7b515deb+fb"/>
              </a:rPr>
              <a:t>fi</a:t>
            </a:r>
            <a:r>
              <a:rPr lang="en-US" sz="1800" dirty="0">
                <a:latin typeface="AdvOT7b515deb"/>
              </a:rPr>
              <a:t>t those with life expectancies at least equal 	to the time frame of primary prevention or secondary intervention trials.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75500123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pic>
        <p:nvPicPr>
          <p:cNvPr id="7" name="Picture 6">
            <a:extLst>
              <a:ext uri="{FF2B5EF4-FFF2-40B4-BE49-F238E27FC236}">
                <a16:creationId xmlns:a16="http://schemas.microsoft.com/office/drawing/2014/main" xmlns="" id="{122D8D92-0CE9-493B-B95D-F120CF00B54F}"/>
              </a:ext>
            </a:extLst>
          </p:cNvPr>
          <p:cNvPicPr>
            <a:picLocks noChangeAspect="1"/>
          </p:cNvPicPr>
          <p:nvPr/>
        </p:nvPicPr>
        <p:blipFill>
          <a:blip r:embed="rId2"/>
          <a:stretch>
            <a:fillRect/>
          </a:stretch>
        </p:blipFill>
        <p:spPr>
          <a:xfrm>
            <a:off x="136779" y="0"/>
            <a:ext cx="5910093" cy="5143500"/>
          </a:xfrm>
          <a:prstGeom prst="rect">
            <a:avLst/>
          </a:prstGeom>
        </p:spPr>
      </p:pic>
      <p:sp>
        <p:nvSpPr>
          <p:cNvPr id="8" name="TextBox 7">
            <a:extLst>
              <a:ext uri="{FF2B5EF4-FFF2-40B4-BE49-F238E27FC236}">
                <a16:creationId xmlns:a16="http://schemas.microsoft.com/office/drawing/2014/main" xmlns="" id="{73445773-773A-4E4E-A24E-8B00574540BA}"/>
              </a:ext>
            </a:extLst>
          </p:cNvPr>
          <p:cNvSpPr txBox="1"/>
          <p:nvPr/>
        </p:nvSpPr>
        <p:spPr>
          <a:xfrm>
            <a:off x="6315740" y="478465"/>
            <a:ext cx="2604976" cy="2031325"/>
          </a:xfrm>
          <a:prstGeom prst="rect">
            <a:avLst/>
          </a:prstGeom>
          <a:noFill/>
        </p:spPr>
        <p:txBody>
          <a:bodyPr wrap="square" rtlCol="0">
            <a:spAutoFit/>
          </a:bodyPr>
          <a:lstStyle/>
          <a:p>
            <a:r>
              <a:rPr lang="en-US" b="1" dirty="0">
                <a:solidFill>
                  <a:srgbClr val="A6192E"/>
                </a:solidFill>
                <a:latin typeface="AdvOT3f16987d"/>
              </a:rPr>
              <a:t>Table 12.1</a:t>
            </a:r>
            <a:r>
              <a:rPr lang="en-US" b="1" dirty="0">
                <a:solidFill>
                  <a:srgbClr val="A6192E"/>
                </a:solidFill>
                <a:latin typeface="AdvOT3f16987d+20"/>
              </a:rPr>
              <a:t>—</a:t>
            </a:r>
            <a:r>
              <a:rPr lang="en-US" b="1" dirty="0">
                <a:solidFill>
                  <a:srgbClr val="A6192E"/>
                </a:solidFill>
                <a:latin typeface="AdvOT3f16987d"/>
              </a:rPr>
              <a:t>Framework for considering treatment goals for glycemia, blood pressure, and dyslipidemia in older adults with</a:t>
            </a:r>
          </a:p>
          <a:p>
            <a:r>
              <a:rPr lang="en-US" b="1" dirty="0">
                <a:solidFill>
                  <a:srgbClr val="A6192E"/>
                </a:solidFill>
                <a:latin typeface="AdvOT3f16987d"/>
              </a:rPr>
              <a:t>diabetes</a:t>
            </a:r>
            <a:endParaRPr lang="en-US" b="1" dirty="0">
              <a:solidFill>
                <a:srgbClr val="A6192E"/>
              </a:solidFill>
            </a:endParaRPr>
          </a:p>
        </p:txBody>
      </p:sp>
      <p:sp>
        <p:nvSpPr>
          <p:cNvPr id="5" name="TextBox 4">
            <a:extLst>
              <a:ext uri="{FF2B5EF4-FFF2-40B4-BE49-F238E27FC236}">
                <a16:creationId xmlns:a16="http://schemas.microsoft.com/office/drawing/2014/main" xmlns="" id="{E2132C6E-78B1-4CC9-8D30-9D0027AACA47}"/>
              </a:ext>
            </a:extLst>
          </p:cNvPr>
          <p:cNvSpPr txBox="1">
            <a:spLocks noChangeArrowheads="1"/>
          </p:cNvSpPr>
          <p:nvPr/>
        </p:nvSpPr>
        <p:spPr bwMode="auto">
          <a:xfrm>
            <a:off x="6155650" y="3758505"/>
            <a:ext cx="146257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Older Adults: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1):S152-S162</a:t>
            </a:r>
          </a:p>
        </p:txBody>
      </p:sp>
    </p:spTree>
    <p:extLst>
      <p:ext uri="{BB962C8B-B14F-4D97-AF65-F5344CB8AC3E}">
        <p14:creationId xmlns:p14="http://schemas.microsoft.com/office/powerpoint/2010/main" val="108224557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Lifestyle Management</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12.10</a:t>
            </a:r>
            <a:r>
              <a:rPr lang="en-US" sz="1800" dirty="0">
                <a:latin typeface="AdvOT8eb9eec2.B"/>
              </a:rPr>
              <a:t> 	</a:t>
            </a:r>
            <a:r>
              <a:rPr lang="en-US" sz="1800" dirty="0">
                <a:latin typeface="AdvOT7b515deb"/>
              </a:rPr>
              <a:t>Optimal nutrition and protein intake is recommended for older adults; 	regular exercise, including aerobic activity and resistance training, should 	be encouraged in all older adults who can safely engage in such activities.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01330042"/>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Pharmacologic Therapy</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30355"/>
            <a:ext cx="7930382" cy="287771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12.11</a:t>
            </a:r>
            <a:r>
              <a:rPr lang="en-US" sz="1800" dirty="0">
                <a:latin typeface="AdvOT8eb9eec2.B"/>
              </a:rPr>
              <a:t> 	</a:t>
            </a:r>
            <a:r>
              <a:rPr lang="en-US" sz="1800" dirty="0">
                <a:latin typeface="AdvOT7b515deb"/>
              </a:rPr>
              <a:t>In older adults with type 2 diabetes at increased risk of hypoglycemia, 	medication classes with low risk of hypoglycemia are preferred. </a:t>
            </a:r>
            <a:r>
              <a:rPr lang="en-US" sz="1800" dirty="0">
                <a:solidFill>
                  <a:srgbClr val="A6192E"/>
                </a:solidFill>
                <a:latin typeface="AdvOT8eb9eec2.B"/>
              </a:rPr>
              <a:t>B</a:t>
            </a:r>
          </a:p>
          <a:p>
            <a:r>
              <a:rPr lang="en-US" sz="1800" dirty="0">
                <a:solidFill>
                  <a:srgbClr val="A6192E"/>
                </a:solidFill>
                <a:latin typeface="AdvOT8eb9eec2.B"/>
              </a:rPr>
              <a:t>12.12</a:t>
            </a:r>
            <a:r>
              <a:rPr lang="en-US" sz="1800" dirty="0">
                <a:latin typeface="AdvOT8eb9eec2.B"/>
              </a:rPr>
              <a:t> 	</a:t>
            </a:r>
            <a:r>
              <a:rPr lang="en-US" sz="1800" dirty="0">
                <a:latin typeface="AdvOT7b515deb"/>
              </a:rPr>
              <a:t>Overtreatment of diabetes is common in older adults and should be 	avoided. </a:t>
            </a:r>
            <a:r>
              <a:rPr lang="en-US" sz="1800" dirty="0">
                <a:solidFill>
                  <a:srgbClr val="A6192E"/>
                </a:solidFill>
                <a:latin typeface="AdvOT8eb9eec2.B"/>
              </a:rPr>
              <a:t>B</a:t>
            </a:r>
          </a:p>
          <a:p>
            <a:r>
              <a:rPr lang="en-US" sz="1800" dirty="0">
                <a:solidFill>
                  <a:srgbClr val="A6192E"/>
                </a:solidFill>
                <a:latin typeface="AdvOT8eb9eec2.B"/>
              </a:rPr>
              <a:t>12.13</a:t>
            </a:r>
            <a:r>
              <a:rPr lang="en-US" sz="1800" dirty="0">
                <a:latin typeface="AdvOT8eb9eec2.B"/>
              </a:rPr>
              <a:t> 	</a:t>
            </a:r>
            <a:r>
              <a:rPr lang="en-US" sz="1800" dirty="0">
                <a:latin typeface="AdvOT7b515deb"/>
              </a:rPr>
              <a:t>Deintensi</a:t>
            </a:r>
            <a:r>
              <a:rPr lang="en-US" sz="1800" dirty="0">
                <a:latin typeface="AdvOT7b515deb+fb"/>
              </a:rPr>
              <a:t>fi</a:t>
            </a:r>
            <a:r>
              <a:rPr lang="en-US" sz="1800" dirty="0">
                <a:latin typeface="AdvOT7b515deb"/>
              </a:rPr>
              <a:t>cation (or simpli</a:t>
            </a:r>
            <a:r>
              <a:rPr lang="en-US" sz="1800" dirty="0">
                <a:latin typeface="AdvOT7b515deb+fb"/>
              </a:rPr>
              <a:t>fi</a:t>
            </a:r>
            <a:r>
              <a:rPr lang="en-US" sz="1800" dirty="0">
                <a:latin typeface="AdvOT7b515deb"/>
              </a:rPr>
              <a:t>cation) of complex regimens is recommended 	to reduce the risk of hypoglycemia and polypharmacy, if it can be achieved 	within the individualized A1C target. </a:t>
            </a:r>
            <a:r>
              <a:rPr lang="en-US" sz="1800" dirty="0">
                <a:solidFill>
                  <a:srgbClr val="A6192E"/>
                </a:solidFill>
                <a:latin typeface="AdvOT8eb9eec2.B"/>
              </a:rPr>
              <a:t>B</a:t>
            </a:r>
          </a:p>
          <a:p>
            <a:r>
              <a:rPr lang="en-US" sz="1800" dirty="0">
                <a:solidFill>
                  <a:srgbClr val="A6192E"/>
                </a:solidFill>
                <a:latin typeface="AdvOT8eb9eec2.B"/>
              </a:rPr>
              <a:t>12.14</a:t>
            </a:r>
            <a:r>
              <a:rPr lang="en-US" sz="1800" dirty="0">
                <a:latin typeface="AdvOT8eb9eec2.B"/>
              </a:rPr>
              <a:t> 	</a:t>
            </a:r>
            <a:r>
              <a:rPr lang="en-US" sz="1800" dirty="0">
                <a:latin typeface="AdvOT7b515deb"/>
              </a:rPr>
              <a:t>Consider costs of care and insurance coverage rules when developing 	treatment plans in order to reduce risk of cost related nonadherence.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749680323"/>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pic>
        <p:nvPicPr>
          <p:cNvPr id="6" name="Picture 5">
            <a:extLst>
              <a:ext uri="{FF2B5EF4-FFF2-40B4-BE49-F238E27FC236}">
                <a16:creationId xmlns:a16="http://schemas.microsoft.com/office/drawing/2014/main" xmlns="" id="{F44F33D6-4AF3-4B7D-9FC6-7FC2786BBD8C}"/>
              </a:ext>
            </a:extLst>
          </p:cNvPr>
          <p:cNvPicPr>
            <a:picLocks noChangeAspect="1"/>
          </p:cNvPicPr>
          <p:nvPr/>
        </p:nvPicPr>
        <p:blipFill>
          <a:blip r:embed="rId2"/>
          <a:stretch>
            <a:fillRect/>
          </a:stretch>
        </p:blipFill>
        <p:spPr>
          <a:xfrm>
            <a:off x="136779" y="0"/>
            <a:ext cx="6145378" cy="5143500"/>
          </a:xfrm>
          <a:prstGeom prst="rect">
            <a:avLst/>
          </a:prstGeom>
        </p:spPr>
      </p:pic>
      <p:sp>
        <p:nvSpPr>
          <p:cNvPr id="9" name="TextBox 8">
            <a:extLst>
              <a:ext uri="{FF2B5EF4-FFF2-40B4-BE49-F238E27FC236}">
                <a16:creationId xmlns:a16="http://schemas.microsoft.com/office/drawing/2014/main" xmlns="" id="{2C43C222-CE91-4BFD-AD78-4A16A35B31F0}"/>
              </a:ext>
            </a:extLst>
          </p:cNvPr>
          <p:cNvSpPr txBox="1"/>
          <p:nvPr/>
        </p:nvSpPr>
        <p:spPr>
          <a:xfrm>
            <a:off x="6602819" y="978195"/>
            <a:ext cx="2254101" cy="1477328"/>
          </a:xfrm>
          <a:prstGeom prst="rect">
            <a:avLst/>
          </a:prstGeom>
          <a:noFill/>
        </p:spPr>
        <p:txBody>
          <a:bodyPr wrap="square" rtlCol="0">
            <a:spAutoFit/>
          </a:bodyPr>
          <a:lstStyle/>
          <a:p>
            <a:r>
              <a:rPr lang="en-US" b="1" dirty="0">
                <a:solidFill>
                  <a:srgbClr val="A6192E"/>
                </a:solidFill>
              </a:rPr>
              <a:t>Figure 12.1—Algorithm to simplify insulin regimen for older patients with type 2 diabetes.</a:t>
            </a:r>
          </a:p>
        </p:txBody>
      </p:sp>
      <p:sp>
        <p:nvSpPr>
          <p:cNvPr id="5" name="TextBox 4">
            <a:extLst>
              <a:ext uri="{FF2B5EF4-FFF2-40B4-BE49-F238E27FC236}">
                <a16:creationId xmlns:a16="http://schemas.microsoft.com/office/drawing/2014/main" xmlns="" id="{7875DBF9-3771-45DD-A080-4EDB4D5AFDC2}"/>
              </a:ext>
            </a:extLst>
          </p:cNvPr>
          <p:cNvSpPr txBox="1">
            <a:spLocks noChangeArrowheads="1"/>
          </p:cNvSpPr>
          <p:nvPr/>
        </p:nvSpPr>
        <p:spPr bwMode="auto">
          <a:xfrm>
            <a:off x="6282157" y="3472807"/>
            <a:ext cx="146257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Older Adults: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1):S152-S162</a:t>
            </a:r>
          </a:p>
        </p:txBody>
      </p:sp>
    </p:spTree>
    <p:extLst>
      <p:ext uri="{BB962C8B-B14F-4D97-AF65-F5344CB8AC3E}">
        <p14:creationId xmlns:p14="http://schemas.microsoft.com/office/powerpoint/2010/main" val="225115750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9" name="TextBox 8">
            <a:extLst>
              <a:ext uri="{FF2B5EF4-FFF2-40B4-BE49-F238E27FC236}">
                <a16:creationId xmlns:a16="http://schemas.microsoft.com/office/drawing/2014/main" xmlns="" id="{2C43C222-CE91-4BFD-AD78-4A16A35B31F0}"/>
              </a:ext>
            </a:extLst>
          </p:cNvPr>
          <p:cNvSpPr txBox="1"/>
          <p:nvPr/>
        </p:nvSpPr>
        <p:spPr>
          <a:xfrm>
            <a:off x="7217292" y="342900"/>
            <a:ext cx="1926708" cy="2862322"/>
          </a:xfrm>
          <a:prstGeom prst="rect">
            <a:avLst/>
          </a:prstGeom>
          <a:noFill/>
        </p:spPr>
        <p:txBody>
          <a:bodyPr wrap="square" rtlCol="0">
            <a:spAutoFit/>
          </a:bodyPr>
          <a:lstStyle/>
          <a:p>
            <a:r>
              <a:rPr lang="en-US" b="1" dirty="0">
                <a:solidFill>
                  <a:srgbClr val="A6192E"/>
                </a:solidFill>
              </a:rPr>
              <a:t>Table 12.2—Considerations for treatment regimen simplification and deintensification/deprescribing in older adults with</a:t>
            </a:r>
          </a:p>
          <a:p>
            <a:r>
              <a:rPr lang="en-US" b="1" dirty="0">
                <a:solidFill>
                  <a:srgbClr val="A6192E"/>
                </a:solidFill>
              </a:rPr>
              <a:t>diabetes. </a:t>
            </a:r>
          </a:p>
          <a:p>
            <a:r>
              <a:rPr lang="en-US" b="1" dirty="0">
                <a:solidFill>
                  <a:srgbClr val="A6192E"/>
                </a:solidFill>
              </a:rPr>
              <a:t>(1 of 2)</a:t>
            </a:r>
          </a:p>
        </p:txBody>
      </p:sp>
      <p:pic>
        <p:nvPicPr>
          <p:cNvPr id="7" name="Picture 6">
            <a:extLst>
              <a:ext uri="{FF2B5EF4-FFF2-40B4-BE49-F238E27FC236}">
                <a16:creationId xmlns:a16="http://schemas.microsoft.com/office/drawing/2014/main" xmlns="" id="{3CE1ADB5-5882-428A-A407-2A441CA76684}"/>
              </a:ext>
            </a:extLst>
          </p:cNvPr>
          <p:cNvPicPr>
            <a:picLocks noChangeAspect="1"/>
          </p:cNvPicPr>
          <p:nvPr/>
        </p:nvPicPr>
        <p:blipFill>
          <a:blip r:embed="rId2"/>
          <a:stretch>
            <a:fillRect/>
          </a:stretch>
        </p:blipFill>
        <p:spPr>
          <a:xfrm>
            <a:off x="0" y="452437"/>
            <a:ext cx="7048500" cy="4238625"/>
          </a:xfrm>
          <a:prstGeom prst="rect">
            <a:avLst/>
          </a:prstGeom>
        </p:spPr>
      </p:pic>
      <p:sp>
        <p:nvSpPr>
          <p:cNvPr id="5" name="TextBox 4">
            <a:extLst>
              <a:ext uri="{FF2B5EF4-FFF2-40B4-BE49-F238E27FC236}">
                <a16:creationId xmlns:a16="http://schemas.microsoft.com/office/drawing/2014/main" xmlns="" id="{E609E16E-691B-498C-AB18-9A532E9AF85B}"/>
              </a:ext>
            </a:extLst>
          </p:cNvPr>
          <p:cNvSpPr txBox="1">
            <a:spLocks noChangeArrowheads="1"/>
          </p:cNvSpPr>
          <p:nvPr/>
        </p:nvSpPr>
        <p:spPr bwMode="auto">
          <a:xfrm>
            <a:off x="6958799" y="3449585"/>
            <a:ext cx="212250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Older Adults: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1):S152-S162</a:t>
            </a:r>
          </a:p>
        </p:txBody>
      </p:sp>
    </p:spTree>
    <p:extLst>
      <p:ext uri="{BB962C8B-B14F-4D97-AF65-F5344CB8AC3E}">
        <p14:creationId xmlns:p14="http://schemas.microsoft.com/office/powerpoint/2010/main" val="156690628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9" name="TextBox 8">
            <a:extLst>
              <a:ext uri="{FF2B5EF4-FFF2-40B4-BE49-F238E27FC236}">
                <a16:creationId xmlns:a16="http://schemas.microsoft.com/office/drawing/2014/main" xmlns="" id="{2C43C222-CE91-4BFD-AD78-4A16A35B31F0}"/>
              </a:ext>
            </a:extLst>
          </p:cNvPr>
          <p:cNvSpPr txBox="1"/>
          <p:nvPr/>
        </p:nvSpPr>
        <p:spPr>
          <a:xfrm>
            <a:off x="7167788" y="457200"/>
            <a:ext cx="1881963" cy="2862322"/>
          </a:xfrm>
          <a:prstGeom prst="rect">
            <a:avLst/>
          </a:prstGeom>
          <a:noFill/>
        </p:spPr>
        <p:txBody>
          <a:bodyPr wrap="square" rtlCol="0">
            <a:spAutoFit/>
          </a:bodyPr>
          <a:lstStyle/>
          <a:p>
            <a:r>
              <a:rPr lang="en-US" b="1" dirty="0">
                <a:solidFill>
                  <a:srgbClr val="A6192E"/>
                </a:solidFill>
              </a:rPr>
              <a:t>Table 12.2—Considerations for treatment regimen simplification and deintensification/deprescribing in older adults with</a:t>
            </a:r>
          </a:p>
          <a:p>
            <a:r>
              <a:rPr lang="en-US" b="1" dirty="0">
                <a:solidFill>
                  <a:srgbClr val="A6192E"/>
                </a:solidFill>
              </a:rPr>
              <a:t>diabetes. </a:t>
            </a:r>
          </a:p>
          <a:p>
            <a:r>
              <a:rPr lang="en-US" b="1" dirty="0">
                <a:solidFill>
                  <a:srgbClr val="A6192E"/>
                </a:solidFill>
              </a:rPr>
              <a:t>(2 of 2)</a:t>
            </a:r>
          </a:p>
        </p:txBody>
      </p:sp>
      <p:pic>
        <p:nvPicPr>
          <p:cNvPr id="2" name="Picture 1">
            <a:extLst>
              <a:ext uri="{FF2B5EF4-FFF2-40B4-BE49-F238E27FC236}">
                <a16:creationId xmlns:a16="http://schemas.microsoft.com/office/drawing/2014/main" xmlns="" id="{01E181C3-7A9A-4096-A822-371A0B386B1F}"/>
              </a:ext>
            </a:extLst>
          </p:cNvPr>
          <p:cNvPicPr>
            <a:picLocks noChangeAspect="1"/>
          </p:cNvPicPr>
          <p:nvPr/>
        </p:nvPicPr>
        <p:blipFill>
          <a:blip r:embed="rId2"/>
          <a:stretch>
            <a:fillRect/>
          </a:stretch>
        </p:blipFill>
        <p:spPr>
          <a:xfrm>
            <a:off x="94249" y="457200"/>
            <a:ext cx="6991350" cy="4686300"/>
          </a:xfrm>
          <a:prstGeom prst="rect">
            <a:avLst/>
          </a:prstGeom>
        </p:spPr>
      </p:pic>
      <p:sp>
        <p:nvSpPr>
          <p:cNvPr id="5" name="TextBox 4">
            <a:extLst>
              <a:ext uri="{FF2B5EF4-FFF2-40B4-BE49-F238E27FC236}">
                <a16:creationId xmlns:a16="http://schemas.microsoft.com/office/drawing/2014/main" xmlns="" id="{821CFA61-3E4B-4CCB-BE0E-24A3C0B90DAD}"/>
              </a:ext>
            </a:extLst>
          </p:cNvPr>
          <p:cNvSpPr txBox="1">
            <a:spLocks noChangeArrowheads="1"/>
          </p:cNvSpPr>
          <p:nvPr/>
        </p:nvSpPr>
        <p:spPr bwMode="auto">
          <a:xfrm>
            <a:off x="7079069" y="3319522"/>
            <a:ext cx="1881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Older Adults: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1):S152-S162</a:t>
            </a:r>
          </a:p>
        </p:txBody>
      </p:sp>
    </p:spTree>
    <p:extLst>
      <p:ext uri="{BB962C8B-B14F-4D97-AF65-F5344CB8AC3E}">
        <p14:creationId xmlns:p14="http://schemas.microsoft.com/office/powerpoint/2010/main" val="3180850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52F31D89-B578-A04E-BA3B-5E10F03FD3CC}"/>
              </a:ext>
            </a:extLst>
          </p:cNvPr>
          <p:cNvSpPr>
            <a:spLocks noGrp="1"/>
          </p:cNvSpPr>
          <p:nvPr>
            <p:ph type="title"/>
          </p:nvPr>
        </p:nvSpPr>
        <p:spPr/>
        <p:txBody>
          <a:bodyPr/>
          <a:lstStyle/>
          <a:p>
            <a:r>
              <a:rPr lang="en-US" dirty="0"/>
              <a:t>Standards of Medical Care in Diabetes—2020 </a:t>
            </a:r>
          </a:p>
        </p:txBody>
      </p:sp>
      <p:pic>
        <p:nvPicPr>
          <p:cNvPr id="7" name="Picture 6">
            <a:extLst>
              <a:ext uri="{FF2B5EF4-FFF2-40B4-BE49-F238E27FC236}">
                <a16:creationId xmlns:a16="http://schemas.microsoft.com/office/drawing/2014/main" xmlns="" id="{BB88BE7F-C8B8-4BB0-9AD4-2C8D63602A2C}"/>
              </a:ext>
            </a:extLst>
          </p:cNvPr>
          <p:cNvPicPr>
            <a:picLocks noChangeAspect="1"/>
          </p:cNvPicPr>
          <p:nvPr/>
        </p:nvPicPr>
        <p:blipFill>
          <a:blip r:embed="rId3"/>
          <a:stretch>
            <a:fillRect/>
          </a:stretch>
        </p:blipFill>
        <p:spPr>
          <a:xfrm rot="1281849">
            <a:off x="5632669" y="1038290"/>
            <a:ext cx="2578750" cy="3339481"/>
          </a:xfrm>
          <a:prstGeom prst="rect">
            <a:avLst/>
          </a:prstGeom>
        </p:spPr>
      </p:pic>
    </p:spTree>
    <p:extLst>
      <p:ext uri="{BB962C8B-B14F-4D97-AF65-F5344CB8AC3E}">
        <p14:creationId xmlns:p14="http://schemas.microsoft.com/office/powerpoint/2010/main" val="982534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A1C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84665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2.3 </a:t>
            </a:r>
            <a:r>
              <a:rPr lang="en-US" sz="2000" dirty="0">
                <a:latin typeface="AdvOT8eb9eec2.B"/>
              </a:rPr>
              <a:t>	</a:t>
            </a:r>
            <a:r>
              <a:rPr lang="en-US" sz="2000" dirty="0">
                <a:latin typeface="AdvOT7b515deb"/>
              </a:rPr>
              <a:t>In conditions associated with an altered relationship between A1C 	and glycemia, such as sickle cell disease, pregnancy (second and 	third trimesters and the post partum period), glucose-6-phosphate 	dehydrogenase de</a:t>
            </a:r>
            <a:r>
              <a:rPr lang="en-US" sz="2000" dirty="0">
                <a:latin typeface="AdvOT7b515deb+fb"/>
              </a:rPr>
              <a:t>fi</a:t>
            </a:r>
            <a:r>
              <a:rPr lang="en-US" sz="2000" dirty="0">
                <a:latin typeface="AdvOT7b515deb"/>
              </a:rPr>
              <a:t>ciency, HIV, hemodialysis, recent blood loss or 	transfusion, or erythropoietin therapy, only plasma blood glucose 	criteria should be used to diagnose diabetes. </a:t>
            </a:r>
            <a:r>
              <a:rPr lang="en-US" sz="2000" dirty="0">
                <a:solidFill>
                  <a:srgbClr val="A6192E"/>
                </a:solidFill>
                <a:latin typeface="AdvOT8eb9eec2.B"/>
              </a:rPr>
              <a:t>B</a:t>
            </a:r>
            <a:endParaRPr lang="en-US" sz="2000" dirty="0">
              <a:solidFill>
                <a:srgbClr val="A6192E"/>
              </a:solidFill>
            </a:endParaRPr>
          </a:p>
        </p:txBody>
      </p:sp>
    </p:spTree>
    <p:extLst>
      <p:ext uri="{BB962C8B-B14F-4D97-AF65-F5344CB8AC3E}">
        <p14:creationId xmlns:p14="http://schemas.microsoft.com/office/powerpoint/2010/main" val="89595200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Treatment in Skilled Nursing Facilities and Nursing Homes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91862"/>
            <a:ext cx="7930382"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12.15 </a:t>
            </a:r>
            <a:r>
              <a:rPr lang="en-US" sz="1800" dirty="0">
                <a:latin typeface="AdvOT8eb9eec2.B"/>
              </a:rPr>
              <a:t>	</a:t>
            </a:r>
            <a:r>
              <a:rPr lang="en-US" sz="1800" dirty="0">
                <a:latin typeface="AdvOT7b515deb"/>
              </a:rPr>
              <a:t>Consider diabetes education for the staff of long-term care and  	rehabilitation facilities to improve the management of older adults with 	diabetes. </a:t>
            </a:r>
            <a:r>
              <a:rPr lang="en-US" sz="1800" dirty="0">
                <a:solidFill>
                  <a:srgbClr val="A6192E"/>
                </a:solidFill>
                <a:latin typeface="AdvOT8eb9eec2.B"/>
              </a:rPr>
              <a:t>E</a:t>
            </a:r>
          </a:p>
          <a:p>
            <a:r>
              <a:rPr lang="en-US" sz="1800" dirty="0">
                <a:solidFill>
                  <a:srgbClr val="A6192E"/>
                </a:solidFill>
                <a:latin typeface="AdvOT8eb9eec2.B"/>
              </a:rPr>
              <a:t>12.16 </a:t>
            </a:r>
            <a:r>
              <a:rPr lang="en-US" sz="1800" dirty="0">
                <a:latin typeface="AdvOT8eb9eec2.B"/>
              </a:rPr>
              <a:t>	</a:t>
            </a:r>
            <a:r>
              <a:rPr lang="en-US" sz="1800" dirty="0">
                <a:latin typeface="AdvOT7b515deb"/>
              </a:rPr>
              <a:t>Patients with diabetes residing in long-term care facilities need careful 	assessment to establish individualized glycemic goals and to make 	appropriate choices of glucose-lowering agents based on their clinical and 	functional status.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62016830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97203" y="839972"/>
            <a:ext cx="7914008" cy="407291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following alert strategy could be considered for blood glucose management:</a:t>
            </a:r>
          </a:p>
          <a:p>
            <a:pPr marL="342900" indent="-342900">
              <a:buFont typeface="+mj-lt"/>
              <a:buAutoNum type="arabicPeriod"/>
            </a:pPr>
            <a:r>
              <a:rPr lang="en-US" sz="1800" dirty="0">
                <a:latin typeface="AdvOT8eb9eec2.B"/>
              </a:rPr>
              <a:t>Call provider immediately </a:t>
            </a:r>
            <a:r>
              <a:rPr lang="en-US" sz="1800" dirty="0">
                <a:latin typeface="AdvOT7b515deb"/>
              </a:rPr>
              <a:t>in cases of low blood glucose levels (</a:t>
            </a:r>
            <a:r>
              <a:rPr lang="en-US" sz="1800" dirty="0">
                <a:latin typeface="AdvPS586B"/>
              </a:rPr>
              <a:t>&lt;</a:t>
            </a:r>
            <a:r>
              <a:rPr lang="en-US" sz="1800" dirty="0">
                <a:latin typeface="AdvOT7b515deb"/>
              </a:rPr>
              <a:t>70 mg/dL [3.9 mmol/L]).</a:t>
            </a:r>
          </a:p>
          <a:p>
            <a:pPr marL="342900" indent="-342900">
              <a:buFont typeface="+mj-lt"/>
              <a:buAutoNum type="arabicPeriod"/>
            </a:pPr>
            <a:r>
              <a:rPr lang="en-US" sz="1800" dirty="0">
                <a:latin typeface="AdvOT8eb9eec2.B"/>
              </a:rPr>
              <a:t>Call as soon as possible when</a:t>
            </a:r>
          </a:p>
          <a:p>
            <a:r>
              <a:rPr lang="en-US" sz="1800" dirty="0">
                <a:latin typeface="AdvOT96952d75.I"/>
              </a:rPr>
              <a:t>	a</a:t>
            </a:r>
            <a:r>
              <a:rPr lang="en-US" sz="1800" dirty="0">
                <a:latin typeface="AdvOT7b515deb"/>
              </a:rPr>
              <a:t>) glucose values are 70</a:t>
            </a:r>
            <a:r>
              <a:rPr lang="en-US" sz="1800" dirty="0">
                <a:latin typeface="AdvOT7b515deb+20"/>
              </a:rPr>
              <a:t>–</a:t>
            </a:r>
            <a:r>
              <a:rPr lang="en-US" sz="1800" dirty="0">
                <a:latin typeface="AdvOT7b515deb"/>
              </a:rPr>
              <a:t>100 mg/dL (3.9 and 5.6 mmol/L) (regimen may 	need to be adjusted),</a:t>
            </a:r>
          </a:p>
          <a:p>
            <a:r>
              <a:rPr lang="en-US" sz="1800" dirty="0">
                <a:latin typeface="AdvOT96952d75.I"/>
              </a:rPr>
              <a:t>	b</a:t>
            </a:r>
            <a:r>
              <a:rPr lang="en-US" sz="1800" dirty="0">
                <a:latin typeface="AdvOT7b515deb"/>
              </a:rPr>
              <a:t>) glucose values are </a:t>
            </a:r>
            <a:r>
              <a:rPr lang="en-US" sz="1800" dirty="0">
                <a:latin typeface="AdvPS586B"/>
              </a:rPr>
              <a:t>&gt;</a:t>
            </a:r>
            <a:r>
              <a:rPr lang="en-US" sz="1800" dirty="0">
                <a:latin typeface="AdvOT7b515deb"/>
              </a:rPr>
              <a:t>250 mg/dL (13.9mmol/L)within a 24-h period,</a:t>
            </a:r>
          </a:p>
          <a:p>
            <a:r>
              <a:rPr lang="en-US" sz="1800" dirty="0">
                <a:latin typeface="AdvOT96952d75.I"/>
              </a:rPr>
              <a:t>	c</a:t>
            </a:r>
            <a:r>
              <a:rPr lang="en-US" sz="1800" dirty="0">
                <a:latin typeface="AdvOT7b515deb"/>
              </a:rPr>
              <a:t>) glucose values are </a:t>
            </a:r>
            <a:r>
              <a:rPr lang="en-US" sz="1800" dirty="0">
                <a:latin typeface="AdvPS586B"/>
              </a:rPr>
              <a:t>&gt;</a:t>
            </a:r>
            <a:r>
              <a:rPr lang="en-US" sz="1800" dirty="0">
                <a:latin typeface="AdvOT7b515deb"/>
              </a:rPr>
              <a:t>300 mg/dL (16.7 mmol/L) over 2 consecutive days,</a:t>
            </a:r>
          </a:p>
          <a:p>
            <a:r>
              <a:rPr lang="en-US" sz="1800" dirty="0">
                <a:latin typeface="AdvOT96952d75.I"/>
              </a:rPr>
              <a:t>	d</a:t>
            </a:r>
            <a:r>
              <a:rPr lang="en-US" sz="1800" dirty="0">
                <a:latin typeface="AdvOT7b515deb"/>
              </a:rPr>
              <a:t>) any reading is too high for the glucometer, or</a:t>
            </a:r>
          </a:p>
          <a:p>
            <a:r>
              <a:rPr lang="en-US" sz="1800" dirty="0">
                <a:latin typeface="AdvOT96952d75.I"/>
              </a:rPr>
              <a:t>	e</a:t>
            </a:r>
            <a:r>
              <a:rPr lang="en-US" sz="1800" dirty="0">
                <a:latin typeface="AdvOT7b515deb"/>
              </a:rPr>
              <a:t>) the patient is sick, with vomiting, symptomatic hyperglycemia, or poor 	oral intake.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397017470"/>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End-of-Life Care</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12.17</a:t>
            </a:r>
            <a:r>
              <a:rPr lang="en-US" sz="1800" dirty="0">
                <a:latin typeface="AdvOT8eb9eec2.B"/>
              </a:rPr>
              <a:t> 	</a:t>
            </a:r>
            <a:r>
              <a:rPr lang="en-US" sz="1800" dirty="0">
                <a:latin typeface="AdvOT7b515deb"/>
              </a:rPr>
              <a:t>When palliative care is needed in older adults with diabetes, providers 	should initiate conversations regarding the goals and intensity of care. 	Strict glucose and blood pressure control may not be necessary </a:t>
            </a:r>
            <a:r>
              <a:rPr lang="en-US" sz="1800" dirty="0">
                <a:solidFill>
                  <a:srgbClr val="A6192E"/>
                </a:solidFill>
                <a:latin typeface="AdvOT8eb9eec2.B"/>
              </a:rPr>
              <a:t>E</a:t>
            </a:r>
            <a:r>
              <a:rPr lang="en-US" sz="1800" dirty="0">
                <a:latin typeface="AdvOT7b515deb"/>
              </a:rPr>
              <a:t>, and 	reduction of therapy may be appropriate. Similarly, the intensity of lipid 	management can be relaxed, and withdrawal of lipid-lowering therapy may 	be appropriate. </a:t>
            </a:r>
            <a:r>
              <a:rPr lang="en-US" sz="1800" dirty="0">
                <a:solidFill>
                  <a:srgbClr val="A6192E"/>
                </a:solidFill>
                <a:latin typeface="AdvOT8eb9eec2.B"/>
              </a:rPr>
              <a:t>A</a:t>
            </a:r>
          </a:p>
          <a:p>
            <a:r>
              <a:rPr lang="en-US" sz="1800" dirty="0">
                <a:solidFill>
                  <a:srgbClr val="A6192E"/>
                </a:solidFill>
                <a:latin typeface="AdvOT8eb9eec2.B"/>
              </a:rPr>
              <a:t>12.18</a:t>
            </a:r>
            <a:r>
              <a:rPr lang="en-US" sz="1800" dirty="0">
                <a:latin typeface="AdvOT8eb9eec2.B"/>
              </a:rPr>
              <a:t> 	</a:t>
            </a:r>
            <a:r>
              <a:rPr lang="en-US" sz="1800" dirty="0">
                <a:latin typeface="AdvOT7b515deb"/>
              </a:rPr>
              <a:t>Overall comfort, prevention of distressing symptoms, and preservation of 	quality of life and dignity are primary goals for diabetes management at 	the end of life.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20997341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14996" y="754911"/>
            <a:ext cx="7914008" cy="413446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Different patient categories have been proposed for diabetes management in those with advanced disease:</a:t>
            </a:r>
          </a:p>
          <a:p>
            <a:r>
              <a:rPr lang="en-US" sz="1800" b="1" dirty="0">
                <a:latin typeface="AdvOT8eb9eec2.B"/>
              </a:rPr>
              <a:t>1.	A stable patient</a:t>
            </a:r>
            <a:r>
              <a:rPr lang="en-US" sz="1800" dirty="0">
                <a:latin typeface="AdvOT7b515deb"/>
              </a:rPr>
              <a:t>: Continue with the patient</a:t>
            </a:r>
            <a:r>
              <a:rPr lang="en-US" sz="1800" dirty="0">
                <a:latin typeface="AdvOT7b515deb+20"/>
              </a:rPr>
              <a:t>’</a:t>
            </a:r>
            <a:r>
              <a:rPr lang="en-US" sz="1800" dirty="0">
                <a:latin typeface="AdvOT7b515deb"/>
              </a:rPr>
              <a:t>s previous regimen, with a 	focus on the prevention of hypoglycemia and the management of 	hyperglycemia using blood glucose testing, keeping levels below the renal 	threshold of glucose. There is very little role for A1C monitoring and 	lowering.</a:t>
            </a:r>
          </a:p>
          <a:p>
            <a:r>
              <a:rPr lang="en-US" sz="1800" b="1" dirty="0">
                <a:latin typeface="AdvOT8eb9eec2.B"/>
              </a:rPr>
              <a:t>2.	A patient with organ failure</a:t>
            </a:r>
            <a:r>
              <a:rPr lang="en-US" sz="1800" dirty="0">
                <a:latin typeface="AdvOT7b515deb"/>
              </a:rPr>
              <a:t>: Preventing hypoglycemia is of greater 	signi</a:t>
            </a:r>
            <a:r>
              <a:rPr lang="en-US" sz="1800" dirty="0">
                <a:latin typeface="AdvOT7b515deb+fb"/>
              </a:rPr>
              <a:t>fi</a:t>
            </a:r>
            <a:r>
              <a:rPr lang="en-US" sz="1800" dirty="0">
                <a:latin typeface="AdvOT7b515deb"/>
              </a:rPr>
              <a:t>cance. Dehydration must be prevented and treated. In people with 	type 1 diabetes, insulin administration may be reduced as the oral intake of 	food decreases but should not be stopped. For those with type 2 diabetes, 	agents that may cause hypoglycemia should be reduced in dose. The main 	goal is to avoid hypoglycemia, allowing for glucose values in the upper level 	of the desired target range.</a:t>
            </a:r>
          </a:p>
        </p:txBody>
      </p:sp>
    </p:spTree>
    <p:extLst>
      <p:ext uri="{BB962C8B-B14F-4D97-AF65-F5344CB8AC3E}">
        <p14:creationId xmlns:p14="http://schemas.microsoft.com/office/powerpoint/2010/main" val="245608562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14996" y="914399"/>
            <a:ext cx="7914008"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Different patient categories have been proposed for diabetes management in those with advanced disease (continued):</a:t>
            </a:r>
          </a:p>
          <a:p>
            <a:r>
              <a:rPr lang="en-US" sz="1800" b="1" dirty="0">
                <a:latin typeface="AdvOT8eb9eec2.B"/>
              </a:rPr>
              <a:t>3.	A dying patient</a:t>
            </a:r>
            <a:r>
              <a:rPr lang="en-US" sz="1800" dirty="0">
                <a:latin typeface="AdvOT7b515deb"/>
              </a:rPr>
              <a:t>: For patients with type 2 diabetes, the discontinuation of 	all  medications may be a reasonable approach, as patients are unlikely to 	have any oral intake. In patients with type 1 diabetes, there is no 	consensus, but a small amount of basal insulin may maintain glucose levels 	and prevent acute hyperglycemic complications.</a:t>
            </a:r>
            <a:endParaRPr lang="en-US" sz="1800" dirty="0">
              <a:solidFill>
                <a:srgbClr val="A6192E"/>
              </a:solidFill>
              <a:latin typeface="Open Sans"/>
            </a:endParaRPr>
          </a:p>
        </p:txBody>
      </p:sp>
    </p:spTree>
    <p:extLst>
      <p:ext uri="{BB962C8B-B14F-4D97-AF65-F5344CB8AC3E}">
        <p14:creationId xmlns:p14="http://schemas.microsoft.com/office/powerpoint/2010/main" val="23825052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13</a:t>
            </a:r>
            <a:r>
              <a:rPr lang="en-US" dirty="0">
                <a:solidFill>
                  <a:srgbClr val="C00000"/>
                </a:solidFill>
              </a:rPr>
              <a:t>.</a:t>
            </a:r>
            <a:r>
              <a:rPr lang="en-US" dirty="0"/>
              <a:t> </a:t>
            </a:r>
            <a:br>
              <a:rPr lang="en-US" dirty="0"/>
            </a:br>
            <a:r>
              <a:rPr lang="en-US" dirty="0"/>
              <a:t/>
            </a:r>
            <a:br>
              <a:rPr lang="en-US" dirty="0"/>
            </a:br>
            <a:r>
              <a:rPr lang="en-US" dirty="0"/>
              <a:t>Children and Adolescents</a:t>
            </a:r>
          </a:p>
        </p:txBody>
      </p:sp>
    </p:spTree>
    <p:extLst>
      <p:ext uri="{BB962C8B-B14F-4D97-AF65-F5344CB8AC3E}">
        <p14:creationId xmlns:p14="http://schemas.microsoft.com/office/powerpoint/2010/main" val="266031472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Diabetes Self-management Education &amp; Support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55560"/>
            <a:ext cx="7930382" cy="110799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 </a:t>
            </a:r>
            <a:r>
              <a:rPr lang="en-US" sz="1800" dirty="0">
                <a:latin typeface="AdvOT8eb9eec2.B"/>
              </a:rPr>
              <a:t>	</a:t>
            </a:r>
            <a:r>
              <a:rPr lang="en-US" sz="1800" dirty="0">
                <a:latin typeface="AdvOT7b515deb"/>
              </a:rPr>
              <a:t>Youth with type 1 diabetes and parents/caregivers (for patients aged </a:t>
            </a:r>
            <a:r>
              <a:rPr lang="en-US" sz="1800" dirty="0">
                <a:latin typeface="AdvPS586B"/>
              </a:rPr>
              <a:t>&lt;</a:t>
            </a:r>
            <a:r>
              <a:rPr lang="en-US" sz="1800" dirty="0">
                <a:latin typeface="AdvOT7b515deb"/>
              </a:rPr>
              <a:t>18 	years) should receive culturally sensitive and developmentally appropriate 	individualized diabetes self-management education and support according 	to national standards at diagnosis and routinely thereafter.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06478647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Nutrition Therapy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a:t>
            </a:r>
            <a:r>
              <a:rPr lang="en-US" sz="1800" dirty="0">
                <a:latin typeface="AdvOT8eb9eec2.B"/>
              </a:rPr>
              <a:t> 	</a:t>
            </a:r>
            <a:r>
              <a:rPr lang="en-US" sz="1800" dirty="0">
                <a:latin typeface="AdvOT7b515deb"/>
              </a:rPr>
              <a:t>Individualized medical nutrition therapy is recommended for children and 	adolescents with </a:t>
            </a:r>
            <a:r>
              <a:rPr lang="pt-BR" sz="1800" dirty="0">
                <a:latin typeface="AdvOT7b515deb"/>
              </a:rPr>
              <a:t>type 1 diabetes as an essential </a:t>
            </a:r>
            <a:r>
              <a:rPr lang="en-US" sz="1800" dirty="0">
                <a:latin typeface="AdvOT7b515deb"/>
              </a:rPr>
              <a:t>component of the overall 	treatment plan. </a:t>
            </a:r>
            <a:r>
              <a:rPr lang="en-US" sz="1800" dirty="0">
                <a:solidFill>
                  <a:srgbClr val="A6192E"/>
                </a:solidFill>
                <a:latin typeface="AdvOT8eb9eec2.B"/>
              </a:rPr>
              <a:t>A</a:t>
            </a:r>
          </a:p>
          <a:p>
            <a:r>
              <a:rPr lang="en-US" sz="1800" dirty="0">
                <a:solidFill>
                  <a:srgbClr val="A6192E"/>
                </a:solidFill>
                <a:latin typeface="AdvOT8eb9eec2.B"/>
              </a:rPr>
              <a:t>13.3</a:t>
            </a:r>
            <a:r>
              <a:rPr lang="en-US" sz="1800" dirty="0">
                <a:latin typeface="AdvOT8eb9eec2.B"/>
              </a:rPr>
              <a:t> 	</a:t>
            </a:r>
            <a:r>
              <a:rPr lang="en-US" sz="1800" dirty="0">
                <a:latin typeface="AdvOT7b515deb"/>
              </a:rPr>
              <a:t>Monitoring carbohydrate intake, whether by carbohydrate counting or 	experience-based estimation, is key to achieving optimal glycemic control. </a:t>
            </a:r>
            <a:r>
              <a:rPr lang="en-US" sz="1800" dirty="0">
                <a:solidFill>
                  <a:srgbClr val="A6192E"/>
                </a:solidFill>
                <a:latin typeface="AdvOT8eb9eec2.B"/>
              </a:rPr>
              <a:t>B</a:t>
            </a:r>
          </a:p>
          <a:p>
            <a:r>
              <a:rPr lang="en-US" sz="1800" dirty="0">
                <a:solidFill>
                  <a:srgbClr val="A6192E"/>
                </a:solidFill>
                <a:latin typeface="AdvOT8eb9eec2.B"/>
              </a:rPr>
              <a:t>13.4</a:t>
            </a:r>
            <a:r>
              <a:rPr lang="en-US" sz="1800" dirty="0">
                <a:latin typeface="AdvOT8eb9eec2.B"/>
              </a:rPr>
              <a:t> 	Co</a:t>
            </a:r>
            <a:r>
              <a:rPr lang="en-US" sz="1800" dirty="0">
                <a:latin typeface="AdvOT7b515deb"/>
              </a:rPr>
              <a:t>mprehensive nutrition education at diagnosis, with annual updates, by an 	experienced registered dietitian nutritionist is recommended to assess 	caloric and nutrition intake in relation to weight status and cardiovascular 	disease risk factors and to inform macronutrient choices.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87173232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Physical Activity and Exercise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13.5 </a:t>
            </a:r>
            <a:r>
              <a:rPr lang="en-US" sz="1800" dirty="0">
                <a:latin typeface="AdvOT8eb9eec2.B"/>
              </a:rPr>
              <a:t>	</a:t>
            </a:r>
            <a:r>
              <a:rPr lang="en-US" sz="1800" dirty="0">
                <a:latin typeface="AdvOT7b515deb"/>
              </a:rPr>
              <a:t>Exercise is recommended for all youth with type 1 diabetes with the goal of 	60 min of moderate-to- vigorous intensity aerobic activity daily, with 	vigorous 	muscle-strengthening and bone-strengthening activities at least 3 	days per week. </a:t>
            </a:r>
            <a:r>
              <a:rPr lang="en-US" sz="1800" dirty="0">
                <a:solidFill>
                  <a:srgbClr val="A6192E"/>
                </a:solidFill>
                <a:latin typeface="AdvOT8eb9eec2.B"/>
              </a:rPr>
              <a:t>C</a:t>
            </a:r>
          </a:p>
          <a:p>
            <a:r>
              <a:rPr lang="en-US" sz="1800" dirty="0">
                <a:solidFill>
                  <a:srgbClr val="A6192E"/>
                </a:solidFill>
                <a:latin typeface="AdvOT8eb9eec2.B"/>
              </a:rPr>
              <a:t>13.6</a:t>
            </a:r>
            <a:r>
              <a:rPr lang="en-US" sz="1800" dirty="0">
                <a:latin typeface="AdvOT8eb9eec2.B"/>
              </a:rPr>
              <a:t> 	</a:t>
            </a:r>
            <a:r>
              <a:rPr lang="en-US" sz="1800" dirty="0">
                <a:latin typeface="AdvOT7b515deb"/>
              </a:rPr>
              <a:t>Education about frequent patterns of glycemia during and after exercise, 	which may include initial transient hyperglycemia followed by 	hypoglycemia, is essential. Families should also receive education on 	prevention and management of hypoglycemia during and after exercise, 	including ensuring patients have a pre-exercise glucose level of 90</a:t>
            </a:r>
            <a:r>
              <a:rPr lang="en-US" sz="1800" dirty="0">
                <a:latin typeface="AdvOT7b515deb+20"/>
              </a:rPr>
              <a:t>–</a:t>
            </a:r>
            <a:r>
              <a:rPr lang="en-US" sz="1800" dirty="0">
                <a:latin typeface="AdvOT7b515deb"/>
              </a:rPr>
              <a:t>250 	mg/dL (5.0</a:t>
            </a:r>
            <a:r>
              <a:rPr lang="en-US" sz="1800" dirty="0">
                <a:latin typeface="AdvOT7b515deb+20"/>
              </a:rPr>
              <a:t>–</a:t>
            </a:r>
            <a:r>
              <a:rPr lang="en-US" sz="1800" dirty="0">
                <a:latin typeface="AdvOT7b515deb"/>
              </a:rPr>
              <a:t>13.9 mmol/L) and accessible carbohydrates before engaging in 	activity, individualized according to the type/intensity of the planned 	physical activity.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50743722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Physical Activity and Exercise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731871"/>
            <a:ext cx="7999068"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13.7</a:t>
            </a:r>
            <a:r>
              <a:rPr lang="en-US" sz="1800" dirty="0">
                <a:latin typeface="AdvOT8eb9eec2.B"/>
              </a:rPr>
              <a:t> 	</a:t>
            </a:r>
            <a:r>
              <a:rPr lang="en-US" sz="1800" dirty="0">
                <a:latin typeface="AdvOT7b515deb"/>
              </a:rPr>
              <a:t>Patients should be educated on strategies to prevent hypoglycemia during 	exercise, after exercise, and overnight following exercise, which may include 	reducing prandial insulin dosing for the meal/snack preceding (and, if 	needed, following) exercise, reducing basal insulin doses, increasing 	carbohydrate intake, eating bedtime snacks, and/or using continuous 	glucose monitoring. </a:t>
            </a:r>
            <a:r>
              <a:rPr lang="en-US" sz="1800" dirty="0">
                <a:solidFill>
                  <a:srgbClr val="A6192E"/>
                </a:solidFill>
                <a:latin typeface="AdvOT8eb9eec2.B"/>
              </a:rPr>
              <a:t>C</a:t>
            </a:r>
          </a:p>
          <a:p>
            <a:r>
              <a:rPr lang="en-US" sz="1800" dirty="0">
                <a:solidFill>
                  <a:srgbClr val="A6192E"/>
                </a:solidFill>
                <a:latin typeface="AdvOT8eb9eec2.B"/>
              </a:rPr>
              <a:t>13.8</a:t>
            </a:r>
            <a:r>
              <a:rPr lang="en-US" sz="1800" dirty="0">
                <a:latin typeface="AdvOT8eb9eec2.B"/>
              </a:rPr>
              <a:t> 	</a:t>
            </a:r>
            <a:r>
              <a:rPr lang="en-US" sz="1800" dirty="0">
                <a:latin typeface="AdvOT7b515deb"/>
              </a:rPr>
              <a:t>Frequent glucose monitoring before, during, and after exercise, with or 	without use of continuous glucose monitoring, is important to prevent, 	detect, and treat hypoglycemia and hyperglycemia with exercise. </a:t>
            </a:r>
            <a:r>
              <a:rPr lang="en-US" sz="1800" dirty="0">
                <a:solidFill>
                  <a:srgbClr val="A6192E"/>
                </a:solidFill>
                <a:latin typeface="AdvOT8eb9eec2.B"/>
              </a:rPr>
              <a:t>C</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440518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a:p>
            <a:endParaRPr lang="en-US" dirty="0"/>
          </a:p>
        </p:txBody>
      </p:sp>
      <p:sp>
        <p:nvSpPr>
          <p:cNvPr id="5" name="TextBox 4">
            <a:extLst>
              <a:ext uri="{FF2B5EF4-FFF2-40B4-BE49-F238E27FC236}">
                <a16:creationId xmlns:a16="http://schemas.microsoft.com/office/drawing/2014/main" xmlns="" id="{75016219-367F-473E-9673-B013481024EE}"/>
              </a:ext>
            </a:extLst>
          </p:cNvPr>
          <p:cNvSpPr txBox="1">
            <a:spLocks noChangeArrowheads="1"/>
          </p:cNvSpPr>
          <p:nvPr/>
        </p:nvSpPr>
        <p:spPr bwMode="auto">
          <a:xfrm>
            <a:off x="869031" y="6497719"/>
            <a:ext cx="56381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prstClr val="white"/>
                </a:solidFill>
                <a:latin typeface="Helvetica" pitchFamily="34" charset="0"/>
                <a:ea typeface="ヒラギノ角ゴ Pro W3" charset="-128"/>
              </a:rPr>
              <a:t>Introduction: </a:t>
            </a:r>
            <a:br>
              <a:rPr lang="en-US" sz="1200" dirty="0">
                <a:solidFill>
                  <a:prstClr val="white"/>
                </a:solidFill>
                <a:latin typeface="Helvetica" pitchFamily="34" charset="0"/>
                <a:ea typeface="ヒラギノ角ゴ Pro W3" charset="-128"/>
              </a:rPr>
            </a:br>
            <a:r>
              <a:rPr lang="en-US" sz="1200" i="1" dirty="0">
                <a:solidFill>
                  <a:prstClr val="white"/>
                </a:solidFill>
                <a:ea typeface="ヒラギノ角ゴ Pro W3" charset="-128"/>
              </a:rPr>
              <a:t>Standards of Medical Care in Diabetes - 2019</a:t>
            </a:r>
            <a:r>
              <a:rPr lang="en-US" sz="1200" dirty="0">
                <a:solidFill>
                  <a:prstClr val="white"/>
                </a:solidFill>
                <a:latin typeface="Helvetica" pitchFamily="34" charset="0"/>
                <a:ea typeface="ヒラギノ角ゴ Pro W3" charset="-128"/>
              </a:rPr>
              <a:t>. </a:t>
            </a:r>
            <a:r>
              <a:rPr lang="en-US" sz="1200" i="1" dirty="0">
                <a:solidFill>
                  <a:prstClr val="white"/>
                </a:solidFill>
                <a:latin typeface="Helvetica" pitchFamily="34" charset="0"/>
                <a:ea typeface="ヒラギノ角ゴ Pro W3" charset="-128"/>
              </a:rPr>
              <a:t>Diabetes Care </a:t>
            </a:r>
            <a:r>
              <a:rPr lang="en-US" sz="1200" dirty="0">
                <a:solidFill>
                  <a:prstClr val="white"/>
                </a:solidFill>
                <a:latin typeface="Helvetica" pitchFamily="34" charset="0"/>
                <a:ea typeface="ヒラギノ角ゴ Pro W3" charset="-128"/>
              </a:rPr>
              <a:t>2019;42(Suppl. 1):S1-S2</a:t>
            </a:r>
          </a:p>
        </p:txBody>
      </p:sp>
      <p:sp>
        <p:nvSpPr>
          <p:cNvPr id="6" name="Slide Number Placeholder 1">
            <a:extLst>
              <a:ext uri="{FF2B5EF4-FFF2-40B4-BE49-F238E27FC236}">
                <a16:creationId xmlns:a16="http://schemas.microsoft.com/office/drawing/2014/main" xmlns="" id="{E3C71F95-0789-4BBD-A469-ECB382AC65FA}"/>
              </a:ext>
            </a:extLst>
          </p:cNvPr>
          <p:cNvSpPr txBox="1">
            <a:spLocks/>
          </p:cNvSpPr>
          <p:nvPr/>
        </p:nvSpPr>
        <p:spPr>
          <a:xfrm>
            <a:off x="235873" y="6468763"/>
            <a:ext cx="400127" cy="17727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877B3-D348-4611-9BDB-C5374591D951}" type="slidenum">
              <a:rPr lang="en-US" smtClean="0"/>
              <a:pPr/>
              <a:t>21</a:t>
            </a:fld>
            <a:endParaRPr lang="en-US" dirty="0"/>
          </a:p>
        </p:txBody>
      </p:sp>
      <p:sp>
        <p:nvSpPr>
          <p:cNvPr id="2" name="TextBox 1">
            <a:extLst>
              <a:ext uri="{FF2B5EF4-FFF2-40B4-BE49-F238E27FC236}">
                <a16:creationId xmlns:a16="http://schemas.microsoft.com/office/drawing/2014/main" xmlns="" id="{0573FB40-34C1-4837-96C6-95D35189EAEA}"/>
              </a:ext>
            </a:extLst>
          </p:cNvPr>
          <p:cNvSpPr txBox="1"/>
          <p:nvPr/>
        </p:nvSpPr>
        <p:spPr>
          <a:xfrm>
            <a:off x="4699322" y="2384385"/>
            <a:ext cx="1024255" cy="369332"/>
          </a:xfrm>
          <a:prstGeom prst="rect">
            <a:avLst/>
          </a:prstGeom>
          <a:noFill/>
        </p:spPr>
        <p:txBody>
          <a:bodyPr wrap="none" rtlCol="0">
            <a:spAutoFit/>
          </a:bodyPr>
          <a:lstStyle/>
          <a:p>
            <a:r>
              <a:rPr lang="en-US" dirty="0"/>
              <a:t>Table 2.2</a:t>
            </a:r>
          </a:p>
        </p:txBody>
      </p:sp>
      <p:pic>
        <p:nvPicPr>
          <p:cNvPr id="7" name="Picture 6">
            <a:extLst>
              <a:ext uri="{FF2B5EF4-FFF2-40B4-BE49-F238E27FC236}">
                <a16:creationId xmlns:a16="http://schemas.microsoft.com/office/drawing/2014/main" xmlns="" id="{9C7E3169-C370-4815-A9BD-323B7D245308}"/>
              </a:ext>
            </a:extLst>
          </p:cNvPr>
          <p:cNvPicPr>
            <a:picLocks noChangeAspect="1"/>
          </p:cNvPicPr>
          <p:nvPr/>
        </p:nvPicPr>
        <p:blipFill>
          <a:blip r:embed="rId2"/>
          <a:stretch>
            <a:fillRect/>
          </a:stretch>
        </p:blipFill>
        <p:spPr>
          <a:xfrm>
            <a:off x="1880240" y="1107373"/>
            <a:ext cx="5638164" cy="3292688"/>
          </a:xfrm>
          <a:prstGeom prst="rect">
            <a:avLst/>
          </a:prstGeom>
        </p:spPr>
      </p:pic>
      <p:sp>
        <p:nvSpPr>
          <p:cNvPr id="8" name="TextBox 7">
            <a:extLst>
              <a:ext uri="{FF2B5EF4-FFF2-40B4-BE49-F238E27FC236}">
                <a16:creationId xmlns:a16="http://schemas.microsoft.com/office/drawing/2014/main" xmlns="" id="{C2CD97A2-FDA7-4943-AF79-4A1231BC7529}"/>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280533997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Psychosocial Issues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a:t>
            </a:r>
            <a:r>
              <a:rPr lang="en-US" sz="1800" dirty="0">
                <a:latin typeface="AdvOT8eb9eec2.B"/>
              </a:rPr>
              <a:t> 	</a:t>
            </a:r>
            <a:r>
              <a:rPr lang="en-US" sz="1800" dirty="0">
                <a:latin typeface="AdvOT7b515deb"/>
              </a:rPr>
              <a:t>At diagnosis and during routine follow-up care, assess psychosocial issues 	and family stresses that could impact diabetes management and provide 	appropriate referrals to trained mental health professionals, preferably 	experienced in childhood diabetes. </a:t>
            </a:r>
            <a:r>
              <a:rPr lang="en-US" sz="1800" dirty="0">
                <a:solidFill>
                  <a:srgbClr val="A6192E"/>
                </a:solidFill>
                <a:latin typeface="AdvOT8eb9eec2.B"/>
              </a:rPr>
              <a:t>E</a:t>
            </a:r>
          </a:p>
          <a:p>
            <a:r>
              <a:rPr lang="en-US" sz="1800" dirty="0">
                <a:solidFill>
                  <a:srgbClr val="A6192E"/>
                </a:solidFill>
                <a:latin typeface="AdvOT8eb9eec2.B"/>
              </a:rPr>
              <a:t>13.10</a:t>
            </a:r>
            <a:r>
              <a:rPr lang="en-US" sz="1800" dirty="0">
                <a:latin typeface="AdvOT8eb9eec2.B"/>
              </a:rPr>
              <a:t> 	</a:t>
            </a:r>
            <a:r>
              <a:rPr lang="en-US" sz="1800" dirty="0">
                <a:latin typeface="AdvOT7b515deb"/>
              </a:rPr>
              <a:t>Mental health professionals should be considered integral members of the 	pediatric diabetes multidisciplinary team. </a:t>
            </a:r>
            <a:r>
              <a:rPr lang="en-US" sz="1800" dirty="0">
                <a:solidFill>
                  <a:srgbClr val="A6192E"/>
                </a:solidFill>
                <a:latin typeface="AdvOT8eb9eec2.B"/>
              </a:rPr>
              <a:t>E</a:t>
            </a:r>
          </a:p>
          <a:p>
            <a:r>
              <a:rPr lang="en-US" sz="1800" dirty="0">
                <a:solidFill>
                  <a:srgbClr val="A6192E"/>
                </a:solidFill>
                <a:latin typeface="AdvOT8eb9eec2.B"/>
              </a:rPr>
              <a:t>13.11</a:t>
            </a:r>
            <a:r>
              <a:rPr lang="en-US" sz="1800" dirty="0">
                <a:latin typeface="AdvOT8eb9eec2.B"/>
              </a:rPr>
              <a:t> 	</a:t>
            </a:r>
            <a:r>
              <a:rPr lang="en-US" sz="1800" dirty="0">
                <a:latin typeface="AdvOT7b515deb"/>
              </a:rPr>
              <a:t>Encourage developmentally appropriate family involvement in diabetes 	management tasks for children and adolescents, recognizing that premature 	transfer of diabetes care to the child can result in diabetes burnout 	nonadherence and deterioration in glycemic control. </a:t>
            </a:r>
            <a:r>
              <a:rPr lang="en-US" sz="1800" dirty="0">
                <a:solidFill>
                  <a:srgbClr val="A6192E"/>
                </a:solidFill>
                <a:latin typeface="AdvOT8eb9eec2.B"/>
              </a:rPr>
              <a:t>A</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68227765"/>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Psychosocial Issues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19547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13.12 </a:t>
            </a:r>
            <a:r>
              <a:rPr lang="en-US" sz="1800" dirty="0">
                <a:latin typeface="AdvOT8eb9eec2.B"/>
              </a:rPr>
              <a:t>	</a:t>
            </a:r>
            <a:r>
              <a:rPr lang="en-US" sz="1800" dirty="0">
                <a:latin typeface="AdvOT7b515deb"/>
              </a:rPr>
              <a:t>Providers should consider asking youth and their parents about social 	adjustment (peer relationships) and school performance to determine 	whether further intervention is needed. </a:t>
            </a:r>
            <a:r>
              <a:rPr lang="en-US" sz="1800" dirty="0">
                <a:solidFill>
                  <a:srgbClr val="A6192E"/>
                </a:solidFill>
                <a:latin typeface="AdvOT8eb9eec2.B"/>
              </a:rPr>
              <a:t>B</a:t>
            </a:r>
          </a:p>
          <a:p>
            <a:r>
              <a:rPr lang="en-US" sz="1800" dirty="0">
                <a:solidFill>
                  <a:srgbClr val="A6192E"/>
                </a:solidFill>
                <a:latin typeface="AdvOT8eb9eec2.B"/>
              </a:rPr>
              <a:t>13.13</a:t>
            </a:r>
            <a:r>
              <a:rPr lang="en-US" sz="1800" dirty="0">
                <a:latin typeface="AdvOT8eb9eec2.B"/>
              </a:rPr>
              <a:t> 	</a:t>
            </a:r>
            <a:r>
              <a:rPr lang="en-US" sz="1800" dirty="0">
                <a:latin typeface="AdvOT7b515deb"/>
              </a:rPr>
              <a:t>Assess youth with diabetes for psychosocial and diabetes-related distress, 	generally starting at 7</a:t>
            </a:r>
            <a:r>
              <a:rPr lang="en-US" sz="1800" dirty="0">
                <a:latin typeface="AdvOT7b515deb+20"/>
              </a:rPr>
              <a:t>–</a:t>
            </a:r>
            <a:r>
              <a:rPr lang="en-US" sz="1800" dirty="0">
                <a:latin typeface="AdvOT7b515deb"/>
              </a:rPr>
              <a:t>8 years of age. </a:t>
            </a:r>
            <a:r>
              <a:rPr lang="en-US" sz="1800" dirty="0">
                <a:solidFill>
                  <a:srgbClr val="A6192E"/>
                </a:solidFill>
                <a:latin typeface="AdvOT8eb9eec2.B"/>
              </a:rPr>
              <a:t>B</a:t>
            </a:r>
          </a:p>
          <a:p>
            <a:r>
              <a:rPr lang="en-US" sz="1800" dirty="0">
                <a:solidFill>
                  <a:srgbClr val="A6192E"/>
                </a:solidFill>
                <a:latin typeface="AdvOT8eb9eec2.B"/>
              </a:rPr>
              <a:t>13.14 </a:t>
            </a:r>
            <a:r>
              <a:rPr lang="en-US" sz="1800" dirty="0">
                <a:latin typeface="AdvOT8eb9eec2.B"/>
              </a:rPr>
              <a:t>	</a:t>
            </a:r>
            <a:r>
              <a:rPr lang="en-US" sz="1800" dirty="0">
                <a:latin typeface="AdvOT7b515deb"/>
              </a:rPr>
              <a:t>Offer adolescents time by themselves with their care provider(s) starting at 	age 12 years, or when developmentally appropriate. </a:t>
            </a:r>
            <a:r>
              <a:rPr lang="en-US" sz="1800" dirty="0">
                <a:solidFill>
                  <a:srgbClr val="A6192E"/>
                </a:solidFill>
                <a:latin typeface="AdvOT8eb9eec2.B"/>
              </a:rPr>
              <a:t>E</a:t>
            </a:r>
          </a:p>
        </p:txBody>
      </p:sp>
    </p:spTree>
    <p:extLst>
      <p:ext uri="{BB962C8B-B14F-4D97-AF65-F5344CB8AC3E}">
        <p14:creationId xmlns:p14="http://schemas.microsoft.com/office/powerpoint/2010/main" val="37599010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Psychosocial Issues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13.15</a:t>
            </a:r>
            <a:r>
              <a:rPr lang="en-US" sz="1800" dirty="0">
                <a:latin typeface="AdvOT8eb9eec2.B"/>
              </a:rPr>
              <a:t> 	</a:t>
            </a:r>
            <a:r>
              <a:rPr lang="en-US" sz="1800" dirty="0">
                <a:latin typeface="AdvOT7b515deb"/>
              </a:rPr>
              <a:t>Starting at puberty, preconception counseling should be incorporated into 	routine diabetes care for all girls of childbearing potential. </a:t>
            </a:r>
            <a:r>
              <a:rPr lang="en-US" sz="1800" dirty="0">
                <a:solidFill>
                  <a:srgbClr val="A6192E"/>
                </a:solidFill>
                <a:latin typeface="AdvOT8eb9eec2.B"/>
              </a:rPr>
              <a:t>A</a:t>
            </a:r>
          </a:p>
          <a:p>
            <a:r>
              <a:rPr lang="en-US" sz="1800" dirty="0">
                <a:solidFill>
                  <a:srgbClr val="A6192E"/>
                </a:solidFill>
                <a:latin typeface="AdvOT8eb9eec2.B"/>
              </a:rPr>
              <a:t>13.16 </a:t>
            </a:r>
            <a:r>
              <a:rPr lang="en-US" sz="1800" dirty="0">
                <a:latin typeface="AdvOT8eb9eec2.B"/>
              </a:rPr>
              <a:t>	</a:t>
            </a:r>
            <a:r>
              <a:rPr lang="en-US" sz="1800" dirty="0">
                <a:latin typeface="AdvOT7b515deb"/>
              </a:rPr>
              <a:t>Begin screening youth with type 1 diabetes for eating disorders between 10 	and 12 years of age. The Diabetes Eating Problems Survey-Revised (DEPS-R) 	is a reliable, valid, and brief screening tool for identifying disturbed eating 	behavior.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448365646"/>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Glycemic Control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70870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13.17</a:t>
            </a:r>
            <a:r>
              <a:rPr lang="en-US" sz="1800" dirty="0">
                <a:latin typeface="AdvOT8eb9eec2.B"/>
              </a:rPr>
              <a:t> 	</a:t>
            </a:r>
            <a:r>
              <a:rPr lang="en-US" sz="1800" dirty="0">
                <a:latin typeface="AdvOT7b515deb"/>
              </a:rPr>
              <a:t>The majority of children and adolescents with type 1 diabetes should be 	treated with intensive insulin regimens, either via multiple daily injections 	or continuous subcutaneous insulin infusion. </a:t>
            </a:r>
            <a:r>
              <a:rPr lang="en-US" sz="1800" dirty="0">
                <a:solidFill>
                  <a:srgbClr val="A6192E"/>
                </a:solidFill>
                <a:latin typeface="AdvOT8eb9eec2.B"/>
              </a:rPr>
              <a:t>A</a:t>
            </a:r>
          </a:p>
          <a:p>
            <a:r>
              <a:rPr lang="en-US" sz="1800" dirty="0">
                <a:solidFill>
                  <a:srgbClr val="A6192E"/>
                </a:solidFill>
                <a:latin typeface="AdvOT8eb9eec2.B"/>
              </a:rPr>
              <a:t>13.18</a:t>
            </a:r>
            <a:r>
              <a:rPr lang="en-US" sz="1800" dirty="0">
                <a:latin typeface="AdvOT8eb9eec2.B"/>
              </a:rPr>
              <a:t> 	</a:t>
            </a:r>
            <a:r>
              <a:rPr lang="en-US" sz="1800" dirty="0">
                <a:latin typeface="AdvOT7b515deb"/>
              </a:rPr>
              <a:t>All children and adolescents with type 1 diabetes should self-monitor 	glucose levels multiple times daily (up to 6</a:t>
            </a:r>
            <a:r>
              <a:rPr lang="en-US" sz="1800" dirty="0">
                <a:latin typeface="AdvOT7b515deb+20"/>
              </a:rPr>
              <a:t>–</a:t>
            </a:r>
            <a:r>
              <a:rPr lang="en-US" sz="1800" dirty="0">
                <a:latin typeface="AdvOT7b515deb"/>
              </a:rPr>
              <a:t>10 times/day), including  	premeal, prebedtime, and as needed for safety in speci</a:t>
            </a:r>
            <a:r>
              <a:rPr lang="en-US" sz="1800" dirty="0">
                <a:latin typeface="AdvOT7b515deb+fb"/>
              </a:rPr>
              <a:t>fi</a:t>
            </a:r>
            <a:r>
              <a:rPr lang="en-US" sz="1800" dirty="0">
                <a:latin typeface="AdvOT7b515deb"/>
              </a:rPr>
              <a:t>c situations such as 	exercise, driving, or the presence of symptoms of hypoglycemia. </a:t>
            </a:r>
            <a:r>
              <a:rPr lang="en-US" sz="1800" dirty="0">
                <a:solidFill>
                  <a:srgbClr val="A6192E"/>
                </a:solidFill>
                <a:latin typeface="AdvOT8eb9eec2.B"/>
              </a:rPr>
              <a:t>B</a:t>
            </a:r>
          </a:p>
          <a:p>
            <a:r>
              <a:rPr lang="en-US" sz="1800" dirty="0">
                <a:solidFill>
                  <a:srgbClr val="A6192E"/>
                </a:solidFill>
                <a:latin typeface="AdvOT8eb9eec2.B"/>
              </a:rPr>
              <a:t>13.19</a:t>
            </a:r>
            <a:r>
              <a:rPr lang="en-US" sz="1800" dirty="0">
                <a:latin typeface="AdvOT8eb9eec2.B"/>
              </a:rPr>
              <a:t> 	</a:t>
            </a:r>
            <a:r>
              <a:rPr lang="en-US" sz="1800" dirty="0">
                <a:latin typeface="AdvOT7b515deb"/>
              </a:rPr>
              <a:t>Continuous glucose monitoring (CGM) should be considered in all children 	and adolescents with type 1 diabetes, whether using injections or 	continuous subcutaneous insulin infusion, as an additional tool to help 	improve glucose control. Bene</a:t>
            </a:r>
            <a:r>
              <a:rPr lang="en-US" sz="1800" dirty="0">
                <a:latin typeface="AdvOT7b515deb+fb"/>
              </a:rPr>
              <a:t>fi</a:t>
            </a:r>
            <a:r>
              <a:rPr lang="en-US" sz="1800" dirty="0">
                <a:latin typeface="AdvOT7b515deb"/>
              </a:rPr>
              <a:t>ts of CGM correlate with adherence to 	ongoing use of the device.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313193171"/>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Glycemic Control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13.20 </a:t>
            </a:r>
            <a:r>
              <a:rPr lang="en-US" sz="1800" dirty="0">
                <a:latin typeface="AdvOT8eb9eec2.B"/>
              </a:rPr>
              <a:t>	</a:t>
            </a:r>
            <a:r>
              <a:rPr lang="en-US" sz="1800" dirty="0">
                <a:latin typeface="AdvOT7b515deb"/>
              </a:rPr>
              <a:t>Automated insulin delivery systems appear to improve glycemic control and 	reduce hypoglycemia in children and should be considered in children with 	type 1 diabetes. </a:t>
            </a:r>
            <a:r>
              <a:rPr lang="en-US" sz="1800" dirty="0">
                <a:solidFill>
                  <a:srgbClr val="A6192E"/>
                </a:solidFill>
                <a:latin typeface="AdvOT8eb9eec2.B"/>
              </a:rPr>
              <a:t>B</a:t>
            </a:r>
          </a:p>
          <a:p>
            <a:r>
              <a:rPr lang="en-US" sz="1800" dirty="0">
                <a:solidFill>
                  <a:srgbClr val="A6192E"/>
                </a:solidFill>
                <a:latin typeface="AdvOT8eb9eec2.B"/>
              </a:rPr>
              <a:t>13.21 </a:t>
            </a:r>
            <a:r>
              <a:rPr lang="en-US" sz="1800" dirty="0">
                <a:latin typeface="AdvOT8eb9eec2.B"/>
              </a:rPr>
              <a:t>	A</a:t>
            </a:r>
            <a:r>
              <a:rPr lang="en-US" sz="1800" dirty="0">
                <a:latin typeface="AdvOT7b515deb"/>
              </a:rPr>
              <a:t>1C goals must be individualized and reassessed over time. An A1C of</a:t>
            </a:r>
            <a:r>
              <a:rPr lang="en-US" sz="1800" dirty="0">
                <a:latin typeface="AdvPS586B"/>
              </a:rPr>
              <a:t> &lt;</a:t>
            </a:r>
            <a:r>
              <a:rPr lang="en-US" sz="1800" dirty="0">
                <a:latin typeface="AdvOT7b515deb"/>
              </a:rPr>
              <a:t>7% 	(53 mmol/mol) is appropriate for many children.</a:t>
            </a:r>
            <a:r>
              <a:rPr lang="en-US" sz="1800" dirty="0">
                <a:solidFill>
                  <a:srgbClr val="A6192E"/>
                </a:solidFill>
                <a:latin typeface="AdvOT7b515deb"/>
              </a:rPr>
              <a:t> </a:t>
            </a:r>
            <a:r>
              <a:rPr lang="en-US" sz="1800" dirty="0">
                <a:solidFill>
                  <a:srgbClr val="A6192E"/>
                </a:solidFill>
                <a:latin typeface="AdvOT8eb9eec2.B"/>
              </a:rPr>
              <a:t>B</a:t>
            </a:r>
          </a:p>
          <a:p>
            <a:r>
              <a:rPr lang="en-US" sz="1800" dirty="0">
                <a:solidFill>
                  <a:srgbClr val="A6192E"/>
                </a:solidFill>
                <a:latin typeface="AdvOT8eb9eec2.B"/>
              </a:rPr>
              <a:t>13.22 </a:t>
            </a:r>
            <a:r>
              <a:rPr lang="en-US" sz="1800" dirty="0">
                <a:latin typeface="AdvOT8eb9eec2.B"/>
              </a:rPr>
              <a:t>	</a:t>
            </a:r>
            <a:r>
              <a:rPr lang="en-US" sz="1800" dirty="0">
                <a:latin typeface="AdvOT7b515deb"/>
              </a:rPr>
              <a:t>Less-stringent A1C goals (such as</a:t>
            </a:r>
            <a:r>
              <a:rPr lang="en-US" sz="1800" dirty="0">
                <a:latin typeface="AdvPS586B"/>
              </a:rPr>
              <a:t> &lt;</a:t>
            </a:r>
            <a:r>
              <a:rPr lang="en-US" sz="1800" dirty="0">
                <a:latin typeface="AdvOT7b515deb"/>
              </a:rPr>
              <a:t>7.5% [58 mmol/mol]) may be appropriate 	for patients who cannot articulate symptoms of hypoglycemia; have 	hypoglycemia unawareness; lack access to analog insulins, advanced insulin 	delivery technology, and/or continuous glucose monitors; cannot check 	blood glucose regularly; or have nonglycemic factors that increase A1C (e.g., 	high </a:t>
            </a:r>
            <a:r>
              <a:rPr lang="en-US" sz="1800" dirty="0" err="1">
                <a:latin typeface="AdvOT7b515deb"/>
              </a:rPr>
              <a:t>glycators</a:t>
            </a:r>
            <a:r>
              <a:rPr lang="en-US" sz="1800" dirty="0">
                <a:latin typeface="AdvOT7b515deb"/>
              </a:rPr>
              <a:t>).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367616195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Glycemic Control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13.23</a:t>
            </a:r>
            <a:r>
              <a:rPr lang="en-US" sz="1800" dirty="0">
                <a:latin typeface="AdvOT8eb9eec2.B"/>
              </a:rPr>
              <a:t> 	</a:t>
            </a:r>
            <a:r>
              <a:rPr lang="en-US" sz="1800" dirty="0">
                <a:latin typeface="AdvOT7b515deb"/>
              </a:rPr>
              <a:t>Even less-stringent A1C goals (such as </a:t>
            </a:r>
            <a:r>
              <a:rPr lang="en-US" sz="1800" dirty="0">
                <a:latin typeface="AdvPS586B"/>
              </a:rPr>
              <a:t>&lt;</a:t>
            </a:r>
            <a:r>
              <a:rPr lang="en-US" sz="1800" dirty="0">
                <a:latin typeface="AdvOT7b515deb"/>
              </a:rPr>
              <a:t>8% [64 mmol/mol]) may be 	appropriate for patients with a history of severe hypoglycemia, limited life 	expectancy, or extensive comorbid conditions. </a:t>
            </a:r>
            <a:r>
              <a:rPr lang="en-US" sz="1800" dirty="0">
                <a:solidFill>
                  <a:srgbClr val="A6192E"/>
                </a:solidFill>
                <a:latin typeface="AdvOT8eb9eec2.B"/>
              </a:rPr>
              <a:t>B</a:t>
            </a:r>
          </a:p>
          <a:p>
            <a:r>
              <a:rPr lang="en-US" sz="1800" dirty="0">
                <a:solidFill>
                  <a:srgbClr val="A6192E"/>
                </a:solidFill>
                <a:latin typeface="AdvOT8eb9eec2.B"/>
              </a:rPr>
              <a:t>13.24</a:t>
            </a:r>
            <a:r>
              <a:rPr lang="en-US" sz="1800" dirty="0">
                <a:latin typeface="AdvOT8eb9eec2.B"/>
              </a:rPr>
              <a:t> 	</a:t>
            </a:r>
            <a:r>
              <a:rPr lang="en-US" sz="1800" dirty="0">
                <a:latin typeface="AdvOT7b515deb"/>
              </a:rPr>
              <a:t>Providers may reasonably suggest more-stringent A1C goals (such as </a:t>
            </a:r>
            <a:r>
              <a:rPr lang="en-US" sz="1800" dirty="0">
                <a:latin typeface="AdvPS586B"/>
              </a:rPr>
              <a:t>&lt;</a:t>
            </a:r>
            <a:r>
              <a:rPr lang="en-US" sz="1800" dirty="0">
                <a:latin typeface="AdvOT7b515deb"/>
              </a:rPr>
              <a:t>6.5% 	[48 mmol/ mol]) for selected individual patients if they can be achieved 	without signi</a:t>
            </a:r>
            <a:r>
              <a:rPr lang="en-US" sz="1800" dirty="0">
                <a:latin typeface="AdvOT7b515deb+fb"/>
              </a:rPr>
              <a:t>fi</a:t>
            </a:r>
            <a:r>
              <a:rPr lang="en-US" sz="1800" dirty="0">
                <a:latin typeface="AdvOT7b515deb"/>
              </a:rPr>
              <a:t>cant hypoglycemia, negative impacts on well-being, or undue 	burden of care, or in those who have nonglycemic factors that decrease A1C 	(e.g., lower erythrocyte life span). Lower targets may also be appropriate 	during the honeymoon phase. </a:t>
            </a:r>
            <a:r>
              <a:rPr lang="en-US" sz="1800" dirty="0">
                <a:solidFill>
                  <a:srgbClr val="A6192E"/>
                </a:solidFill>
                <a:latin typeface="AdvOT7b515deb"/>
              </a:rPr>
              <a:t>B</a:t>
            </a:r>
            <a:endParaRPr lang="en-US" sz="1800" dirty="0">
              <a:solidFill>
                <a:srgbClr val="A6192E"/>
              </a:solidFill>
              <a:latin typeface="Open Sans"/>
            </a:endParaRPr>
          </a:p>
        </p:txBody>
      </p:sp>
    </p:spTree>
    <p:extLst>
      <p:ext uri="{BB962C8B-B14F-4D97-AF65-F5344CB8AC3E}">
        <p14:creationId xmlns:p14="http://schemas.microsoft.com/office/powerpoint/2010/main" val="63306257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Autoimmune Conditions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13.25</a:t>
            </a:r>
            <a:r>
              <a:rPr lang="en-US" sz="1800" dirty="0">
                <a:latin typeface="AdvOT8eb9eec2.B"/>
              </a:rPr>
              <a:t> 	</a:t>
            </a:r>
            <a:r>
              <a:rPr lang="en-US" sz="1800" dirty="0">
                <a:latin typeface="AdvOT7b515deb"/>
              </a:rPr>
              <a:t>Assess for additional autoimmune conditions soon after the diagnosis of 	type 1 diabetes and if symptoms develop.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301316457"/>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Thyroid Disease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13.26</a:t>
            </a:r>
            <a:r>
              <a:rPr lang="en-US" sz="1800" dirty="0">
                <a:latin typeface="AdvOT8eb9eec2.B"/>
              </a:rPr>
              <a:t> 	</a:t>
            </a:r>
            <a:r>
              <a:rPr lang="en-US" sz="1800" dirty="0">
                <a:latin typeface="AdvOT7b515deb"/>
              </a:rPr>
              <a:t>Consider testing children with type 1 diabetes for antithyroid peroxidase 	and antithyroglobulin antibodies soon after diagnosis. </a:t>
            </a:r>
            <a:r>
              <a:rPr lang="en-US" sz="1800" dirty="0">
                <a:solidFill>
                  <a:srgbClr val="A6192E"/>
                </a:solidFill>
                <a:latin typeface="AdvOT8eb9eec2.B"/>
              </a:rPr>
              <a:t>B</a:t>
            </a:r>
          </a:p>
          <a:p>
            <a:r>
              <a:rPr lang="en-US" sz="1800" dirty="0">
                <a:solidFill>
                  <a:srgbClr val="A6192E"/>
                </a:solidFill>
                <a:latin typeface="AdvOT8eb9eec2.B"/>
              </a:rPr>
              <a:t>13.27</a:t>
            </a:r>
            <a:r>
              <a:rPr lang="en-US" sz="1800" dirty="0">
                <a:latin typeface="AdvOT8eb9eec2.B"/>
              </a:rPr>
              <a:t> 	</a:t>
            </a:r>
            <a:r>
              <a:rPr lang="en-US" sz="1800" dirty="0">
                <a:latin typeface="AdvOT7b515deb"/>
              </a:rPr>
              <a:t>Measure thyroid-stimulating hormone concentrations at diagnosis when 	clinically stable or soon after glycemic control has been established. If 	normal, suggest rechecking every 1</a:t>
            </a:r>
            <a:r>
              <a:rPr lang="en-US" sz="1800" dirty="0">
                <a:latin typeface="AdvOT7b515deb+20"/>
              </a:rPr>
              <a:t>–</a:t>
            </a:r>
            <a:r>
              <a:rPr lang="en-US" sz="1800" dirty="0">
                <a:latin typeface="AdvOT7b515deb"/>
              </a:rPr>
              <a:t>2 years or sooner if the patient has 	positive thyroid antibodies or develops symptoms or signs suggestive of 	thyroid dysfunction, thyromegaly, an abnormal growth rate, or unexplained 	glycemic variability.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417393064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Celiac Disease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13.28</a:t>
            </a:r>
            <a:r>
              <a:rPr lang="en-US" sz="1800" dirty="0">
                <a:latin typeface="AdvOT8eb9eec2.B"/>
              </a:rPr>
              <a:t> 	</a:t>
            </a:r>
            <a:r>
              <a:rPr lang="en-US" sz="1800" dirty="0">
                <a:latin typeface="AdvOT7b515deb"/>
              </a:rPr>
              <a:t>Screen children with type 1 diabetes for celiac disease by measuring IgA 	tissue transglutaminase (</a:t>
            </a:r>
            <a:r>
              <a:rPr lang="en-US" sz="1800" dirty="0" err="1">
                <a:latin typeface="AdvOT7b515deb"/>
              </a:rPr>
              <a:t>tTG</a:t>
            </a:r>
            <a:r>
              <a:rPr lang="en-US" sz="1800" dirty="0">
                <a:latin typeface="AdvOT7b515deb"/>
              </a:rPr>
              <a:t>) antibodies, with documentation of normal 	 total serum IgA levels, soon after the diagnosis of diabetes, or IgG to </a:t>
            </a:r>
            <a:r>
              <a:rPr lang="en-US" sz="1800" dirty="0" err="1">
                <a:latin typeface="AdvOT7b515deb"/>
              </a:rPr>
              <a:t>tTG</a:t>
            </a:r>
            <a:r>
              <a:rPr lang="en-US" sz="1800" dirty="0">
                <a:latin typeface="AdvOT7b515deb"/>
              </a:rPr>
              <a:t> 	and deamidated gliadin antibodies if IgA de</a:t>
            </a:r>
            <a:r>
              <a:rPr lang="en-US" sz="1800" dirty="0">
                <a:latin typeface="AdvOT7b515deb+fb"/>
              </a:rPr>
              <a:t>fi</a:t>
            </a:r>
            <a:r>
              <a:rPr lang="en-US" sz="1800" dirty="0">
                <a:latin typeface="AdvOT7b515deb"/>
              </a:rPr>
              <a:t>cient. </a:t>
            </a:r>
            <a:r>
              <a:rPr lang="en-US" sz="1800" dirty="0">
                <a:solidFill>
                  <a:srgbClr val="A6192E"/>
                </a:solidFill>
                <a:latin typeface="AdvOT8eb9eec2.B"/>
              </a:rPr>
              <a:t>B</a:t>
            </a:r>
          </a:p>
          <a:p>
            <a:r>
              <a:rPr lang="en-US" sz="1800" dirty="0">
                <a:solidFill>
                  <a:srgbClr val="A6192E"/>
                </a:solidFill>
                <a:latin typeface="AdvOT8eb9eec2.B"/>
              </a:rPr>
              <a:t>13.29</a:t>
            </a:r>
            <a:r>
              <a:rPr lang="en-US" sz="1800" dirty="0">
                <a:latin typeface="AdvOT8eb9eec2.B"/>
              </a:rPr>
              <a:t> 	</a:t>
            </a:r>
            <a:r>
              <a:rPr lang="en-US" sz="1800" dirty="0">
                <a:latin typeface="AdvOT7b515deb"/>
              </a:rPr>
              <a:t>Repeat screening within 2 years of diabetes diagnosis and then again after 5 	years and consider more frequent screening in children who have symptoms 	or a </a:t>
            </a:r>
            <a:r>
              <a:rPr lang="en-US" sz="1800" dirty="0">
                <a:latin typeface="AdvOT7b515deb+fb"/>
              </a:rPr>
              <a:t>fi</a:t>
            </a:r>
            <a:r>
              <a:rPr lang="en-US" sz="1800" dirty="0">
                <a:latin typeface="AdvOT7b515deb"/>
              </a:rPr>
              <a:t>rst-degree relative with celiac disease. </a:t>
            </a:r>
            <a:r>
              <a:rPr lang="en-US" sz="1800" dirty="0">
                <a:solidFill>
                  <a:srgbClr val="A6192E"/>
                </a:solidFill>
                <a:latin typeface="AdvOT8eb9eec2.B"/>
              </a:rPr>
              <a:t>B</a:t>
            </a:r>
          </a:p>
          <a:p>
            <a:r>
              <a:rPr lang="en-US" sz="1800" dirty="0">
                <a:solidFill>
                  <a:srgbClr val="A6192E"/>
                </a:solidFill>
                <a:latin typeface="AdvOT8eb9eec2.B"/>
              </a:rPr>
              <a:t>13.30</a:t>
            </a:r>
            <a:r>
              <a:rPr lang="en-US" sz="1800" dirty="0">
                <a:latin typeface="AdvOT8eb9eec2.B"/>
              </a:rPr>
              <a:t>  	</a:t>
            </a:r>
            <a:r>
              <a:rPr lang="en-US" sz="1800" dirty="0">
                <a:latin typeface="AdvOT7b515deb"/>
              </a:rPr>
              <a:t>Individuals with biopsy-con</a:t>
            </a:r>
            <a:r>
              <a:rPr lang="en-US" sz="1800" dirty="0">
                <a:latin typeface="AdvOT7b515deb+fb"/>
              </a:rPr>
              <a:t>fi</a:t>
            </a:r>
            <a:r>
              <a:rPr lang="en-US" sz="1800" dirty="0">
                <a:latin typeface="AdvOT7b515deb"/>
              </a:rPr>
              <a:t>rmed celiac disease should be placed on a 	gluten-free diet for treatment and to avoid complications; they should also 	have a consultation with a dietitian experienced in managing both diabetes 	and celiac disease.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941015172"/>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Management of Cardiovascular Risk Factors—Hypertension Screening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46916"/>
            <a:ext cx="7999068" cy="249299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13.31</a:t>
            </a:r>
            <a:r>
              <a:rPr lang="en-US" sz="1800" dirty="0">
                <a:latin typeface="AdvOT8eb9eec2.B"/>
              </a:rPr>
              <a:t> 	</a:t>
            </a:r>
            <a:r>
              <a:rPr lang="en-US" sz="1800" dirty="0">
                <a:latin typeface="AdvOT7b515deb"/>
              </a:rPr>
              <a:t>Blood pressure should be measured at each routine visit. Children found to 	have elevated blood pressure (systolic blood pressure or diastolic blood 	pressure </a:t>
            </a:r>
            <a:r>
              <a:rPr lang="en-US" sz="1800" dirty="0">
                <a:latin typeface="AdvPS7DA6"/>
              </a:rPr>
              <a:t>≥</a:t>
            </a:r>
            <a:r>
              <a:rPr lang="en-US" sz="1800" dirty="0">
                <a:latin typeface="AdvOT7b515deb"/>
              </a:rPr>
              <a:t>90th percentile for age, sex, and height or, in adolescents</a:t>
            </a:r>
            <a:r>
              <a:rPr lang="en-US" sz="1800" dirty="0">
                <a:latin typeface="AdvPS7DA6"/>
              </a:rPr>
              <a:t> ≥</a:t>
            </a:r>
            <a:r>
              <a:rPr lang="en-US" sz="1800" dirty="0">
                <a:latin typeface="AdvOT7b515deb"/>
              </a:rPr>
              <a:t>13 	years, systolic blood pressure 120</a:t>
            </a:r>
            <a:r>
              <a:rPr lang="en-US" sz="1800" dirty="0">
                <a:latin typeface="AdvOT7b515deb+20"/>
              </a:rPr>
              <a:t>–</a:t>
            </a:r>
            <a:r>
              <a:rPr lang="en-US" sz="1800" dirty="0">
                <a:latin typeface="AdvOT7b515deb"/>
              </a:rPr>
              <a:t>129mmHg with diastolic blood pressure 	</a:t>
            </a:r>
            <a:r>
              <a:rPr lang="en-US" sz="1800" dirty="0">
                <a:latin typeface="Times New Roman" panose="02020603050405020304" pitchFamily="18" charset="0"/>
                <a:cs typeface="Times New Roman" panose="02020603050405020304" pitchFamily="18" charset="0"/>
              </a:rPr>
              <a:t>˂</a:t>
            </a:r>
            <a:r>
              <a:rPr lang="en-US" sz="1800" dirty="0">
                <a:latin typeface="AdvOT7b515deb"/>
              </a:rPr>
              <a:t>80 mmHg) or hypertension (systolic blood pressure or diastolic blood 	pressure </a:t>
            </a:r>
            <a:r>
              <a:rPr lang="en-US" sz="1800" dirty="0">
                <a:latin typeface="AdvPS7DA6"/>
              </a:rPr>
              <a:t>≥</a:t>
            </a:r>
            <a:r>
              <a:rPr lang="en-US" sz="1800" dirty="0">
                <a:latin typeface="AdvOT7b515deb"/>
              </a:rPr>
              <a:t>95</a:t>
            </a:r>
            <a:r>
              <a:rPr lang="en-US" sz="1800" baseline="30000" dirty="0">
                <a:latin typeface="AdvOT7b515deb"/>
              </a:rPr>
              <a:t>th</a:t>
            </a:r>
            <a:r>
              <a:rPr lang="en-US" sz="1800" dirty="0">
                <a:latin typeface="AdvOT7b515deb"/>
              </a:rPr>
              <a:t> percentile for age, sex, and height or, in adolescents </a:t>
            </a:r>
            <a:r>
              <a:rPr lang="en-US" sz="1800" dirty="0">
                <a:latin typeface="AdvPS7DA6"/>
              </a:rPr>
              <a:t>≥</a:t>
            </a:r>
            <a:r>
              <a:rPr lang="en-US" sz="1800" dirty="0">
                <a:latin typeface="AdvOT7b515deb"/>
              </a:rPr>
              <a:t>13 	years, systolic blood pressure </a:t>
            </a:r>
            <a:r>
              <a:rPr lang="en-US" sz="1800" dirty="0">
                <a:latin typeface="AdvPS7DA6"/>
              </a:rPr>
              <a:t>≥</a:t>
            </a:r>
            <a:r>
              <a:rPr lang="en-US" sz="1800" dirty="0">
                <a:latin typeface="AdvOT7b515deb"/>
              </a:rPr>
              <a:t>130 mmHg or diastolic blood pressure 	</a:t>
            </a:r>
            <a:r>
              <a:rPr lang="en-US" sz="1800" dirty="0">
                <a:latin typeface="AdvPS7DA6"/>
              </a:rPr>
              <a:t>≥</a:t>
            </a:r>
            <a:r>
              <a:rPr lang="en-US" sz="1800" dirty="0">
                <a:latin typeface="AdvOT7b515deb"/>
              </a:rPr>
              <a:t>80 mmHg) should have elevated blood pressure con</a:t>
            </a:r>
            <a:r>
              <a:rPr lang="en-US" sz="1800" dirty="0">
                <a:latin typeface="AdvOT7b515deb+fb"/>
              </a:rPr>
              <a:t>fi</a:t>
            </a:r>
            <a:r>
              <a:rPr lang="en-US" sz="1800" dirty="0">
                <a:latin typeface="AdvOT7b515deb"/>
              </a:rPr>
              <a:t>rmed on three 	separate days.</a:t>
            </a:r>
            <a:r>
              <a:rPr lang="en-US" sz="1800" dirty="0">
                <a:solidFill>
                  <a:srgbClr val="A6192E"/>
                </a:solidFill>
                <a:latin typeface="AdvOT7b515deb"/>
              </a:rPr>
              <a:t>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9740537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Type 1 Diabetes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28267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rPr>
              <a:t>2.4</a:t>
            </a:r>
            <a:r>
              <a:rPr lang="en-US" sz="2000" dirty="0"/>
              <a:t> 	Screening for type 1 diabetes risk with a panel of islet 	autoantibodies is currently recommended in the setting of a 	research trial or can be offered as an option for first-	degree family members of a proband with type 1 diabetes. </a:t>
            </a:r>
            <a:r>
              <a:rPr lang="en-US" sz="2000" dirty="0">
                <a:solidFill>
                  <a:srgbClr val="A6192E"/>
                </a:solidFill>
              </a:rPr>
              <a:t>B</a:t>
            </a:r>
          </a:p>
          <a:p>
            <a:r>
              <a:rPr lang="en-US" sz="2000" dirty="0">
                <a:solidFill>
                  <a:srgbClr val="A6192E"/>
                </a:solidFill>
              </a:rPr>
              <a:t>2.5</a:t>
            </a:r>
            <a:r>
              <a:rPr lang="en-US" sz="2000" dirty="0"/>
              <a:t> 	Persistence of autoantibodies is a risk factor for clinical 	diabetes and may serve as an indication for intervention in the 	setting of a clinical trial. </a:t>
            </a:r>
            <a:r>
              <a:rPr lang="en-US" sz="2000" dirty="0">
                <a:solidFill>
                  <a:srgbClr val="A6192E"/>
                </a:solidFill>
              </a:rPr>
              <a:t>B</a:t>
            </a:r>
            <a:endParaRPr lang="en-US" sz="2400" dirty="0">
              <a:solidFill>
                <a:srgbClr val="A6192E"/>
              </a:solidFill>
            </a:endParaRPr>
          </a:p>
        </p:txBody>
      </p:sp>
    </p:spTree>
    <p:extLst>
      <p:ext uri="{BB962C8B-B14F-4D97-AF65-F5344CB8AC3E}">
        <p14:creationId xmlns:p14="http://schemas.microsoft.com/office/powerpoint/2010/main" val="3209367367"/>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Management of Cardiovascular Risk Factors —Hypertension Treatment (Type 1)</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00985"/>
            <a:ext cx="7999068"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13.32</a:t>
            </a:r>
            <a:r>
              <a:rPr lang="en-US" sz="1800" dirty="0">
                <a:latin typeface="AdvOT8eb9eec2.B"/>
              </a:rPr>
              <a:t>	</a:t>
            </a:r>
            <a:r>
              <a:rPr lang="en-US" sz="1800" dirty="0">
                <a:latin typeface="AdvOT7b515deb"/>
              </a:rPr>
              <a:t>Initial treatment of elevated blood pressure (systolic blood pressure or 	diastolic blood pressure consistently </a:t>
            </a:r>
            <a:r>
              <a:rPr lang="en-US" sz="1800" dirty="0">
                <a:latin typeface="AdvPS7DA6"/>
              </a:rPr>
              <a:t>≥</a:t>
            </a:r>
            <a:r>
              <a:rPr lang="en-US" sz="1800" dirty="0">
                <a:latin typeface="AdvOT7b515deb"/>
              </a:rPr>
              <a:t>90</a:t>
            </a:r>
            <a:r>
              <a:rPr lang="en-US" sz="1800" baseline="30000" dirty="0">
                <a:latin typeface="AdvOT7b515deb"/>
              </a:rPr>
              <a:t>th</a:t>
            </a:r>
            <a:r>
              <a:rPr lang="en-US" sz="1800" dirty="0">
                <a:latin typeface="AdvOT7b515deb"/>
              </a:rPr>
              <a:t> percentile for age, sex, and 	height or </a:t>
            </a:r>
            <a:r>
              <a:rPr lang="en-US" sz="1800" dirty="0">
                <a:latin typeface="AdvPS7DA6"/>
              </a:rPr>
              <a:t>≥</a:t>
            </a:r>
            <a:r>
              <a:rPr lang="en-US" sz="1800" dirty="0">
                <a:latin typeface="AdvOT7b515deb"/>
              </a:rPr>
              <a:t>120/80 mmHg in adolescents </a:t>
            </a:r>
            <a:r>
              <a:rPr lang="en-US" sz="1800" dirty="0">
                <a:latin typeface="AdvPS7DA6"/>
              </a:rPr>
              <a:t>≥</a:t>
            </a:r>
            <a:r>
              <a:rPr lang="en-US" sz="1800" dirty="0">
                <a:latin typeface="AdvOT7b515deb"/>
              </a:rPr>
              <a:t>13 years) includes dietary 	modi</a:t>
            </a:r>
            <a:r>
              <a:rPr lang="en-US" sz="1800" dirty="0">
                <a:latin typeface="AdvOT7b515deb+fb"/>
              </a:rPr>
              <a:t>fi</a:t>
            </a:r>
            <a:r>
              <a:rPr lang="en-US" sz="1800" dirty="0">
                <a:latin typeface="AdvOT7b515deb"/>
              </a:rPr>
              <a:t>cation and increased exercise, if appropriate, aimed at weight control. 	If target blood pressure is not reached within 3</a:t>
            </a:r>
            <a:r>
              <a:rPr lang="en-US" sz="1800" dirty="0">
                <a:latin typeface="AdvOT7b515deb+20"/>
              </a:rPr>
              <a:t>–</a:t>
            </a:r>
            <a:r>
              <a:rPr lang="en-US" sz="1800" dirty="0">
                <a:latin typeface="AdvOT7b515deb"/>
              </a:rPr>
              <a:t>6months of initiating 	lifestyle intervention, pharmacologic treatment should be considered</a:t>
            </a:r>
            <a:r>
              <a:rPr lang="en-US" sz="1800" dirty="0">
                <a:solidFill>
                  <a:srgbClr val="A6192E"/>
                </a:solidFill>
                <a:latin typeface="AdvOT7b515deb"/>
              </a:rPr>
              <a:t>. </a:t>
            </a:r>
            <a:r>
              <a:rPr lang="en-US" sz="1800" dirty="0">
                <a:solidFill>
                  <a:srgbClr val="A6192E"/>
                </a:solidFill>
                <a:latin typeface="AdvOT8eb9eec2.B"/>
              </a:rPr>
              <a:t>E</a:t>
            </a:r>
          </a:p>
          <a:p>
            <a:r>
              <a:rPr lang="en-US" sz="1800" dirty="0">
                <a:solidFill>
                  <a:srgbClr val="A6192E"/>
                </a:solidFill>
                <a:latin typeface="AdvOT8eb9eec2.B"/>
              </a:rPr>
              <a:t>13.33 </a:t>
            </a:r>
            <a:r>
              <a:rPr lang="en-US" sz="1800" dirty="0">
                <a:latin typeface="AdvOT8eb9eec2.B"/>
              </a:rPr>
              <a:t>	</a:t>
            </a:r>
            <a:r>
              <a:rPr lang="en-US" sz="1800" dirty="0">
                <a:latin typeface="AdvOT7b515deb"/>
              </a:rPr>
              <a:t>In addition to lifestyle modi</a:t>
            </a:r>
            <a:r>
              <a:rPr lang="en-US" sz="1800" dirty="0">
                <a:latin typeface="AdvOT7b515deb+fb"/>
              </a:rPr>
              <a:t>fi</a:t>
            </a:r>
            <a:r>
              <a:rPr lang="en-US" sz="1800" dirty="0">
                <a:latin typeface="AdvOT7b515deb"/>
              </a:rPr>
              <a:t>cation, pharmacologic treatment of 	hypertension (systolic blood pressure or diastolic blood pressure 	consistently </a:t>
            </a:r>
            <a:r>
              <a:rPr lang="en-US" sz="1800" dirty="0">
                <a:latin typeface="AdvPS7DA6"/>
              </a:rPr>
              <a:t>≥</a:t>
            </a:r>
            <a:r>
              <a:rPr lang="en-US" sz="1800" dirty="0">
                <a:latin typeface="AdvOT7b515deb"/>
              </a:rPr>
              <a:t>95</a:t>
            </a:r>
            <a:r>
              <a:rPr lang="en-US" sz="1800" baseline="30000" dirty="0">
                <a:latin typeface="AdvOT7b515deb"/>
              </a:rPr>
              <a:t>th</a:t>
            </a:r>
            <a:r>
              <a:rPr lang="en-US" sz="1800" dirty="0">
                <a:latin typeface="AdvOT7b515deb"/>
              </a:rPr>
              <a:t> percentile for age, sex, and height or </a:t>
            </a:r>
            <a:r>
              <a:rPr lang="en-US" sz="1800" dirty="0">
                <a:latin typeface="AdvPS7DA6"/>
              </a:rPr>
              <a:t>≥</a:t>
            </a:r>
            <a:r>
              <a:rPr lang="en-US" sz="1800" dirty="0">
                <a:latin typeface="AdvOT7b515deb"/>
              </a:rPr>
              <a:t>140/90 mmHg in 	adolescents </a:t>
            </a:r>
            <a:r>
              <a:rPr lang="en-US" sz="1800" dirty="0">
                <a:latin typeface="AdvPS7DA6"/>
              </a:rPr>
              <a:t>≥</a:t>
            </a:r>
            <a:r>
              <a:rPr lang="en-US" sz="1800" dirty="0">
                <a:latin typeface="AdvOT7b515deb"/>
              </a:rPr>
              <a:t>13years) should be considered as soon as hypertension is 	con</a:t>
            </a:r>
            <a:r>
              <a:rPr lang="en-US" sz="1800" dirty="0">
                <a:latin typeface="AdvOT7b515deb+fb"/>
              </a:rPr>
              <a:t>fi</a:t>
            </a:r>
            <a:r>
              <a:rPr lang="en-US" sz="1800" dirty="0">
                <a:latin typeface="AdvOT7b515deb"/>
              </a:rPr>
              <a:t>rmed. </a:t>
            </a:r>
            <a:r>
              <a:rPr lang="en-US" sz="1800" dirty="0">
                <a:solidFill>
                  <a:srgbClr val="A6192E"/>
                </a:solidFill>
                <a:latin typeface="AdvOT8eb9eec2.B"/>
              </a:rPr>
              <a:t>E</a:t>
            </a:r>
          </a:p>
        </p:txBody>
      </p:sp>
    </p:spTree>
    <p:extLst>
      <p:ext uri="{BB962C8B-B14F-4D97-AF65-F5344CB8AC3E}">
        <p14:creationId xmlns:p14="http://schemas.microsoft.com/office/powerpoint/2010/main" val="225140421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1163395"/>
          </a:xfrm>
        </p:spPr>
        <p:txBody>
          <a:bodyPr/>
          <a:lstStyle/>
          <a:p>
            <a:r>
              <a:rPr lang="en-US" dirty="0"/>
              <a:t>Management of Cardiovascular Risk Factors—Hypertension Treatment (Type 1)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2069947"/>
            <a:ext cx="7999068"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13.34 </a:t>
            </a:r>
            <a:r>
              <a:rPr lang="en-US" sz="1800" dirty="0">
                <a:latin typeface="AdvOT8eb9eec2.B"/>
              </a:rPr>
              <a:t>	</a:t>
            </a:r>
            <a:r>
              <a:rPr lang="en-US" sz="1800" dirty="0">
                <a:latin typeface="AdvOT7b515deb"/>
              </a:rPr>
              <a:t>ACE inhibitors or angiotensin receptor blockers should be considered for the 	initial pharmacologic treatment of hypertension </a:t>
            </a:r>
            <a:r>
              <a:rPr lang="en-US" sz="1800" dirty="0">
                <a:solidFill>
                  <a:srgbClr val="A6192E"/>
                </a:solidFill>
                <a:latin typeface="AdvOT8eb9eec2.B"/>
              </a:rPr>
              <a:t>E</a:t>
            </a:r>
            <a:r>
              <a:rPr lang="en-US" sz="1800" dirty="0">
                <a:latin typeface="AdvOT8eb9eec2.B"/>
              </a:rPr>
              <a:t> </a:t>
            </a:r>
            <a:r>
              <a:rPr lang="en-US" sz="1800" dirty="0">
                <a:latin typeface="AdvOT7b515deb"/>
              </a:rPr>
              <a:t>in children and 	adolescents, following reproductive counseling due to the potential 	teratogenic effects of both drug classes</a:t>
            </a:r>
            <a:r>
              <a:rPr lang="en-US" sz="1800" dirty="0">
                <a:solidFill>
                  <a:srgbClr val="A6192E"/>
                </a:solidFill>
                <a:latin typeface="AdvOT7b515deb"/>
              </a:rPr>
              <a:t>. </a:t>
            </a:r>
            <a:r>
              <a:rPr lang="en-US" sz="1800" dirty="0">
                <a:solidFill>
                  <a:srgbClr val="A6192E"/>
                </a:solidFill>
                <a:latin typeface="AdvOT8eb9eec2.B"/>
              </a:rPr>
              <a:t>E</a:t>
            </a:r>
          </a:p>
          <a:p>
            <a:r>
              <a:rPr lang="en-US" sz="1800" dirty="0">
                <a:solidFill>
                  <a:srgbClr val="A6192E"/>
                </a:solidFill>
                <a:latin typeface="AdvOT8eb9eec2.B"/>
              </a:rPr>
              <a:t>13.35 </a:t>
            </a:r>
            <a:r>
              <a:rPr lang="en-US" sz="1800" dirty="0">
                <a:latin typeface="AdvOT8eb9eec2.B"/>
              </a:rPr>
              <a:t>	</a:t>
            </a:r>
            <a:r>
              <a:rPr lang="en-US" sz="1800" dirty="0">
                <a:latin typeface="AdvOT7b515deb"/>
              </a:rPr>
              <a:t>The goal of treatment is blood pressure consistently </a:t>
            </a:r>
            <a:r>
              <a:rPr lang="en-US" sz="1800" dirty="0">
                <a:latin typeface="Times New Roman" panose="02020603050405020304" pitchFamily="18" charset="0"/>
                <a:cs typeface="Times New Roman" panose="02020603050405020304" pitchFamily="18" charset="0"/>
              </a:rPr>
              <a:t>˂</a:t>
            </a:r>
            <a:r>
              <a:rPr lang="en-US" sz="1800" dirty="0">
                <a:latin typeface="AdvOT7b515deb"/>
              </a:rPr>
              <a:t>90</a:t>
            </a:r>
            <a:r>
              <a:rPr lang="en-US" sz="1800" baseline="30000" dirty="0">
                <a:latin typeface="AdvOT7b515deb"/>
              </a:rPr>
              <a:t>th</a:t>
            </a:r>
            <a:r>
              <a:rPr lang="en-US" sz="1800" dirty="0">
                <a:latin typeface="AdvOT7b515deb"/>
              </a:rPr>
              <a:t> percentile for 	age, sex, and height or </a:t>
            </a:r>
            <a:r>
              <a:rPr lang="en-US" sz="1800" dirty="0">
                <a:latin typeface="Times New Roman" panose="02020603050405020304" pitchFamily="18" charset="0"/>
                <a:cs typeface="Times New Roman" panose="02020603050405020304" pitchFamily="18" charset="0"/>
              </a:rPr>
              <a:t>˂</a:t>
            </a:r>
            <a:r>
              <a:rPr lang="en-US" sz="1800" dirty="0">
                <a:latin typeface="AdvOT7b515deb"/>
              </a:rPr>
              <a:t>120/</a:t>
            </a:r>
            <a:r>
              <a:rPr lang="en-US" sz="1800" dirty="0">
                <a:latin typeface="Times New Roman" panose="02020603050405020304" pitchFamily="18" charset="0"/>
                <a:cs typeface="Times New Roman" panose="02020603050405020304" pitchFamily="18" charset="0"/>
              </a:rPr>
              <a:t>˂</a:t>
            </a:r>
            <a:r>
              <a:rPr lang="en-US" sz="1800" dirty="0">
                <a:latin typeface="AdvOT7b515deb"/>
              </a:rPr>
              <a:t>80 mmHg in children </a:t>
            </a:r>
            <a:r>
              <a:rPr lang="en-US" sz="1800" dirty="0">
                <a:latin typeface="AdvPS7DA6"/>
              </a:rPr>
              <a:t>≥</a:t>
            </a:r>
            <a:r>
              <a:rPr lang="en-US" sz="1800" dirty="0">
                <a:latin typeface="AdvOT7b515deb"/>
              </a:rPr>
              <a:t>13 years.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396627505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Management of Cardiovascular Risk Factors—Dyslipidemia Testing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2069947"/>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13.36</a:t>
            </a:r>
            <a:r>
              <a:rPr lang="en-US" sz="1800" dirty="0">
                <a:latin typeface="AdvOT8eb9eec2.B"/>
              </a:rPr>
              <a:t> 	</a:t>
            </a:r>
            <a:r>
              <a:rPr lang="en-US" sz="1800" dirty="0">
                <a:latin typeface="AdvOT7b515deb"/>
              </a:rPr>
              <a:t>Initial lipid testing should be performed when initial glycemic control has 	been achieved and age is </a:t>
            </a:r>
            <a:r>
              <a:rPr lang="en-US" sz="1800" dirty="0">
                <a:latin typeface="AdvPS7DA6"/>
              </a:rPr>
              <a:t>≥</a:t>
            </a:r>
            <a:r>
              <a:rPr lang="en-US" sz="1800" dirty="0">
                <a:latin typeface="AdvOT7b515deb"/>
              </a:rPr>
              <a:t>2 years. If initial LDL cholesterol is </a:t>
            </a:r>
            <a:r>
              <a:rPr lang="en-US" sz="1800" dirty="0">
                <a:latin typeface="AdvPS7DA6"/>
              </a:rPr>
              <a:t>≤</a:t>
            </a:r>
            <a:r>
              <a:rPr lang="en-US" sz="1800" dirty="0">
                <a:latin typeface="AdvOT7b515deb"/>
              </a:rPr>
              <a:t>100 mg/dL 	(2.6 mmol/L), subsequent testing should be performed at 9-11 years of age. 	</a:t>
            </a:r>
            <a:r>
              <a:rPr lang="en-US" sz="1800" dirty="0">
                <a:solidFill>
                  <a:srgbClr val="A6192E"/>
                </a:solidFill>
                <a:latin typeface="AdvOT8eb9eec2.B"/>
              </a:rPr>
              <a:t>B </a:t>
            </a:r>
            <a:r>
              <a:rPr lang="en-US" sz="1800" dirty="0">
                <a:latin typeface="AdvOT7b515deb"/>
              </a:rPr>
              <a:t>Initial testing may be done with a </a:t>
            </a:r>
            <a:r>
              <a:rPr lang="en-US" sz="1800" dirty="0" err="1">
                <a:latin typeface="AdvOT7b515deb"/>
              </a:rPr>
              <a:t>nonfasting</a:t>
            </a:r>
            <a:r>
              <a:rPr lang="en-US" sz="1800" dirty="0">
                <a:latin typeface="AdvOT7b515deb"/>
              </a:rPr>
              <a:t> non-HDL cholesterol level 	with con</a:t>
            </a:r>
            <a:r>
              <a:rPr lang="en-US" sz="1800" dirty="0">
                <a:latin typeface="AdvOT7b515deb+fb"/>
              </a:rPr>
              <a:t>fi</a:t>
            </a:r>
            <a:r>
              <a:rPr lang="en-US" sz="1800" dirty="0">
                <a:latin typeface="AdvOT7b515deb"/>
              </a:rPr>
              <a:t>rmatory testing with a fasting lipid panel.</a:t>
            </a:r>
          </a:p>
          <a:p>
            <a:r>
              <a:rPr lang="en-US" sz="1800" dirty="0">
                <a:solidFill>
                  <a:srgbClr val="A6192E"/>
                </a:solidFill>
                <a:latin typeface="AdvOT8eb9eec2.B"/>
              </a:rPr>
              <a:t>13.37</a:t>
            </a:r>
            <a:r>
              <a:rPr lang="en-US" sz="1800" dirty="0">
                <a:latin typeface="AdvOT8eb9eec2.B"/>
              </a:rPr>
              <a:t> 	</a:t>
            </a:r>
            <a:r>
              <a:rPr lang="en-US" sz="1800" dirty="0">
                <a:latin typeface="AdvOT7b515deb"/>
              </a:rPr>
              <a:t>If LDL cholesterol values are within the accepted risk level </a:t>
            </a:r>
            <a:br>
              <a:rPr lang="en-US" sz="1800" dirty="0">
                <a:latin typeface="AdvOT7b515deb"/>
              </a:rPr>
            </a:br>
            <a:r>
              <a:rPr lang="en-US" sz="1800" dirty="0">
                <a:latin typeface="AdvOT7b515deb"/>
              </a:rPr>
              <a:t>	(</a:t>
            </a:r>
            <a:r>
              <a:rPr lang="en-US" sz="1800" dirty="0">
                <a:latin typeface="Times New Roman" panose="02020603050405020304" pitchFamily="18" charset="0"/>
                <a:cs typeface="Times New Roman" panose="02020603050405020304" pitchFamily="18" charset="0"/>
              </a:rPr>
              <a:t>˂</a:t>
            </a:r>
            <a:r>
              <a:rPr lang="en-US" sz="1800" dirty="0">
                <a:latin typeface="AdvOT7b515deb"/>
              </a:rPr>
              <a:t>100 mg/dL [2.6 mmol/L]), a lipid pro</a:t>
            </a:r>
            <a:r>
              <a:rPr lang="en-US" sz="1800" dirty="0">
                <a:latin typeface="AdvOT7b515deb+fb"/>
              </a:rPr>
              <a:t>fi</a:t>
            </a:r>
            <a:r>
              <a:rPr lang="en-US" sz="1800" dirty="0">
                <a:latin typeface="AdvOT7b515deb"/>
              </a:rPr>
              <a:t>le repeated every 3 years is 	reasonable.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3537531542"/>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Management of Cardiovascular Risk Factors—Dyslipidemia Treatment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00609"/>
            <a:ext cx="7999068"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13.38</a:t>
            </a:r>
            <a:r>
              <a:rPr lang="en-US" sz="1800" dirty="0">
                <a:latin typeface="AdvOT8eb9eec2.B"/>
              </a:rPr>
              <a:t> 	</a:t>
            </a:r>
            <a:r>
              <a:rPr lang="en-US" sz="1800" dirty="0">
                <a:latin typeface="AdvOT7b515deb"/>
              </a:rPr>
              <a:t>If lipids are abnormal, initial therapy should consist of optimizing glucose 	control and medical nutrition therapy to limit the amount of calories from 	fat to 25</a:t>
            </a:r>
            <a:r>
              <a:rPr lang="en-US" sz="1800" dirty="0">
                <a:latin typeface="AdvOT7b515deb+20"/>
              </a:rPr>
              <a:t>–</a:t>
            </a:r>
            <a:r>
              <a:rPr lang="en-US" sz="1800" dirty="0">
                <a:latin typeface="AdvOT7b515deb"/>
              </a:rPr>
              <a:t>30%, saturated fat to </a:t>
            </a:r>
            <a:r>
              <a:rPr lang="en-US" sz="1800" dirty="0">
                <a:latin typeface="AdvPS586B"/>
              </a:rPr>
              <a:t>&lt;</a:t>
            </a:r>
            <a:r>
              <a:rPr lang="en-US" sz="1800" dirty="0">
                <a:latin typeface="AdvOT7b515deb"/>
              </a:rPr>
              <a:t>7%, cholesterol</a:t>
            </a:r>
            <a:r>
              <a:rPr lang="en-US" sz="1800" dirty="0">
                <a:latin typeface="AdvPS586B"/>
              </a:rPr>
              <a:t> &lt;</a:t>
            </a:r>
            <a:r>
              <a:rPr lang="en-US" sz="1800" dirty="0">
                <a:latin typeface="AdvOT7b515deb"/>
              </a:rPr>
              <a:t>200 mg/day, avoidance of 	</a:t>
            </a:r>
            <a:r>
              <a:rPr lang="en-US" sz="1800" dirty="0">
                <a:latin typeface="AdvOT96952d75.I"/>
              </a:rPr>
              <a:t>trans </a:t>
            </a:r>
            <a:r>
              <a:rPr lang="en-US" sz="1800" dirty="0">
                <a:latin typeface="AdvOT7b515deb"/>
              </a:rPr>
              <a:t>fats, and aim for </a:t>
            </a:r>
            <a:r>
              <a:rPr lang="en-US" sz="1800" dirty="0">
                <a:latin typeface="AdvOT463cc31e"/>
              </a:rPr>
              <a:t>~</a:t>
            </a:r>
            <a:r>
              <a:rPr lang="en-US" sz="1800" dirty="0">
                <a:latin typeface="AdvOT7b515deb"/>
              </a:rPr>
              <a:t>10% calories from monounsaturated fats. </a:t>
            </a:r>
            <a:r>
              <a:rPr lang="en-US" sz="1800" dirty="0">
                <a:solidFill>
                  <a:srgbClr val="A6192E"/>
                </a:solidFill>
                <a:latin typeface="AdvOT8eb9eec2.B"/>
              </a:rPr>
              <a:t>A</a:t>
            </a:r>
          </a:p>
          <a:p>
            <a:r>
              <a:rPr lang="en-US" sz="1800" dirty="0">
                <a:solidFill>
                  <a:srgbClr val="A6192E"/>
                </a:solidFill>
                <a:latin typeface="AdvOT8eb9eec2.B"/>
              </a:rPr>
              <a:t>13.39</a:t>
            </a:r>
            <a:r>
              <a:rPr lang="en-US" sz="1800" dirty="0">
                <a:latin typeface="AdvOT8eb9eec2.B"/>
              </a:rPr>
              <a:t> 	</a:t>
            </a:r>
            <a:r>
              <a:rPr lang="en-US" sz="1800" dirty="0">
                <a:latin typeface="AdvOT7b515deb"/>
              </a:rPr>
              <a:t>After the age of 10 years, addition of a statin may be considered in patients 	who, despite medical nutrition therapy and lifestyle changes, continue to 	have LDL cholesterol </a:t>
            </a:r>
            <a:r>
              <a:rPr lang="en-US" sz="1800" dirty="0">
                <a:latin typeface="AdvPS586B"/>
              </a:rPr>
              <a:t>&gt;</a:t>
            </a:r>
            <a:r>
              <a:rPr lang="en-US" sz="1800" dirty="0">
                <a:latin typeface="AdvOT7b515deb"/>
              </a:rPr>
              <a:t>160 mg/dL (4.1 mmol/L) or LDL </a:t>
            </a:r>
            <a:r>
              <a:rPr lang="nl-NL" sz="1800" dirty="0">
                <a:latin typeface="AdvOT7b515deb"/>
              </a:rPr>
              <a:t>cholesterol </a:t>
            </a:r>
            <a:r>
              <a:rPr lang="nl-NL" sz="1800" dirty="0">
                <a:latin typeface="AdvPS586B"/>
              </a:rPr>
              <a:t>&gt;</a:t>
            </a:r>
            <a:r>
              <a:rPr lang="nl-NL" sz="1800" dirty="0">
                <a:latin typeface="AdvOT7b515deb"/>
              </a:rPr>
              <a:t>130 	mg/dL (3.4 </a:t>
            </a:r>
            <a:r>
              <a:rPr lang="en-US" sz="1800" dirty="0">
                <a:latin typeface="AdvOT7b515deb"/>
              </a:rPr>
              <a:t>mmol/L) and one or more cardiovascular disease risk factors, 	following reproductive counseling because of the potential teratogenic 	effects of statins. </a:t>
            </a:r>
            <a:r>
              <a:rPr lang="en-US" sz="1800" dirty="0">
                <a:solidFill>
                  <a:srgbClr val="A6192E"/>
                </a:solidFill>
                <a:latin typeface="AdvOT8eb9eec2.B"/>
              </a:rPr>
              <a:t>E</a:t>
            </a:r>
          </a:p>
          <a:p>
            <a:r>
              <a:rPr lang="en-US" sz="1800" dirty="0">
                <a:solidFill>
                  <a:srgbClr val="A6192E"/>
                </a:solidFill>
                <a:latin typeface="AdvOT8eb9eec2.B"/>
              </a:rPr>
              <a:t>13.40</a:t>
            </a:r>
            <a:r>
              <a:rPr lang="en-US" sz="1800" dirty="0">
                <a:latin typeface="AdvOT8eb9eec2.B"/>
              </a:rPr>
              <a:t> 	</a:t>
            </a:r>
            <a:r>
              <a:rPr lang="en-US" sz="1800" dirty="0">
                <a:latin typeface="AdvOT7b515deb"/>
              </a:rPr>
              <a:t>The goal of therapy is an LDL cholesterol value </a:t>
            </a:r>
            <a:r>
              <a:rPr lang="en-US" sz="1800" dirty="0">
                <a:latin typeface="AdvPS586B"/>
              </a:rPr>
              <a:t>&lt;</a:t>
            </a:r>
            <a:r>
              <a:rPr lang="en-US" sz="1800" dirty="0">
                <a:latin typeface="AdvOT7b515deb"/>
              </a:rPr>
              <a:t>100 mg/dL                           	(2.6 mmol/L).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248505145"/>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Management of Cardiovascular Risk Factors—Smoking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600609"/>
            <a:ext cx="7999068" cy="123623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13.41 </a:t>
            </a:r>
            <a:r>
              <a:rPr lang="en-US" sz="1800" dirty="0">
                <a:latin typeface="AdvOT8eb9eec2.B"/>
              </a:rPr>
              <a:t>	</a:t>
            </a:r>
            <a:r>
              <a:rPr lang="en-US" sz="1800" dirty="0">
                <a:latin typeface="AdvOT7b515deb"/>
              </a:rPr>
              <a:t>Elicit a smoking history at initial and follow-up diabetes visits; discourage 	smoking in youth who do not smoke and encourage smoking cessation in 	those who do smoke. </a:t>
            </a:r>
            <a:r>
              <a:rPr lang="en-US" sz="1800" dirty="0">
                <a:solidFill>
                  <a:srgbClr val="A6192E"/>
                </a:solidFill>
                <a:latin typeface="AdvOT8eb9eec2.B"/>
              </a:rPr>
              <a:t>A</a:t>
            </a:r>
          </a:p>
          <a:p>
            <a:r>
              <a:rPr lang="en-US" sz="1800" dirty="0">
                <a:solidFill>
                  <a:srgbClr val="A6192E"/>
                </a:solidFill>
                <a:latin typeface="AdvOT8eb9eec2.B"/>
              </a:rPr>
              <a:t>13.42</a:t>
            </a:r>
            <a:r>
              <a:rPr lang="en-US" sz="1800" dirty="0">
                <a:latin typeface="AdvOT8eb9eec2.B"/>
              </a:rPr>
              <a:t> 	</a:t>
            </a:r>
            <a:r>
              <a:rPr lang="en-US" sz="1800" dirty="0">
                <a:latin typeface="AdvOT7b515deb"/>
              </a:rPr>
              <a:t>E-cigarette use should be discouraged. </a:t>
            </a:r>
            <a:r>
              <a:rPr lang="en-US" sz="1800" dirty="0">
                <a:solidFill>
                  <a:srgbClr val="A6192E"/>
                </a:solidFill>
                <a:latin typeface="AdvOT8eb9eec2.B"/>
              </a:rPr>
              <a:t>A</a:t>
            </a:r>
            <a:endParaRPr lang="en-US" sz="1800" dirty="0">
              <a:solidFill>
                <a:srgbClr val="A6192E"/>
              </a:solidFill>
              <a:latin typeface="Open Sans"/>
            </a:endParaRPr>
          </a:p>
        </p:txBody>
      </p:sp>
    </p:spTree>
    <p:extLst>
      <p:ext uri="{BB962C8B-B14F-4D97-AF65-F5344CB8AC3E}">
        <p14:creationId xmlns:p14="http://schemas.microsoft.com/office/powerpoint/2010/main" val="356000013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Microvascular Complications—Nephropathy Screening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5" name="Text Placeholder 2">
            <a:extLst>
              <a:ext uri="{FF2B5EF4-FFF2-40B4-BE49-F238E27FC236}">
                <a16:creationId xmlns:a16="http://schemas.microsoft.com/office/drawing/2014/main" xmlns="" id="{ED221692-4B56-414F-899E-478EE28A2A77}"/>
              </a:ext>
            </a:extLst>
          </p:cNvPr>
          <p:cNvSpPr txBox="1">
            <a:spLocks/>
          </p:cNvSpPr>
          <p:nvPr/>
        </p:nvSpPr>
        <p:spPr>
          <a:xfrm>
            <a:off x="677099" y="1600609"/>
            <a:ext cx="7999068" cy="110799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13.43</a:t>
            </a:r>
            <a:r>
              <a:rPr lang="en-US" sz="1800" dirty="0">
                <a:latin typeface="AdvOT8eb9eec2.B"/>
              </a:rPr>
              <a:t> 	</a:t>
            </a:r>
            <a:r>
              <a:rPr lang="en-US" sz="1800" dirty="0">
                <a:latin typeface="AdvOT7b515deb"/>
              </a:rPr>
              <a:t>Annual screening for albuminuria with a random (morning sample preferred 	to avoid effects of exercise) spot urine sample for albumin-to-creatinine 	ratio should be considered at puberty or at age </a:t>
            </a:r>
            <a:r>
              <a:rPr lang="en-US" sz="1800" dirty="0">
                <a:latin typeface="AdvPS586B"/>
              </a:rPr>
              <a:t>&gt;</a:t>
            </a:r>
            <a:r>
              <a:rPr lang="en-US" sz="1800" dirty="0">
                <a:latin typeface="AdvOT7b515deb"/>
              </a:rPr>
              <a:t>10 years, whichever is 	earlier, once the child has had diabetes for 5 years.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2176191150"/>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Microvascular Complications—Nephropathy Treatment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5" name="Text Placeholder 2">
            <a:extLst>
              <a:ext uri="{FF2B5EF4-FFF2-40B4-BE49-F238E27FC236}">
                <a16:creationId xmlns:a16="http://schemas.microsoft.com/office/drawing/2014/main" xmlns="" id="{ED221692-4B56-414F-899E-478EE28A2A77}"/>
              </a:ext>
            </a:extLst>
          </p:cNvPr>
          <p:cNvSpPr txBox="1">
            <a:spLocks/>
          </p:cNvSpPr>
          <p:nvPr/>
        </p:nvSpPr>
        <p:spPr>
          <a:xfrm>
            <a:off x="677099" y="1600609"/>
            <a:ext cx="7999068" cy="138499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13.44 </a:t>
            </a:r>
            <a:r>
              <a:rPr lang="en-US" sz="1800" dirty="0">
                <a:latin typeface="AdvOT8eb9eec2.B"/>
              </a:rPr>
              <a:t>	</a:t>
            </a:r>
            <a:r>
              <a:rPr lang="en-US" sz="1800" dirty="0">
                <a:latin typeface="AdvOT7b515deb"/>
              </a:rPr>
              <a:t>An ACE inhibitor or an angiotensin receptor blocker, titrated to 	normalization of albumin excretion, maybe considered when elevated 	urinary albumin-to-creatinine ratio (</a:t>
            </a:r>
            <a:r>
              <a:rPr lang="en-US" sz="1800" dirty="0">
                <a:latin typeface="AdvPS586B"/>
              </a:rPr>
              <a:t>&gt;</a:t>
            </a:r>
            <a:r>
              <a:rPr lang="en-US" sz="1800" dirty="0">
                <a:latin typeface="AdvOT7b515deb"/>
              </a:rPr>
              <a:t>30 mg/g) is documented (two of three 	urine samples obtained over a 6- month interval following efforts to 	improve glycemic control and normalize blood pressure).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4080941436"/>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Microvascular Complications—Nephropathy Treatment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5" name="Text Placeholder 2">
            <a:extLst>
              <a:ext uri="{FF2B5EF4-FFF2-40B4-BE49-F238E27FC236}">
                <a16:creationId xmlns:a16="http://schemas.microsoft.com/office/drawing/2014/main" xmlns="" id="{ED221692-4B56-414F-899E-478EE28A2A77}"/>
              </a:ext>
            </a:extLst>
          </p:cNvPr>
          <p:cNvSpPr txBox="1">
            <a:spLocks/>
          </p:cNvSpPr>
          <p:nvPr/>
        </p:nvSpPr>
        <p:spPr>
          <a:xfrm>
            <a:off x="677099" y="1600609"/>
            <a:ext cx="7999068"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13.45 </a:t>
            </a:r>
            <a:r>
              <a:rPr lang="en-US" sz="1800" dirty="0">
                <a:latin typeface="AdvOT8eb9eec2.B"/>
              </a:rPr>
              <a:t>	</a:t>
            </a:r>
            <a:r>
              <a:rPr lang="en-US" sz="1800" dirty="0">
                <a:latin typeface="AdvOT7b515deb"/>
              </a:rPr>
              <a:t>An initial dilated and comprehensive eye examination is recommended 	once youth have had type 1 diabetes for 3</a:t>
            </a:r>
            <a:r>
              <a:rPr lang="en-US" sz="1800" dirty="0">
                <a:latin typeface="AdvOT7b515deb+20"/>
              </a:rPr>
              <a:t>–</a:t>
            </a:r>
            <a:r>
              <a:rPr lang="en-US" sz="1800" dirty="0">
                <a:latin typeface="AdvOT7b515deb"/>
              </a:rPr>
              <a:t>5 years, provided they are 	aged</a:t>
            </a:r>
            <a:r>
              <a:rPr lang="en-US" sz="1800" dirty="0">
                <a:latin typeface="AdvPS7DA6"/>
              </a:rPr>
              <a:t> </a:t>
            </a:r>
            <a:r>
              <a:rPr lang="en-US" sz="1800" dirty="0">
                <a:latin typeface="AdvPS7DA6"/>
                <a:cs typeface="Times New Roman" panose="02020603050405020304" pitchFamily="18" charset="0"/>
              </a:rPr>
              <a:t>≥</a:t>
            </a:r>
            <a:r>
              <a:rPr lang="en-US" sz="1800" dirty="0">
                <a:latin typeface="AdvOT7b515deb"/>
              </a:rPr>
              <a:t>11 years or puberty has started, whichever is earlier. </a:t>
            </a:r>
            <a:r>
              <a:rPr lang="en-US" sz="1800" dirty="0">
                <a:solidFill>
                  <a:srgbClr val="A6192E"/>
                </a:solidFill>
                <a:latin typeface="AdvOT8eb9eec2.B"/>
              </a:rPr>
              <a:t>B</a:t>
            </a:r>
          </a:p>
          <a:p>
            <a:r>
              <a:rPr lang="en-US" sz="1800" dirty="0">
                <a:solidFill>
                  <a:srgbClr val="A6192E"/>
                </a:solidFill>
                <a:latin typeface="AdvOT8eb9eec2.B"/>
              </a:rPr>
              <a:t>13.46</a:t>
            </a:r>
            <a:r>
              <a:rPr lang="en-US" sz="1800" dirty="0">
                <a:latin typeface="AdvOT8eb9eec2.B"/>
              </a:rPr>
              <a:t> 	</a:t>
            </a:r>
            <a:r>
              <a:rPr lang="en-US" sz="1800" dirty="0">
                <a:latin typeface="AdvOT7b515deb"/>
              </a:rPr>
              <a:t>After the initial examination, repeat dilated and comprehensive eye 	examination every 2 years. Less frequent examinations, every 4 years, may 	be acceptable on the advice of an eye care professional and based on risk 	factor assessment, including a history of glycemic control with A1C </a:t>
            </a:r>
            <a:r>
              <a:rPr lang="en-US" sz="1800" dirty="0">
                <a:latin typeface="AdvPS586B"/>
              </a:rPr>
              <a:t>&lt;</a:t>
            </a:r>
            <a:r>
              <a:rPr lang="en-US" sz="1800" dirty="0">
                <a:latin typeface="AdvOT7b515deb"/>
              </a:rPr>
              <a:t>8%.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3545239718"/>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20191"/>
            <a:ext cx="7775110" cy="775597"/>
          </a:xfrm>
        </p:spPr>
        <p:txBody>
          <a:bodyPr/>
          <a:lstStyle/>
          <a:p>
            <a:r>
              <a:rPr lang="en-US" dirty="0"/>
              <a:t>Microvascular Complications—Neuropathy (Type 1)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5" name="Text Placeholder 2">
            <a:extLst>
              <a:ext uri="{FF2B5EF4-FFF2-40B4-BE49-F238E27FC236}">
                <a16:creationId xmlns:a16="http://schemas.microsoft.com/office/drawing/2014/main" xmlns="" id="{ED221692-4B56-414F-899E-478EE28A2A77}"/>
              </a:ext>
            </a:extLst>
          </p:cNvPr>
          <p:cNvSpPr txBox="1">
            <a:spLocks/>
          </p:cNvSpPr>
          <p:nvPr/>
        </p:nvSpPr>
        <p:spPr>
          <a:xfrm>
            <a:off x="677099" y="1600609"/>
            <a:ext cx="7999068"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13.47 </a:t>
            </a:r>
            <a:r>
              <a:rPr lang="en-US" sz="1800" dirty="0">
                <a:latin typeface="AdvOT8eb9eec2.B"/>
              </a:rPr>
              <a:t>	</a:t>
            </a:r>
            <a:r>
              <a:rPr lang="en-US" sz="1800" dirty="0">
                <a:latin typeface="AdvOT7b515deb"/>
              </a:rPr>
              <a:t>Consider an annual comprehensive foot exam at the start of puberty or at 	age</a:t>
            </a:r>
            <a:r>
              <a:rPr lang="en-US" sz="1800" dirty="0">
                <a:latin typeface="AdvPS7DA6"/>
              </a:rPr>
              <a:t> </a:t>
            </a:r>
            <a:r>
              <a:rPr lang="en-US" sz="1800" dirty="0">
                <a:latin typeface="AdvPS7DA6"/>
                <a:cs typeface="Times New Roman" panose="02020603050405020304" pitchFamily="18" charset="0"/>
              </a:rPr>
              <a:t>≥</a:t>
            </a:r>
            <a:r>
              <a:rPr lang="en-US" sz="1800" dirty="0">
                <a:latin typeface="AdvOT7b515deb"/>
              </a:rPr>
              <a:t>10 years, whichever is earlier, once the youth has had type 1 diabetes 	for 5 years.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70286555"/>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Screening and Diagnosis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13.48</a:t>
            </a:r>
            <a:r>
              <a:rPr lang="en-US" sz="1800" dirty="0">
                <a:latin typeface="AdvOT8eb9eec2.B"/>
              </a:rPr>
              <a:t> 	</a:t>
            </a:r>
            <a:r>
              <a:rPr lang="en-US" sz="1800" dirty="0">
                <a:latin typeface="AdvOT7b515deb"/>
              </a:rPr>
              <a:t>Risk-based screening for prediabetes and/or type 2 diabetes should be 	considered in children and adolescents after the onset of puberty or </a:t>
            </a:r>
            <a:r>
              <a:rPr lang="en-US" sz="1800" dirty="0">
                <a:latin typeface="AdvPS7DA6"/>
                <a:cs typeface="Times New Roman" panose="02020603050405020304" pitchFamily="18" charset="0"/>
              </a:rPr>
              <a:t>≥</a:t>
            </a:r>
            <a:r>
              <a:rPr lang="en-US" sz="1800" dirty="0">
                <a:latin typeface="AdvOT7b515deb"/>
              </a:rPr>
              <a:t>10 	years of age, whichever occurs earlier, with overweight (BMI</a:t>
            </a:r>
            <a:r>
              <a:rPr lang="en-US" sz="1800" dirty="0">
                <a:latin typeface="AdvPS7DA6"/>
              </a:rPr>
              <a:t> </a:t>
            </a:r>
            <a:r>
              <a:rPr lang="en-US" sz="1800" dirty="0">
                <a:latin typeface="AdvPS7DA6"/>
                <a:cs typeface="Times New Roman" panose="02020603050405020304" pitchFamily="18" charset="0"/>
              </a:rPr>
              <a:t>≥</a:t>
            </a:r>
            <a:r>
              <a:rPr lang="en-US" sz="1800" dirty="0">
                <a:latin typeface="AdvOT7b515deb"/>
              </a:rPr>
              <a:t>85th 	percentile) or obesity (BMI</a:t>
            </a:r>
            <a:r>
              <a:rPr lang="en-US" sz="1800" dirty="0">
                <a:latin typeface="AdvPS7DA6"/>
                <a:cs typeface="Times New Roman" panose="02020603050405020304" pitchFamily="18" charset="0"/>
              </a:rPr>
              <a:t> ≥</a:t>
            </a:r>
            <a:r>
              <a:rPr lang="en-US" sz="1800" dirty="0">
                <a:latin typeface="AdvOT7b515deb"/>
              </a:rPr>
              <a:t>95thpercentile) and who have one or more 	additional risk factors for diabetes (</a:t>
            </a:r>
            <a:r>
              <a:rPr lang="en-US" sz="1800" dirty="0">
                <a:solidFill>
                  <a:srgbClr val="A6192E"/>
                </a:solidFill>
                <a:latin typeface="AdvOT7b515deb"/>
              </a:rPr>
              <a:t>see </a:t>
            </a:r>
            <a:r>
              <a:rPr lang="en-US" sz="1800" dirty="0">
                <a:solidFill>
                  <a:srgbClr val="A6192E"/>
                </a:solidFill>
                <a:latin typeface="AdvOT8eb9eec2.B"/>
              </a:rPr>
              <a:t>Table 2.4 </a:t>
            </a:r>
            <a:r>
              <a:rPr lang="en-US" sz="1800" dirty="0">
                <a:solidFill>
                  <a:srgbClr val="A6192E"/>
                </a:solidFill>
                <a:latin typeface="AdvOT7b515deb"/>
              </a:rPr>
              <a:t>for evidence grading of 	other risk factors</a:t>
            </a:r>
            <a:r>
              <a:rPr lang="en-US" sz="1800" dirty="0">
                <a:latin typeface="AdvOT7b515deb"/>
              </a:rPr>
              <a:t>).</a:t>
            </a:r>
          </a:p>
          <a:p>
            <a:r>
              <a:rPr lang="en-US" sz="1800" dirty="0">
                <a:solidFill>
                  <a:srgbClr val="A6192E"/>
                </a:solidFill>
                <a:latin typeface="AdvOT8eb9eec2.B"/>
              </a:rPr>
              <a:t>13.49</a:t>
            </a:r>
            <a:r>
              <a:rPr lang="en-US" sz="1800" dirty="0">
                <a:latin typeface="AdvOT8eb9eec2.B"/>
              </a:rPr>
              <a:t> 	</a:t>
            </a:r>
            <a:r>
              <a:rPr lang="en-US" sz="1800" dirty="0">
                <a:latin typeface="AdvOT7b515deb"/>
              </a:rPr>
              <a:t>If tests are normal, repeat testing at a minimum of 3-year intervals </a:t>
            </a:r>
            <a:r>
              <a:rPr lang="en-US" sz="1800" dirty="0">
                <a:solidFill>
                  <a:srgbClr val="A6192E"/>
                </a:solidFill>
                <a:latin typeface="AdvOT8eb9eec2.B"/>
              </a:rPr>
              <a:t>E</a:t>
            </a:r>
            <a:r>
              <a:rPr lang="en-US" sz="1800" dirty="0">
                <a:latin typeface="AdvOT7b515deb"/>
              </a:rPr>
              <a:t>, or 	more frequently if BMI is increasing. </a:t>
            </a:r>
            <a:r>
              <a:rPr lang="en-US" sz="1800" dirty="0">
                <a:solidFill>
                  <a:srgbClr val="A6192E"/>
                </a:solidFill>
                <a:latin typeface="AdvOT8eb9eec2.B"/>
              </a:rPr>
              <a:t>C</a:t>
            </a:r>
          </a:p>
        </p:txBody>
      </p:sp>
    </p:spTree>
    <p:extLst>
      <p:ext uri="{BB962C8B-B14F-4D97-AF65-F5344CB8AC3E}">
        <p14:creationId xmlns:p14="http://schemas.microsoft.com/office/powerpoint/2010/main" val="2982478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Prediabetes and Type 2 Diabetes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64202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2.6 </a:t>
            </a:r>
            <a:r>
              <a:rPr lang="en-US" sz="2000" dirty="0">
                <a:latin typeface="AdvOT8eb9eec2.B"/>
              </a:rPr>
              <a:t>	</a:t>
            </a:r>
            <a:r>
              <a:rPr lang="en-US" sz="2000" dirty="0">
                <a:latin typeface="AdvOT7b515deb"/>
              </a:rPr>
              <a:t>Screening for prediabetes and type 2 diabetes with an informal 	assessment of risk factors or validated tools should be considered in 	asymptomatic adults. </a:t>
            </a:r>
            <a:r>
              <a:rPr lang="en-US" sz="2000" dirty="0">
                <a:solidFill>
                  <a:srgbClr val="A6192E"/>
                </a:solidFill>
                <a:latin typeface="AdvOT8eb9eec2.B"/>
              </a:rPr>
              <a:t>B</a:t>
            </a:r>
          </a:p>
          <a:p>
            <a:r>
              <a:rPr lang="en-US" sz="2000" dirty="0">
                <a:solidFill>
                  <a:srgbClr val="A6192E"/>
                </a:solidFill>
                <a:latin typeface="AdvOT8eb9eec2.B"/>
              </a:rPr>
              <a:t>2.7 </a:t>
            </a:r>
            <a:r>
              <a:rPr lang="en-US" sz="2000" dirty="0">
                <a:latin typeface="AdvOT8eb9eec2.B"/>
              </a:rPr>
              <a:t>	</a:t>
            </a:r>
            <a:r>
              <a:rPr lang="en-US" sz="2000" dirty="0">
                <a:latin typeface="AdvOT7b515deb"/>
              </a:rPr>
              <a:t>Testing for prediabetes and/or type 2 diabetes in asymptomatic 	people should be considered in adults of any age with overweight 	or obesity (BMI </a:t>
            </a:r>
            <a:r>
              <a:rPr lang="en-US" sz="2000" dirty="0">
                <a:latin typeface="Times New Roman" panose="02020603050405020304" pitchFamily="18" charset="0"/>
                <a:cs typeface="Times New Roman" panose="02020603050405020304" pitchFamily="18" charset="0"/>
              </a:rPr>
              <a:t>≥</a:t>
            </a:r>
            <a:r>
              <a:rPr lang="en-US" sz="2000" dirty="0">
                <a:latin typeface="AdvOT7b515deb"/>
              </a:rPr>
              <a:t>25 kg/m</a:t>
            </a:r>
            <a:r>
              <a:rPr lang="en-US" sz="2000" baseline="30000" dirty="0">
                <a:latin typeface="AdvOT7b515deb"/>
              </a:rPr>
              <a:t>2</a:t>
            </a:r>
            <a:r>
              <a:rPr lang="en-US" sz="800" dirty="0">
                <a:latin typeface="AdvOT7b515deb"/>
              </a:rPr>
              <a:t> </a:t>
            </a:r>
            <a:r>
              <a:rPr lang="en-US" sz="2000" dirty="0">
                <a:latin typeface="AdvOT7b515deb"/>
              </a:rPr>
              <a:t>or </a:t>
            </a:r>
            <a:r>
              <a:rPr lang="en-US" sz="2000" dirty="0">
                <a:latin typeface="Times New Roman" panose="02020603050405020304" pitchFamily="18" charset="0"/>
                <a:cs typeface="Times New Roman" panose="02020603050405020304" pitchFamily="18" charset="0"/>
              </a:rPr>
              <a:t>≥</a:t>
            </a:r>
            <a:r>
              <a:rPr lang="en-US" sz="2000" dirty="0">
                <a:latin typeface="AdvOT7b515deb"/>
              </a:rPr>
              <a:t>23 kg/m</a:t>
            </a:r>
            <a:r>
              <a:rPr lang="en-US" sz="2000" baseline="30000" dirty="0">
                <a:latin typeface="AdvOT7b515deb"/>
              </a:rPr>
              <a:t>2</a:t>
            </a:r>
            <a:r>
              <a:rPr lang="en-US" sz="2000" dirty="0">
                <a:latin typeface="AdvOT7b515deb"/>
              </a:rPr>
              <a:t> in Asian Americans) &amp; who 	have one or more additional risk factors for diabetes (</a:t>
            </a:r>
            <a:r>
              <a:rPr lang="en-US" sz="2000" dirty="0">
                <a:latin typeface="AdvOT8eb9eec2.B"/>
              </a:rPr>
              <a:t>Table 2.3</a:t>
            </a:r>
            <a:r>
              <a:rPr lang="en-US" sz="2000" dirty="0">
                <a:latin typeface="AdvOT7b515deb"/>
              </a:rPr>
              <a:t>). </a:t>
            </a:r>
            <a:r>
              <a:rPr lang="en-US" sz="2000" dirty="0">
                <a:solidFill>
                  <a:srgbClr val="A6192E"/>
                </a:solidFill>
                <a:latin typeface="AdvOT8eb9eec2.B"/>
              </a:rPr>
              <a:t>B</a:t>
            </a:r>
          </a:p>
          <a:p>
            <a:r>
              <a:rPr lang="en-US" sz="2000" dirty="0">
                <a:solidFill>
                  <a:srgbClr val="A6192E"/>
                </a:solidFill>
                <a:latin typeface="AdvOT8eb9eec2.B"/>
              </a:rPr>
              <a:t>2.8</a:t>
            </a:r>
            <a:r>
              <a:rPr lang="en-US" sz="2000" dirty="0">
                <a:latin typeface="AdvOT8eb9eec2.B"/>
              </a:rPr>
              <a:t> 	</a:t>
            </a:r>
            <a:r>
              <a:rPr lang="en-US" sz="2000" dirty="0">
                <a:latin typeface="AdvOT7b515deb"/>
              </a:rPr>
              <a:t>Testing for prediabetes and/or type 2 diabetes should be 	considered in women planning pregnancy with overweight or 	obesity and/or who have one or more additional risk factor for	diabetes (</a:t>
            </a:r>
            <a:r>
              <a:rPr lang="en-US" sz="2000" dirty="0">
                <a:latin typeface="AdvOT8eb9eec2.B"/>
              </a:rPr>
              <a:t>Table 2.3</a:t>
            </a:r>
            <a:r>
              <a:rPr lang="en-US" sz="2000" dirty="0">
                <a:latin typeface="AdvOT7b515deb"/>
              </a:rPr>
              <a:t>). </a:t>
            </a:r>
            <a:r>
              <a:rPr lang="en-US" sz="2000" dirty="0">
                <a:solidFill>
                  <a:srgbClr val="A6192E"/>
                </a:solidFill>
                <a:latin typeface="AdvOT8eb9eec2.B"/>
              </a:rPr>
              <a:t>C</a:t>
            </a:r>
            <a:endParaRPr lang="en-US" sz="2400" dirty="0">
              <a:solidFill>
                <a:srgbClr val="A6192E"/>
              </a:solidFill>
            </a:endParaRPr>
          </a:p>
        </p:txBody>
      </p:sp>
    </p:spTree>
    <p:extLst>
      <p:ext uri="{BB962C8B-B14F-4D97-AF65-F5344CB8AC3E}">
        <p14:creationId xmlns:p14="http://schemas.microsoft.com/office/powerpoint/2010/main" val="3009631324"/>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Screening and Diagnosis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1800" dirty="0">
                <a:solidFill>
                  <a:srgbClr val="A6192E"/>
                </a:solidFill>
                <a:latin typeface="AdvOT8eb9eec2.B"/>
              </a:rPr>
              <a:t>13.50</a:t>
            </a:r>
            <a:r>
              <a:rPr lang="pt-BR" sz="1800" dirty="0">
                <a:latin typeface="AdvOT8eb9eec2.B"/>
              </a:rPr>
              <a:t> 	</a:t>
            </a:r>
            <a:r>
              <a:rPr lang="pt-BR" sz="1800" dirty="0">
                <a:latin typeface="AdvOT7b515deb"/>
              </a:rPr>
              <a:t>Fasting plasma glucose, 2-h </a:t>
            </a:r>
            <a:r>
              <a:rPr lang="en-US" sz="1800" dirty="0">
                <a:latin typeface="AdvOT7b515deb"/>
              </a:rPr>
              <a:t>plasma glucose during a 75-g oral glucose 	tolerance test, and A1C can be used to test for prediabetes or diabetes in 	children and adolescents. </a:t>
            </a:r>
            <a:r>
              <a:rPr lang="en-US" sz="1800" dirty="0">
                <a:solidFill>
                  <a:srgbClr val="A6192E"/>
                </a:solidFill>
                <a:latin typeface="AdvOT8eb9eec2.B"/>
              </a:rPr>
              <a:t>B</a:t>
            </a:r>
          </a:p>
          <a:p>
            <a:r>
              <a:rPr lang="en-US" sz="1800" dirty="0">
                <a:solidFill>
                  <a:srgbClr val="A6192E"/>
                </a:solidFill>
                <a:latin typeface="AdvOT8eb9eec2.B"/>
              </a:rPr>
              <a:t>13.51 </a:t>
            </a:r>
            <a:r>
              <a:rPr lang="en-US" sz="1800" dirty="0">
                <a:latin typeface="AdvOT8eb9eec2.B"/>
              </a:rPr>
              <a:t>	</a:t>
            </a:r>
            <a:r>
              <a:rPr lang="en-US" sz="1800" dirty="0">
                <a:latin typeface="AdvOT7b515deb"/>
              </a:rPr>
              <a:t>Children and adolescents with overweight or obesity in whom the diagnosis  	if type 2 diabetes is being considered should have a panel of pancreatic 	autoantibodies tested to exclude the possibility of autoimmune type 1 	diabetes.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68961807"/>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Management—Lifestyle Management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13.52 </a:t>
            </a:r>
            <a:r>
              <a:rPr lang="en-US" sz="1800" dirty="0">
                <a:latin typeface="AdvOT8eb9eec2.B"/>
              </a:rPr>
              <a:t>	</a:t>
            </a:r>
            <a:r>
              <a:rPr lang="en-US" sz="1800" dirty="0">
                <a:latin typeface="AdvOT7b515deb"/>
              </a:rPr>
              <a:t>All youth with type 2 diabetes and their families should receive 	comprehensive diabetes self-management education and support that is 	speci</a:t>
            </a:r>
            <a:r>
              <a:rPr lang="en-US" sz="1800" dirty="0">
                <a:latin typeface="AdvOT7b515deb+fb"/>
              </a:rPr>
              <a:t>fi</a:t>
            </a:r>
            <a:r>
              <a:rPr lang="en-US" sz="1800" dirty="0">
                <a:latin typeface="AdvOT7b515deb"/>
              </a:rPr>
              <a:t>c to youth with type 2 diabetes and is culturally competent. </a:t>
            </a:r>
            <a:r>
              <a:rPr lang="en-US" sz="1800" dirty="0">
                <a:solidFill>
                  <a:srgbClr val="A6192E"/>
                </a:solidFill>
                <a:latin typeface="AdvOT8eb9eec2.B"/>
              </a:rPr>
              <a:t>B</a:t>
            </a:r>
          </a:p>
          <a:p>
            <a:r>
              <a:rPr lang="en-US" sz="1800" dirty="0">
                <a:solidFill>
                  <a:srgbClr val="A6192E"/>
                </a:solidFill>
                <a:latin typeface="AdvOT8eb9eec2.B"/>
              </a:rPr>
              <a:t>13.53</a:t>
            </a:r>
            <a:r>
              <a:rPr lang="en-US" sz="1800" dirty="0">
                <a:latin typeface="AdvOT8eb9eec2.B"/>
              </a:rPr>
              <a:t> 	</a:t>
            </a:r>
            <a:r>
              <a:rPr lang="en-US" sz="1800" dirty="0">
                <a:latin typeface="AdvOT7b515deb"/>
              </a:rPr>
              <a:t>Youth with overweight/obesity and type 2 diabetes and their families 	should be provided with developmentally and culturally appropriate 	comprehensive lifestyle programs that are integrated with diabetes 	management to achieve 7</a:t>
            </a:r>
            <a:r>
              <a:rPr lang="en-US" sz="1800" dirty="0">
                <a:latin typeface="AdvOT7b515deb+20"/>
              </a:rPr>
              <a:t>–</a:t>
            </a:r>
            <a:r>
              <a:rPr lang="en-US" sz="1800" dirty="0">
                <a:latin typeface="AdvOT7b515deb"/>
              </a:rPr>
              <a:t>10% decrease in excess weight.</a:t>
            </a:r>
            <a:r>
              <a:rPr lang="en-US" sz="1800" dirty="0">
                <a:solidFill>
                  <a:srgbClr val="A6192E"/>
                </a:solidFill>
                <a:latin typeface="AdvOT7b515deb"/>
              </a:rPr>
              <a:t> </a:t>
            </a:r>
            <a:r>
              <a:rPr lang="en-US" sz="1800" dirty="0">
                <a:solidFill>
                  <a:srgbClr val="A6192E"/>
                </a:solidFill>
                <a:latin typeface="AdvOT8eb9eec2.B"/>
              </a:rPr>
              <a:t>C</a:t>
            </a:r>
          </a:p>
          <a:p>
            <a:r>
              <a:rPr lang="en-US" sz="1800" dirty="0">
                <a:solidFill>
                  <a:srgbClr val="A6192E"/>
                </a:solidFill>
                <a:latin typeface="AdvOT8eb9eec2.B"/>
              </a:rPr>
              <a:t>13.54</a:t>
            </a:r>
            <a:r>
              <a:rPr lang="en-US" sz="1800" dirty="0">
                <a:latin typeface="AdvOT8eb9eec2.B"/>
              </a:rPr>
              <a:t> 	</a:t>
            </a:r>
            <a:r>
              <a:rPr lang="en-US" sz="1800" dirty="0">
                <a:latin typeface="AdvOT7b515deb"/>
              </a:rPr>
              <a:t>Given the necessity of long term weight management for children and 	adolescents with</a:t>
            </a:r>
            <a:r>
              <a:rPr lang="fr-FR" sz="1800" dirty="0">
                <a:latin typeface="AdvOT7b515deb"/>
              </a:rPr>
              <a:t> type 2 </a:t>
            </a:r>
            <a:r>
              <a:rPr lang="fr-FR" sz="1800" dirty="0" err="1">
                <a:latin typeface="AdvOT7b515deb"/>
              </a:rPr>
              <a:t>diabetes</a:t>
            </a:r>
            <a:r>
              <a:rPr lang="fr-FR" sz="1800" dirty="0">
                <a:latin typeface="AdvOT7b515deb"/>
              </a:rPr>
              <a:t>, lifestyle intervention </a:t>
            </a:r>
            <a:r>
              <a:rPr lang="en-US" sz="1800" dirty="0">
                <a:latin typeface="AdvOT7b515deb"/>
              </a:rPr>
              <a:t>should be based on 	a chronic care model and offered in the context of diabetes care. </a:t>
            </a:r>
            <a:r>
              <a:rPr lang="en-US" sz="1800" dirty="0">
                <a:solidFill>
                  <a:srgbClr val="A6192E"/>
                </a:solidFill>
                <a:latin typeface="AdvOT8eb9eec2.B"/>
              </a:rPr>
              <a:t>E</a:t>
            </a:r>
          </a:p>
        </p:txBody>
      </p:sp>
    </p:spTree>
    <p:extLst>
      <p:ext uri="{BB962C8B-B14F-4D97-AF65-F5344CB8AC3E}">
        <p14:creationId xmlns:p14="http://schemas.microsoft.com/office/powerpoint/2010/main" val="1002189584"/>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Management—Lifestyle Management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565996"/>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13.55 </a:t>
            </a:r>
            <a:r>
              <a:rPr lang="en-US" sz="1800" dirty="0">
                <a:latin typeface="AdvOT8eb9eec2.B"/>
              </a:rPr>
              <a:t>	</a:t>
            </a:r>
            <a:r>
              <a:rPr lang="en-US" sz="1800" dirty="0">
                <a:latin typeface="AdvOT7b515deb"/>
              </a:rPr>
              <a:t>Youth with diabetes, like all children, should be encouraged to participate in 	at least 30</a:t>
            </a:r>
            <a:r>
              <a:rPr lang="en-US" sz="1800" dirty="0">
                <a:latin typeface="AdvOT7b515deb+20"/>
              </a:rPr>
              <a:t>–</a:t>
            </a:r>
            <a:r>
              <a:rPr lang="en-US" sz="1800" dirty="0">
                <a:latin typeface="AdvOT7b515deb"/>
              </a:rPr>
              <a:t>60 min of moderate-to-vigorous physical activity at least 5 days 	per week (and strength training on at least 3 days/week) </a:t>
            </a:r>
            <a:r>
              <a:rPr lang="en-US" sz="1800" dirty="0">
                <a:latin typeface="AdvOT8eb9eec2.B"/>
              </a:rPr>
              <a:t>B </a:t>
            </a:r>
            <a:r>
              <a:rPr lang="en-US" sz="1800" dirty="0">
                <a:latin typeface="AdvOT7b515deb"/>
              </a:rPr>
              <a:t>and to decrease 	sedentary behavior. </a:t>
            </a:r>
            <a:r>
              <a:rPr lang="en-US" sz="1800" dirty="0">
                <a:solidFill>
                  <a:srgbClr val="A6192E"/>
                </a:solidFill>
                <a:latin typeface="AdvOT8eb9eec2.B"/>
              </a:rPr>
              <a:t>C</a:t>
            </a:r>
          </a:p>
          <a:p>
            <a:r>
              <a:rPr lang="en-US" sz="1800" dirty="0">
                <a:solidFill>
                  <a:srgbClr val="A6192E"/>
                </a:solidFill>
                <a:latin typeface="AdvOT8eb9eec2.B"/>
              </a:rPr>
              <a:t>13.56</a:t>
            </a:r>
            <a:r>
              <a:rPr lang="en-US" sz="1800" dirty="0">
                <a:latin typeface="AdvOT8eb9eec2.B"/>
              </a:rPr>
              <a:t> 	</a:t>
            </a:r>
            <a:r>
              <a:rPr lang="en-US" sz="1800" dirty="0">
                <a:latin typeface="AdvOT7b515deb"/>
              </a:rPr>
              <a:t>Nutrition for youth with type2 diabetes, like for all children, should focus on 	healthy eating patterns that emphasize consumption of nutrient dense, 	high-quality foods and decreased consumption of calorie-dense, nutrient-	poor foods, particularly sugar-added beverages. </a:t>
            </a:r>
            <a:r>
              <a:rPr lang="en-US" sz="1800" dirty="0">
                <a:solidFill>
                  <a:srgbClr val="A6192E"/>
                </a:solidFill>
                <a:latin typeface="AdvOT8eb9eec2.B"/>
              </a:rPr>
              <a:t>B</a:t>
            </a:r>
          </a:p>
        </p:txBody>
      </p:sp>
    </p:spTree>
    <p:extLst>
      <p:ext uri="{BB962C8B-B14F-4D97-AF65-F5344CB8AC3E}">
        <p14:creationId xmlns:p14="http://schemas.microsoft.com/office/powerpoint/2010/main" val="3471285704"/>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Management—Glycemic Targets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13.57 </a:t>
            </a:r>
            <a:r>
              <a:rPr lang="en-US" sz="1800" dirty="0">
                <a:latin typeface="AdvOT8eb9eec2.B"/>
              </a:rPr>
              <a:t>	</a:t>
            </a:r>
            <a:r>
              <a:rPr lang="en-US" sz="1800" dirty="0">
                <a:latin typeface="AdvOT7b515deb"/>
              </a:rPr>
              <a:t>Home self-monitoring of blood glucose regimens should be individualized, 	taking into consideration the pharmacologic treatment of the patient. </a:t>
            </a:r>
            <a:r>
              <a:rPr lang="en-US" sz="1800" dirty="0">
                <a:solidFill>
                  <a:srgbClr val="A6192E"/>
                </a:solidFill>
                <a:latin typeface="AdvOT8eb9eec2.B"/>
              </a:rPr>
              <a:t>E</a:t>
            </a:r>
          </a:p>
          <a:p>
            <a:r>
              <a:rPr lang="en-US" sz="1800" dirty="0">
                <a:solidFill>
                  <a:srgbClr val="A6192E"/>
                </a:solidFill>
                <a:latin typeface="AdvOT8eb9eec2.B"/>
              </a:rPr>
              <a:t>13.58</a:t>
            </a:r>
            <a:r>
              <a:rPr lang="en-US" sz="1800" dirty="0">
                <a:latin typeface="AdvOT8eb9eec2.B"/>
              </a:rPr>
              <a:t> 	</a:t>
            </a:r>
            <a:r>
              <a:rPr lang="en-US" sz="1800" dirty="0">
                <a:latin typeface="AdvOT7b515deb"/>
              </a:rPr>
              <a:t>A1C should be measured every 3 months. </a:t>
            </a:r>
            <a:r>
              <a:rPr lang="en-US" sz="1800" dirty="0">
                <a:solidFill>
                  <a:srgbClr val="A6192E"/>
                </a:solidFill>
                <a:latin typeface="AdvOT8eb9eec2.B"/>
              </a:rPr>
              <a:t>E</a:t>
            </a:r>
          </a:p>
          <a:p>
            <a:r>
              <a:rPr lang="en-US" sz="1800" dirty="0">
                <a:solidFill>
                  <a:srgbClr val="A6192E"/>
                </a:solidFill>
                <a:latin typeface="AdvOT8eb9eec2.B"/>
              </a:rPr>
              <a:t>13.59 </a:t>
            </a:r>
            <a:r>
              <a:rPr lang="en-US" sz="1800" dirty="0">
                <a:latin typeface="AdvOT8eb9eec2.B"/>
              </a:rPr>
              <a:t>	</a:t>
            </a:r>
            <a:r>
              <a:rPr lang="en-US" sz="1800" dirty="0">
                <a:latin typeface="AdvOT7b515deb"/>
              </a:rPr>
              <a:t>A reasonable A1C target for most children and adolescents with type 2 	diabetes treated with oral agents alone is </a:t>
            </a:r>
            <a:r>
              <a:rPr lang="en-US" sz="1800" dirty="0">
                <a:latin typeface="AdvPS586B"/>
              </a:rPr>
              <a:t>&lt;</a:t>
            </a:r>
            <a:r>
              <a:rPr lang="en-US" sz="1800" dirty="0">
                <a:latin typeface="AdvOT7b515deb"/>
              </a:rPr>
              <a:t>7% (53 mmol/mol). More 	stringent A1C targets (such as </a:t>
            </a:r>
            <a:r>
              <a:rPr lang="en-US" sz="1800" dirty="0">
                <a:latin typeface="AdvPS586B"/>
              </a:rPr>
              <a:t>&lt;</a:t>
            </a:r>
            <a:r>
              <a:rPr lang="en-US" sz="1800" dirty="0">
                <a:latin typeface="AdvOT7b515deb"/>
              </a:rPr>
              <a:t>6.5% [48 mmol/mol]) may be appropriate 	for selected individual patients if they can be achieved without signi</a:t>
            </a:r>
            <a:r>
              <a:rPr lang="en-US" sz="1800" dirty="0">
                <a:latin typeface="AdvOT7b515deb+fb"/>
              </a:rPr>
              <a:t>fi</a:t>
            </a:r>
            <a:r>
              <a:rPr lang="en-US" sz="1800" dirty="0">
                <a:latin typeface="AdvOT7b515deb"/>
              </a:rPr>
              <a:t>cant 	hypoglycemia or other adverse effects of treatment. Appropriate patients 	might include those with short duration of diabetes and lesser degrees of </a:t>
            </a:r>
            <a:r>
              <a:rPr lang="en-US" sz="1800" dirty="0">
                <a:latin typeface="AdvOT463cc31e"/>
              </a:rPr>
              <a:t>b</a:t>
            </a:r>
            <a:r>
              <a:rPr lang="en-US" sz="1800" dirty="0">
                <a:latin typeface="AdvOT7b515deb"/>
              </a:rPr>
              <a:t>-	cell dysfunction and patients treated with lifestyle or metformin only who 	achieve signi</a:t>
            </a:r>
            <a:r>
              <a:rPr lang="en-US" sz="1800" dirty="0">
                <a:latin typeface="AdvOT7b515deb+fb"/>
              </a:rPr>
              <a:t>fi</a:t>
            </a:r>
            <a:r>
              <a:rPr lang="en-US" sz="1800" dirty="0">
                <a:latin typeface="AdvOT7b515deb"/>
              </a:rPr>
              <a:t>cant weight improvement. </a:t>
            </a:r>
            <a:r>
              <a:rPr lang="en-US" sz="1800" dirty="0">
                <a:solidFill>
                  <a:srgbClr val="A6192E"/>
                </a:solidFill>
                <a:latin typeface="AdvOT8eb9eec2.B"/>
              </a:rPr>
              <a:t>E</a:t>
            </a:r>
          </a:p>
        </p:txBody>
      </p:sp>
    </p:spTree>
    <p:extLst>
      <p:ext uri="{BB962C8B-B14F-4D97-AF65-F5344CB8AC3E}">
        <p14:creationId xmlns:p14="http://schemas.microsoft.com/office/powerpoint/2010/main" val="87058221"/>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775597"/>
          </a:xfrm>
        </p:spPr>
        <p:txBody>
          <a:bodyPr/>
          <a:lstStyle/>
          <a:p>
            <a:r>
              <a:rPr lang="en-US" dirty="0"/>
              <a:t>Management—Glycemic Targets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565996"/>
            <a:ext cx="7999068"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13.60 </a:t>
            </a:r>
            <a:r>
              <a:rPr lang="en-US" sz="1800" dirty="0">
                <a:latin typeface="AdvOT8eb9eec2.B"/>
              </a:rPr>
              <a:t>	</a:t>
            </a:r>
            <a:r>
              <a:rPr lang="en-US" sz="1800" dirty="0">
                <a:latin typeface="AdvOT7b515deb"/>
              </a:rPr>
              <a:t>Less-stringent A1C goals (such as 7.5% [58 mmol/mol]) may be appropriate 	if there is increased risk of hypoglycemia. </a:t>
            </a:r>
            <a:r>
              <a:rPr lang="en-US" sz="1800" dirty="0">
                <a:solidFill>
                  <a:srgbClr val="A6192E"/>
                </a:solidFill>
                <a:latin typeface="AdvOT8eb9eec2.B"/>
              </a:rPr>
              <a:t>E</a:t>
            </a:r>
          </a:p>
          <a:p>
            <a:r>
              <a:rPr lang="en-US" sz="1800" dirty="0">
                <a:solidFill>
                  <a:srgbClr val="A6192E"/>
                </a:solidFill>
                <a:latin typeface="AdvOT8eb9eec2.B"/>
              </a:rPr>
              <a:t>13.61</a:t>
            </a:r>
            <a:r>
              <a:rPr lang="en-US" sz="1800" dirty="0">
                <a:latin typeface="AdvOT8eb9eec2.B"/>
              </a:rPr>
              <a:t> 	</a:t>
            </a:r>
            <a:r>
              <a:rPr lang="en-US" sz="1800" dirty="0">
                <a:latin typeface="AdvOT7b515deb"/>
              </a:rPr>
              <a:t>A1C targets for patients on insulin should be individualized, taking into 	account the relatively low rates of hypoglycemia in youth-onset type 2	diabetes. </a:t>
            </a:r>
            <a:r>
              <a:rPr lang="en-US" sz="1800" dirty="0">
                <a:solidFill>
                  <a:srgbClr val="A6192E"/>
                </a:solidFill>
                <a:latin typeface="AdvOT8eb9eec2.B"/>
              </a:rPr>
              <a:t>E</a:t>
            </a:r>
          </a:p>
        </p:txBody>
      </p:sp>
    </p:spTree>
    <p:extLst>
      <p:ext uri="{BB962C8B-B14F-4D97-AF65-F5344CB8AC3E}">
        <p14:creationId xmlns:p14="http://schemas.microsoft.com/office/powerpoint/2010/main" val="271500271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7099" y="790399"/>
            <a:ext cx="7775110" cy="387798"/>
          </a:xfrm>
        </p:spPr>
        <p:txBody>
          <a:bodyPr/>
          <a:lstStyle/>
          <a:p>
            <a:r>
              <a:rPr lang="en-US" dirty="0"/>
              <a:t>Pharmacologic Management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13.62 </a:t>
            </a:r>
            <a:r>
              <a:rPr lang="en-US" sz="1800" dirty="0">
                <a:latin typeface="AdvOT8eb9eec2.B"/>
              </a:rPr>
              <a:t>	</a:t>
            </a:r>
            <a:r>
              <a:rPr lang="en-US" sz="1800" dirty="0">
                <a:latin typeface="AdvOT7b515deb"/>
              </a:rPr>
              <a:t>Initiate pharmacologic therapy, in addition to lifestyle therapy, at diagnosis 	of type 2 diabetes. </a:t>
            </a:r>
            <a:r>
              <a:rPr lang="en-US" sz="1800" dirty="0">
                <a:solidFill>
                  <a:srgbClr val="A6192E"/>
                </a:solidFill>
                <a:latin typeface="AdvOT8eb9eec2.B"/>
              </a:rPr>
              <a:t>A</a:t>
            </a:r>
          </a:p>
          <a:p>
            <a:r>
              <a:rPr lang="en-US" sz="1800" dirty="0">
                <a:solidFill>
                  <a:srgbClr val="A6192E"/>
                </a:solidFill>
                <a:latin typeface="AdvOT8eb9eec2.B"/>
              </a:rPr>
              <a:t>13.63</a:t>
            </a:r>
            <a:r>
              <a:rPr lang="en-US" sz="1800" dirty="0">
                <a:latin typeface="AdvOT8eb9eec2.B"/>
              </a:rPr>
              <a:t> 	</a:t>
            </a:r>
            <a:r>
              <a:rPr lang="en-US" sz="1800" dirty="0">
                <a:latin typeface="AdvOT7b515deb"/>
              </a:rPr>
              <a:t>In incidentally diagnosed or metabolically stable patients (A1C </a:t>
            </a:r>
            <a:r>
              <a:rPr lang="en-US" sz="1800" dirty="0">
                <a:latin typeface="AdvPS586B"/>
              </a:rPr>
              <a:t>&lt;</a:t>
            </a:r>
            <a:r>
              <a:rPr lang="en-US" sz="1800" dirty="0">
                <a:latin typeface="AdvOT7b515deb"/>
              </a:rPr>
              <a:t>8.5% [69 	mmol/mol] and asymptomatic), metformin is the initial pharmacologic 	treatment of choice if renal function is normal. </a:t>
            </a:r>
            <a:r>
              <a:rPr lang="en-US" sz="1800" dirty="0">
                <a:solidFill>
                  <a:srgbClr val="A6192E"/>
                </a:solidFill>
                <a:latin typeface="AdvOT8eb9eec2.B"/>
              </a:rPr>
              <a:t>A</a:t>
            </a:r>
          </a:p>
          <a:p>
            <a:r>
              <a:rPr lang="en-US" sz="1800" dirty="0">
                <a:solidFill>
                  <a:srgbClr val="A6192E"/>
                </a:solidFill>
                <a:latin typeface="AdvOT8eb9eec2.B"/>
              </a:rPr>
              <a:t>13.64</a:t>
            </a:r>
            <a:r>
              <a:rPr lang="en-US" sz="1800" dirty="0">
                <a:latin typeface="AdvOT8eb9eec2.B"/>
              </a:rPr>
              <a:t> 	</a:t>
            </a:r>
            <a:r>
              <a:rPr lang="en-US" sz="1800" dirty="0">
                <a:latin typeface="AdvOT7b515deb"/>
              </a:rPr>
              <a:t>Youth with marked hyperglycemia (blood glucose </a:t>
            </a:r>
            <a:r>
              <a:rPr lang="en-US" sz="1800" dirty="0">
                <a:latin typeface="Times New Roman" panose="02020603050405020304" pitchFamily="18" charset="0"/>
                <a:cs typeface="Times New Roman" panose="02020603050405020304" pitchFamily="18" charset="0"/>
              </a:rPr>
              <a:t>≥</a:t>
            </a:r>
            <a:r>
              <a:rPr lang="en-US" sz="1800" dirty="0">
                <a:latin typeface="AdvOT7b515deb"/>
              </a:rPr>
              <a:t>250 mg/dL [13.9 mol/L], 	A1C </a:t>
            </a:r>
            <a:r>
              <a:rPr lang="en-US" sz="1800" dirty="0">
                <a:latin typeface="Times New Roman" panose="02020603050405020304" pitchFamily="18" charset="0"/>
                <a:cs typeface="Times New Roman" panose="02020603050405020304" pitchFamily="18" charset="0"/>
              </a:rPr>
              <a:t>≥</a:t>
            </a:r>
            <a:r>
              <a:rPr lang="en-US" sz="1800" dirty="0">
                <a:latin typeface="AdvOT7b515deb"/>
              </a:rPr>
              <a:t>8.5% [69 mmol/mol]) without acidosis at diagnosis who are 	symptomatic with polyuria, polydipsia, nocturia, and/or weight loss should 	be treated initially with basal insulin while metformin is initiated and 	titrated. </a:t>
            </a:r>
            <a:r>
              <a:rPr lang="en-US" sz="1800" dirty="0">
                <a:solidFill>
                  <a:srgbClr val="A6192E"/>
                </a:solidFill>
                <a:latin typeface="AdvOT8eb9eec2.B"/>
              </a:rPr>
              <a:t>B</a:t>
            </a:r>
          </a:p>
        </p:txBody>
      </p:sp>
    </p:spTree>
    <p:extLst>
      <p:ext uri="{BB962C8B-B14F-4D97-AF65-F5344CB8AC3E}">
        <p14:creationId xmlns:p14="http://schemas.microsoft.com/office/powerpoint/2010/main" val="3166416639"/>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Pharmacologic Management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58046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13.65</a:t>
            </a:r>
            <a:r>
              <a:rPr lang="en-US" sz="1800" dirty="0">
                <a:latin typeface="AdvOT8eb9eec2.B"/>
              </a:rPr>
              <a:t> 	</a:t>
            </a:r>
            <a:r>
              <a:rPr lang="en-US" sz="1800" dirty="0">
                <a:latin typeface="AdvOT7b515deb"/>
              </a:rPr>
              <a:t>In patients with ketosis/ketoacidosis, treatment with subcutaneous or 	intravenous insulin should be initiated to rapidly correct the hyperglycemia	and the metabolic derangement. Once acidosis is resolved, metformin 	should be initiated while subcutaneous insulin therapy is continued. </a:t>
            </a:r>
            <a:r>
              <a:rPr lang="en-US" sz="1800" dirty="0">
                <a:solidFill>
                  <a:srgbClr val="A6192E"/>
                </a:solidFill>
                <a:latin typeface="AdvOT8eb9eec2.B"/>
              </a:rPr>
              <a:t>A</a:t>
            </a:r>
          </a:p>
          <a:p>
            <a:r>
              <a:rPr lang="en-US" sz="1800" dirty="0">
                <a:solidFill>
                  <a:srgbClr val="A6192E"/>
                </a:solidFill>
                <a:latin typeface="AdvOT8eb9eec2.B"/>
              </a:rPr>
              <a:t>13.66</a:t>
            </a:r>
            <a:r>
              <a:rPr lang="en-US" sz="1800" dirty="0">
                <a:latin typeface="AdvOT8eb9eec2.B"/>
              </a:rPr>
              <a:t> 	</a:t>
            </a:r>
            <a:r>
              <a:rPr lang="en-US" sz="1800" dirty="0">
                <a:latin typeface="AdvOT7b515deb"/>
              </a:rPr>
              <a:t>In individuals presenting with severe hyperglycemia (blood </a:t>
            </a:r>
            <a:r>
              <a:rPr lang="it-IT" sz="1800" dirty="0">
                <a:latin typeface="AdvOT7b515deb"/>
              </a:rPr>
              <a:t>glucose </a:t>
            </a:r>
            <a:r>
              <a:rPr lang="it-IT" sz="1800" dirty="0">
                <a:latin typeface="Times New Roman" panose="02020603050405020304" pitchFamily="18" charset="0"/>
                <a:cs typeface="Times New Roman" panose="02020603050405020304" pitchFamily="18" charset="0"/>
              </a:rPr>
              <a:t>≥</a:t>
            </a:r>
            <a:r>
              <a:rPr lang="it-IT" sz="1800" dirty="0">
                <a:latin typeface="AdvOT7b515deb"/>
              </a:rPr>
              <a:t>600 	mg/dL [33.3 </a:t>
            </a:r>
            <a:r>
              <a:rPr lang="en-US" sz="1800" dirty="0">
                <a:latin typeface="AdvOT7b515deb"/>
              </a:rPr>
              <a:t>mmol/L]), consider assessment for hyperglycemic 	hyperosmolar nonketotic syndrome. </a:t>
            </a:r>
            <a:r>
              <a:rPr lang="en-US" sz="1800" dirty="0">
                <a:solidFill>
                  <a:srgbClr val="A6192E"/>
                </a:solidFill>
                <a:latin typeface="AdvOT8eb9eec2.B"/>
              </a:rPr>
              <a:t>A</a:t>
            </a:r>
          </a:p>
          <a:p>
            <a:r>
              <a:rPr lang="en-US" sz="1800" dirty="0">
                <a:solidFill>
                  <a:srgbClr val="A6192E"/>
                </a:solidFill>
                <a:latin typeface="AdvOT8eb9eec2.B"/>
              </a:rPr>
              <a:t>13.67</a:t>
            </a:r>
            <a:r>
              <a:rPr lang="en-US" sz="1800" dirty="0">
                <a:latin typeface="AdvOT8eb9eec2.B"/>
              </a:rPr>
              <a:t> 	</a:t>
            </a:r>
            <a:r>
              <a:rPr lang="en-US" sz="1800" dirty="0">
                <a:latin typeface="AdvOT7b515deb"/>
              </a:rPr>
              <a:t>If glycemic targets are no longer met with metformin (with or without basal 	insulin), liraglutide (a glucagon-like peptide 1 receptor agonist) therapy 	should be considered in children 10 years of age or older if they have no 	past medical history or family history of medullary thyroid carcinoma or 	multiple endocrine neoplasia type 2. </a:t>
            </a:r>
            <a:r>
              <a:rPr lang="en-US" sz="1800" dirty="0">
                <a:solidFill>
                  <a:srgbClr val="A6192E"/>
                </a:solidFill>
                <a:latin typeface="AdvOT8eb9eec2.B"/>
              </a:rPr>
              <a:t>A</a:t>
            </a:r>
          </a:p>
        </p:txBody>
      </p:sp>
    </p:spTree>
    <p:extLst>
      <p:ext uri="{BB962C8B-B14F-4D97-AF65-F5344CB8AC3E}">
        <p14:creationId xmlns:p14="http://schemas.microsoft.com/office/powerpoint/2010/main" val="3006763508"/>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Pharmacologic Management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13.68 </a:t>
            </a:r>
            <a:r>
              <a:rPr lang="en-US" sz="1800" dirty="0">
                <a:latin typeface="AdvOT8eb9eec2.B"/>
              </a:rPr>
              <a:t>	</a:t>
            </a:r>
            <a:r>
              <a:rPr lang="en-US" sz="1800" dirty="0">
                <a:latin typeface="AdvOT7b515deb"/>
              </a:rPr>
              <a:t>Patients treated with basal insulin up to 1.5 units/kg/day who do not meet 	A1C target should be moved to multiple daily injections with basal and 	premeal bolus insulins. </a:t>
            </a:r>
            <a:r>
              <a:rPr lang="en-US" sz="1800" dirty="0">
                <a:solidFill>
                  <a:srgbClr val="A6192E"/>
                </a:solidFill>
                <a:latin typeface="AdvOT8eb9eec2.B"/>
              </a:rPr>
              <a:t>E</a:t>
            </a:r>
          </a:p>
          <a:p>
            <a:r>
              <a:rPr lang="en-US" sz="1800" dirty="0">
                <a:solidFill>
                  <a:srgbClr val="A6192E"/>
                </a:solidFill>
                <a:latin typeface="AdvOT8eb9eec2.B"/>
              </a:rPr>
              <a:t>13.69</a:t>
            </a:r>
            <a:r>
              <a:rPr lang="en-US" sz="1800" dirty="0">
                <a:latin typeface="AdvOT8eb9eec2.B"/>
              </a:rPr>
              <a:t> 	</a:t>
            </a:r>
            <a:r>
              <a:rPr lang="en-US" sz="1800" dirty="0">
                <a:latin typeface="AdvOT7b515deb"/>
              </a:rPr>
              <a:t>In patients initially treated with insulin and metformin who are meeting 	glucose targets based on home blood glucose monitoring, insulin can be 	tapered over 2</a:t>
            </a:r>
            <a:r>
              <a:rPr lang="en-US" sz="1800" dirty="0">
                <a:latin typeface="AdvOT7b515deb+20"/>
              </a:rPr>
              <a:t>–</a:t>
            </a:r>
            <a:r>
              <a:rPr lang="en-US" sz="1800" dirty="0">
                <a:latin typeface="AdvOT7b515deb"/>
              </a:rPr>
              <a:t>6 weeks by decreasing the insulin dose 10</a:t>
            </a:r>
            <a:r>
              <a:rPr lang="en-US" sz="1800" dirty="0">
                <a:latin typeface="AdvOT7b515deb+20"/>
              </a:rPr>
              <a:t>–</a:t>
            </a:r>
            <a:r>
              <a:rPr lang="en-US" sz="1800" dirty="0">
                <a:latin typeface="AdvOT7b515deb"/>
              </a:rPr>
              <a:t>30% every few 	days. </a:t>
            </a:r>
            <a:r>
              <a:rPr lang="en-US" sz="1800" dirty="0">
                <a:solidFill>
                  <a:srgbClr val="A6192E"/>
                </a:solidFill>
                <a:latin typeface="AdvOT8eb9eec2.B"/>
              </a:rPr>
              <a:t>B</a:t>
            </a:r>
          </a:p>
          <a:p>
            <a:r>
              <a:rPr lang="en-US" sz="1800" dirty="0">
                <a:solidFill>
                  <a:srgbClr val="A6192E"/>
                </a:solidFill>
                <a:latin typeface="AdvOT8eb9eec2.B"/>
              </a:rPr>
              <a:t>13.70</a:t>
            </a:r>
            <a:r>
              <a:rPr lang="en-US" sz="1800" dirty="0">
                <a:latin typeface="AdvOT8eb9eec2.B"/>
              </a:rPr>
              <a:t> 	</a:t>
            </a:r>
            <a:r>
              <a:rPr lang="en-US" sz="1800" dirty="0">
                <a:latin typeface="AdvOT7b515deb"/>
              </a:rPr>
              <a:t>Use of medications not approved by the U.S. Food and Drug Administration 	for youth with type 2 diabetes is not recommended outside of research 	trials. </a:t>
            </a:r>
            <a:r>
              <a:rPr lang="en-US" sz="1800" dirty="0">
                <a:solidFill>
                  <a:srgbClr val="A6192E"/>
                </a:solidFill>
                <a:latin typeface="AdvOT8eb9eec2.B"/>
              </a:rPr>
              <a:t>B</a:t>
            </a:r>
          </a:p>
        </p:txBody>
      </p:sp>
    </p:spTree>
    <p:extLst>
      <p:ext uri="{BB962C8B-B14F-4D97-AF65-F5344CB8AC3E}">
        <p14:creationId xmlns:p14="http://schemas.microsoft.com/office/powerpoint/2010/main" val="3409204182"/>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Older adults</a:t>
            </a:r>
          </a:p>
        </p:txBody>
      </p:sp>
      <p:sp>
        <p:nvSpPr>
          <p:cNvPr id="9" name="TextBox 8">
            <a:extLst>
              <a:ext uri="{FF2B5EF4-FFF2-40B4-BE49-F238E27FC236}">
                <a16:creationId xmlns:a16="http://schemas.microsoft.com/office/drawing/2014/main" xmlns="" id="{2C43C222-CE91-4BFD-AD78-4A16A35B31F0}"/>
              </a:ext>
            </a:extLst>
          </p:cNvPr>
          <p:cNvSpPr txBox="1"/>
          <p:nvPr/>
        </p:nvSpPr>
        <p:spPr>
          <a:xfrm>
            <a:off x="6619003" y="1374705"/>
            <a:ext cx="2254101" cy="1754326"/>
          </a:xfrm>
          <a:prstGeom prst="rect">
            <a:avLst/>
          </a:prstGeom>
          <a:noFill/>
        </p:spPr>
        <p:txBody>
          <a:bodyPr wrap="square" rtlCol="0">
            <a:spAutoFit/>
          </a:bodyPr>
          <a:lstStyle/>
          <a:p>
            <a:r>
              <a:rPr lang="en-US" b="1" dirty="0">
                <a:solidFill>
                  <a:srgbClr val="A6192E"/>
                </a:solidFill>
              </a:rPr>
              <a:t>Figure 13.1—Management of new-onset diabetes in youth with overweight or obesity.</a:t>
            </a:r>
          </a:p>
        </p:txBody>
      </p:sp>
      <p:pic>
        <p:nvPicPr>
          <p:cNvPr id="2" name="Picture 1">
            <a:extLst>
              <a:ext uri="{FF2B5EF4-FFF2-40B4-BE49-F238E27FC236}">
                <a16:creationId xmlns:a16="http://schemas.microsoft.com/office/drawing/2014/main" xmlns="" id="{004DFEB7-86E2-4491-9904-CEF906C6F87D}"/>
              </a:ext>
            </a:extLst>
          </p:cNvPr>
          <p:cNvPicPr>
            <a:picLocks noChangeAspect="1"/>
          </p:cNvPicPr>
          <p:nvPr/>
        </p:nvPicPr>
        <p:blipFill>
          <a:blip r:embed="rId2"/>
          <a:stretch>
            <a:fillRect/>
          </a:stretch>
        </p:blipFill>
        <p:spPr>
          <a:xfrm>
            <a:off x="136779" y="0"/>
            <a:ext cx="6553951" cy="5143500"/>
          </a:xfrm>
          <a:prstGeom prst="rect">
            <a:avLst/>
          </a:prstGeom>
        </p:spPr>
      </p:pic>
      <p:sp>
        <p:nvSpPr>
          <p:cNvPr id="7" name="TextBox 6">
            <a:extLst>
              <a:ext uri="{FF2B5EF4-FFF2-40B4-BE49-F238E27FC236}">
                <a16:creationId xmlns:a16="http://schemas.microsoft.com/office/drawing/2014/main" xmlns="" id="{9CEB9828-FF82-426F-B199-09F2002C1D73}"/>
              </a:ext>
            </a:extLst>
          </p:cNvPr>
          <p:cNvSpPr txBox="1">
            <a:spLocks noChangeArrowheads="1"/>
          </p:cNvSpPr>
          <p:nvPr/>
        </p:nvSpPr>
        <p:spPr bwMode="auto">
          <a:xfrm>
            <a:off x="6690730" y="3232523"/>
            <a:ext cx="146257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Children &amp; Adolescents: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1):S163-S182</a:t>
            </a:r>
          </a:p>
        </p:txBody>
      </p:sp>
    </p:spTree>
    <p:extLst>
      <p:ext uri="{BB962C8B-B14F-4D97-AF65-F5344CB8AC3E}">
        <p14:creationId xmlns:p14="http://schemas.microsoft.com/office/powerpoint/2010/main" val="3574033607"/>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Management—Metabolic Surgery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13.71 </a:t>
            </a:r>
            <a:r>
              <a:rPr lang="en-US" sz="1800" dirty="0">
                <a:latin typeface="AdvOT8eb9eec2.B"/>
              </a:rPr>
              <a:t>	</a:t>
            </a:r>
            <a:r>
              <a:rPr lang="en-US" sz="1800" dirty="0">
                <a:latin typeface="AdvOT7b515deb"/>
              </a:rPr>
              <a:t>Metabolic surgery may be considered for the treatment of adolescents with 	type 2 diabetes who are markedly obese (BMI</a:t>
            </a:r>
            <a:r>
              <a:rPr lang="en-US" sz="1800" dirty="0">
                <a:latin typeface="AdvPS586B"/>
              </a:rPr>
              <a:t> &gt;</a:t>
            </a:r>
            <a:r>
              <a:rPr lang="en-US" sz="1800" dirty="0">
                <a:latin typeface="AdvOT7b515deb"/>
              </a:rPr>
              <a:t>35 kg/m</a:t>
            </a:r>
            <a:r>
              <a:rPr lang="en-US" sz="1800" baseline="30000" dirty="0">
                <a:latin typeface="AdvOT7b515deb"/>
              </a:rPr>
              <a:t>2</a:t>
            </a:r>
            <a:r>
              <a:rPr lang="en-US" sz="1800" dirty="0">
                <a:latin typeface="AdvOT7b515deb"/>
              </a:rPr>
              <a:t>) and who have 	uncontrolled glycemia and/or serious comorbidities despite lifestyle and 	pharmacologic intervention. </a:t>
            </a:r>
            <a:r>
              <a:rPr lang="en-US" sz="1800" dirty="0">
                <a:solidFill>
                  <a:srgbClr val="A6192E"/>
                </a:solidFill>
                <a:latin typeface="AdvOT8eb9eec2.B"/>
              </a:rPr>
              <a:t>A</a:t>
            </a:r>
          </a:p>
          <a:p>
            <a:r>
              <a:rPr lang="en-US" sz="1800" dirty="0">
                <a:solidFill>
                  <a:srgbClr val="A6192E"/>
                </a:solidFill>
                <a:latin typeface="AdvOT8eb9eec2.B"/>
              </a:rPr>
              <a:t>13.72 </a:t>
            </a:r>
            <a:r>
              <a:rPr lang="en-US" sz="1800" dirty="0">
                <a:latin typeface="AdvOT8eb9eec2.B"/>
              </a:rPr>
              <a:t>	</a:t>
            </a:r>
            <a:r>
              <a:rPr lang="en-US" sz="1800" dirty="0">
                <a:latin typeface="AdvOT7b515deb"/>
              </a:rPr>
              <a:t>Metabolic surgery should be performed only by an experienced surgeon 	working as part of a well-organized and engaged multidisciplinary team 	including a surgeon, endocrinologist, nutritionist, behavioral health 	specialist, and nurse. </a:t>
            </a:r>
            <a:r>
              <a:rPr lang="en-US" sz="1800" dirty="0">
                <a:solidFill>
                  <a:srgbClr val="A6192E"/>
                </a:solidFill>
                <a:latin typeface="AdvOT8eb9eec2.B"/>
              </a:rPr>
              <a:t>A</a:t>
            </a:r>
          </a:p>
        </p:txBody>
      </p:sp>
    </p:spTree>
    <p:extLst>
      <p:ext uri="{BB962C8B-B14F-4D97-AF65-F5344CB8AC3E}">
        <p14:creationId xmlns:p14="http://schemas.microsoft.com/office/powerpoint/2010/main" val="2498686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Prediabetes and Type 2 Diabetes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8469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2.9 </a:t>
            </a:r>
            <a:r>
              <a:rPr lang="en-US" sz="2000" dirty="0">
                <a:latin typeface="AdvOT8eb9eec2.B"/>
              </a:rPr>
              <a:t>	</a:t>
            </a:r>
            <a:r>
              <a:rPr lang="en-US" sz="2000" dirty="0">
                <a:latin typeface="AdvOT7b515deb"/>
              </a:rPr>
              <a:t>For all people, testing should begin at age 45 years. </a:t>
            </a:r>
            <a:r>
              <a:rPr lang="en-US" sz="2000" dirty="0">
                <a:solidFill>
                  <a:srgbClr val="A6192E"/>
                </a:solidFill>
                <a:latin typeface="AdvOT8eb9eec2.B"/>
              </a:rPr>
              <a:t>B</a:t>
            </a:r>
          </a:p>
          <a:p>
            <a:r>
              <a:rPr lang="en-US" sz="2000" dirty="0">
                <a:solidFill>
                  <a:srgbClr val="A6192E"/>
                </a:solidFill>
                <a:latin typeface="AdvOT8eb9eec2.B"/>
              </a:rPr>
              <a:t>2.10 </a:t>
            </a:r>
            <a:r>
              <a:rPr lang="en-US" sz="2000" dirty="0">
                <a:latin typeface="AdvOT8eb9eec2.B"/>
              </a:rPr>
              <a:t>	</a:t>
            </a:r>
            <a:r>
              <a:rPr lang="en-US" sz="2000" dirty="0">
                <a:latin typeface="AdvOT7b515deb"/>
              </a:rPr>
              <a:t>If tests are normal, repeat testing carried out at a minimum of 3-	year intervals is reasonable. </a:t>
            </a:r>
            <a:r>
              <a:rPr lang="en-US" sz="2000" dirty="0">
                <a:solidFill>
                  <a:srgbClr val="A6192E"/>
                </a:solidFill>
                <a:latin typeface="AdvOT8eb9eec2.B"/>
              </a:rPr>
              <a:t>C</a:t>
            </a:r>
          </a:p>
          <a:p>
            <a:r>
              <a:rPr lang="en-US" sz="2000" dirty="0">
                <a:solidFill>
                  <a:srgbClr val="A6192E"/>
                </a:solidFill>
                <a:latin typeface="AdvOT8eb9eec2.B"/>
              </a:rPr>
              <a:t>2.11 </a:t>
            </a:r>
            <a:r>
              <a:rPr lang="en-US" sz="2000" dirty="0">
                <a:latin typeface="AdvOT8eb9eec2.B"/>
              </a:rPr>
              <a:t>	</a:t>
            </a:r>
            <a:r>
              <a:rPr lang="en-US" sz="2000" dirty="0">
                <a:latin typeface="AdvOT7b515deb"/>
              </a:rPr>
              <a:t>To test for prediabetes and type </a:t>
            </a:r>
            <a:r>
              <a:rPr lang="pt-BR" sz="2000" dirty="0">
                <a:latin typeface="AdvOT7b515deb"/>
              </a:rPr>
              <a:t>2 diabetes, fasting plasma glucose, 	</a:t>
            </a:r>
            <a:r>
              <a:rPr lang="en-US" sz="2000" dirty="0">
                <a:latin typeface="AdvOT7b515deb"/>
              </a:rPr>
              <a:t>2-h plasma glucose during 75-g oral glucose tolerance test, and A1C 	are equally appropriate (</a:t>
            </a:r>
            <a:r>
              <a:rPr lang="en-US" sz="2000" dirty="0">
                <a:latin typeface="AdvOT8eb9eec2.B"/>
              </a:rPr>
              <a:t>Table 2.2 </a:t>
            </a:r>
            <a:r>
              <a:rPr lang="en-US" sz="2000" dirty="0">
                <a:latin typeface="AdvOT7b515deb"/>
              </a:rPr>
              <a:t>and </a:t>
            </a:r>
            <a:r>
              <a:rPr lang="en-US" sz="2000" dirty="0">
                <a:latin typeface="AdvOT8eb9eec2.B"/>
              </a:rPr>
              <a:t>Table 2.5</a:t>
            </a:r>
            <a:r>
              <a:rPr lang="en-US" sz="2000" dirty="0">
                <a:latin typeface="AdvOT7b515deb"/>
              </a:rPr>
              <a:t>). </a:t>
            </a:r>
            <a:r>
              <a:rPr lang="en-US" sz="2000" dirty="0">
                <a:solidFill>
                  <a:srgbClr val="A6192E"/>
                </a:solidFill>
                <a:latin typeface="AdvOT8eb9eec2.B"/>
              </a:rPr>
              <a:t>B</a:t>
            </a:r>
          </a:p>
          <a:p>
            <a:r>
              <a:rPr lang="en-US" sz="2000" dirty="0">
                <a:solidFill>
                  <a:srgbClr val="A6192E"/>
                </a:solidFill>
                <a:latin typeface="AdvOT8eb9eec2.B"/>
              </a:rPr>
              <a:t>2.12</a:t>
            </a:r>
            <a:r>
              <a:rPr lang="en-US" sz="2000" dirty="0">
                <a:latin typeface="AdvOT8eb9eec2.B"/>
              </a:rPr>
              <a:t> 	</a:t>
            </a:r>
            <a:r>
              <a:rPr lang="en-US" sz="2000" dirty="0">
                <a:latin typeface="AdvOT7b515deb"/>
              </a:rPr>
              <a:t>In patients with prediabetes and type 2 diabetes, identify and treat	other cardiovascular disease risk factors. </a:t>
            </a:r>
            <a:r>
              <a:rPr lang="en-US" sz="2000" dirty="0">
                <a:solidFill>
                  <a:srgbClr val="A6192E"/>
                </a:solidFill>
                <a:latin typeface="AdvOT8eb9eec2.B"/>
              </a:rPr>
              <a:t>B</a:t>
            </a:r>
            <a:endParaRPr lang="en-US" sz="2400" dirty="0">
              <a:solidFill>
                <a:srgbClr val="A6192E"/>
              </a:solidFill>
            </a:endParaRPr>
          </a:p>
        </p:txBody>
      </p:sp>
    </p:spTree>
    <p:extLst>
      <p:ext uri="{BB962C8B-B14F-4D97-AF65-F5344CB8AC3E}">
        <p14:creationId xmlns:p14="http://schemas.microsoft.com/office/powerpoint/2010/main" val="165658733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Complications—Nephropathy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565996"/>
            <a:ext cx="7999068"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13.73</a:t>
            </a:r>
            <a:r>
              <a:rPr lang="en-US" sz="1800" dirty="0">
                <a:latin typeface="AdvOT8eb9eec2.B"/>
              </a:rPr>
              <a:t> 	</a:t>
            </a:r>
            <a:r>
              <a:rPr lang="en-US" sz="1800" dirty="0">
                <a:latin typeface="AdvOT7b515deb"/>
              </a:rPr>
              <a:t>Blood pressure should be measured at every visit. </a:t>
            </a:r>
            <a:r>
              <a:rPr lang="en-US" sz="1800" dirty="0">
                <a:solidFill>
                  <a:srgbClr val="A6192E"/>
                </a:solidFill>
                <a:latin typeface="AdvOT8eb9eec2.B"/>
              </a:rPr>
              <a:t>A</a:t>
            </a:r>
          </a:p>
          <a:p>
            <a:r>
              <a:rPr lang="en-US" sz="1800" dirty="0">
                <a:solidFill>
                  <a:srgbClr val="A6192E"/>
                </a:solidFill>
                <a:latin typeface="AdvOT8eb9eec2.B"/>
              </a:rPr>
              <a:t>13.74 </a:t>
            </a:r>
            <a:r>
              <a:rPr lang="en-US" sz="1800" dirty="0">
                <a:latin typeface="AdvOT8eb9eec2.B"/>
              </a:rPr>
              <a:t>	</a:t>
            </a:r>
            <a:r>
              <a:rPr lang="en-US" sz="1800" dirty="0">
                <a:latin typeface="AdvOT7b515deb"/>
              </a:rPr>
              <a:t>Blood pressure should be optimized to reduce risk and/or slow the 	progression of diabetic kidney disease. </a:t>
            </a:r>
            <a:r>
              <a:rPr lang="en-US" sz="1800" dirty="0">
                <a:solidFill>
                  <a:srgbClr val="A6192E"/>
                </a:solidFill>
                <a:latin typeface="AdvOT8eb9eec2.B"/>
              </a:rPr>
              <a:t>A</a:t>
            </a:r>
          </a:p>
          <a:p>
            <a:r>
              <a:rPr lang="en-US" sz="1800" dirty="0">
                <a:solidFill>
                  <a:srgbClr val="A6192E"/>
                </a:solidFill>
                <a:latin typeface="AdvOT8eb9eec2.B"/>
              </a:rPr>
              <a:t>13.75</a:t>
            </a:r>
            <a:r>
              <a:rPr lang="en-US" sz="1800" dirty="0">
                <a:latin typeface="AdvOT8eb9eec2.B"/>
              </a:rPr>
              <a:t> 	</a:t>
            </a:r>
            <a:r>
              <a:rPr lang="en-US" sz="1800" dirty="0">
                <a:latin typeface="AdvOT7b515deb"/>
              </a:rPr>
              <a:t>If blood pressure is </a:t>
            </a:r>
            <a:r>
              <a:rPr lang="en-US" sz="1800" dirty="0">
                <a:latin typeface="Times New Roman" panose="02020603050405020304" pitchFamily="18" charset="0"/>
                <a:cs typeface="Times New Roman" panose="02020603050405020304" pitchFamily="18" charset="0"/>
              </a:rPr>
              <a:t>≥</a:t>
            </a:r>
            <a:r>
              <a:rPr lang="en-US" sz="1800" dirty="0">
                <a:latin typeface="AdvOT7b515deb"/>
              </a:rPr>
              <a:t>90th percentile for age, sex, and height or, in 	adolescents </a:t>
            </a:r>
            <a:r>
              <a:rPr lang="en-US" sz="1800" dirty="0">
                <a:latin typeface="Times New Roman" panose="02020603050405020304" pitchFamily="18" charset="0"/>
                <a:cs typeface="Times New Roman" panose="02020603050405020304" pitchFamily="18" charset="0"/>
              </a:rPr>
              <a:t>≥</a:t>
            </a:r>
            <a:r>
              <a:rPr lang="en-US" sz="1800" dirty="0">
                <a:latin typeface="AdvOT7b515deb"/>
              </a:rPr>
              <a:t>13 years, blood pressure is </a:t>
            </a:r>
            <a:r>
              <a:rPr lang="en-US" sz="1800" dirty="0">
                <a:latin typeface="Times New Roman" panose="02020603050405020304" pitchFamily="18" charset="0"/>
                <a:cs typeface="Times New Roman" panose="02020603050405020304" pitchFamily="18" charset="0"/>
              </a:rPr>
              <a:t>≥</a:t>
            </a:r>
            <a:r>
              <a:rPr lang="en-US" sz="1800" dirty="0">
                <a:latin typeface="AdvOT7b515deb"/>
              </a:rPr>
              <a:t>120/80 mmHg, increased 	emphasis should be placed on lifestyle management to promote weight 	loss. If blood pressure remains above the 90th percentile or, in adolescents 	</a:t>
            </a:r>
            <a:r>
              <a:rPr lang="en-US" sz="1800" dirty="0">
                <a:latin typeface="Times New Roman" panose="02020603050405020304" pitchFamily="18" charset="0"/>
                <a:cs typeface="Times New Roman" panose="02020603050405020304" pitchFamily="18" charset="0"/>
              </a:rPr>
              <a:t> ≥</a:t>
            </a:r>
            <a:r>
              <a:rPr lang="en-US" sz="1800" dirty="0">
                <a:latin typeface="AdvOT7b515deb"/>
              </a:rPr>
              <a:t>13 years, blood pressure is </a:t>
            </a:r>
            <a:r>
              <a:rPr lang="en-US" sz="1800" dirty="0">
                <a:latin typeface="Times New Roman" panose="02020603050405020304" pitchFamily="18" charset="0"/>
                <a:cs typeface="Times New Roman" panose="02020603050405020304" pitchFamily="18" charset="0"/>
              </a:rPr>
              <a:t>≥</a:t>
            </a:r>
            <a:r>
              <a:rPr lang="en-US" sz="1800" dirty="0">
                <a:latin typeface="AdvOT7b515deb"/>
              </a:rPr>
              <a:t>120/80 after 6 months, antihypertensive 	therapy should be initiated. </a:t>
            </a:r>
            <a:r>
              <a:rPr lang="en-US" sz="1800" dirty="0">
                <a:solidFill>
                  <a:srgbClr val="A6192E"/>
                </a:solidFill>
                <a:latin typeface="AdvOT8eb9eec2.B"/>
              </a:rPr>
              <a:t>C</a:t>
            </a:r>
          </a:p>
        </p:txBody>
      </p:sp>
    </p:spTree>
    <p:extLst>
      <p:ext uri="{BB962C8B-B14F-4D97-AF65-F5344CB8AC3E}">
        <p14:creationId xmlns:p14="http://schemas.microsoft.com/office/powerpoint/2010/main" val="49263727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Complications—Nephropathy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565996"/>
            <a:ext cx="7999068"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13.76</a:t>
            </a:r>
            <a:r>
              <a:rPr lang="en-US" sz="1800" dirty="0">
                <a:latin typeface="AdvOT8eb9eec2.B"/>
              </a:rPr>
              <a:t> 	</a:t>
            </a:r>
            <a:r>
              <a:rPr lang="en-US" sz="1800" dirty="0">
                <a:latin typeface="AdvOT7b515deb"/>
              </a:rPr>
              <a:t>In addition to lifestyle modi</a:t>
            </a:r>
            <a:r>
              <a:rPr lang="en-US" sz="1800" dirty="0">
                <a:latin typeface="AdvOT7b515deb+fb"/>
              </a:rPr>
              <a:t>fi</a:t>
            </a:r>
            <a:r>
              <a:rPr lang="en-US" sz="1800" dirty="0">
                <a:latin typeface="AdvOT7b515deb"/>
              </a:rPr>
              <a:t>cation, pharmacologic treatment of 	hypertension (systolic blood pressure or diastolic blood pressure 	consistently </a:t>
            </a:r>
            <a:r>
              <a:rPr lang="en-US" sz="1800" dirty="0">
                <a:latin typeface="Times New Roman" panose="02020603050405020304" pitchFamily="18" charset="0"/>
                <a:cs typeface="Times New Roman" panose="02020603050405020304" pitchFamily="18" charset="0"/>
              </a:rPr>
              <a:t>≥</a:t>
            </a:r>
            <a:r>
              <a:rPr lang="en-US" sz="1800" dirty="0">
                <a:latin typeface="AdvOT7b515deb"/>
              </a:rPr>
              <a:t>95</a:t>
            </a:r>
            <a:r>
              <a:rPr lang="en-US" sz="1800" baseline="30000" dirty="0">
                <a:latin typeface="AdvOT7b515deb"/>
              </a:rPr>
              <a:t>th</a:t>
            </a:r>
            <a:r>
              <a:rPr lang="en-US" sz="1800" dirty="0">
                <a:latin typeface="AdvOT7b515deb"/>
              </a:rPr>
              <a:t> percentile for age, sex, and height or </a:t>
            </a:r>
            <a:r>
              <a:rPr lang="en-US" sz="1800" dirty="0">
                <a:latin typeface="Times New Roman" panose="02020603050405020304" pitchFamily="18" charset="0"/>
                <a:cs typeface="Times New Roman" panose="02020603050405020304" pitchFamily="18" charset="0"/>
              </a:rPr>
              <a:t>≥</a:t>
            </a:r>
            <a:r>
              <a:rPr lang="en-US" sz="1800" dirty="0">
                <a:latin typeface="AdvOT7b515deb"/>
              </a:rPr>
              <a:t>140/90 mmHg in 	adolescents </a:t>
            </a:r>
            <a:r>
              <a:rPr lang="en-US" sz="1800" dirty="0">
                <a:latin typeface="Times New Roman" panose="02020603050405020304" pitchFamily="18" charset="0"/>
                <a:cs typeface="Times New Roman" panose="02020603050405020304" pitchFamily="18" charset="0"/>
              </a:rPr>
              <a:t>≥</a:t>
            </a:r>
            <a:r>
              <a:rPr lang="en-US" sz="1800" dirty="0">
                <a:latin typeface="AdvOT7b515deb"/>
              </a:rPr>
              <a:t>13 years) should be considered as soon as hypertension is 	con</a:t>
            </a:r>
            <a:r>
              <a:rPr lang="en-US" sz="1800" dirty="0">
                <a:latin typeface="AdvOT7b515deb+fb"/>
              </a:rPr>
              <a:t>fi</a:t>
            </a:r>
            <a:r>
              <a:rPr lang="en-US" sz="1800" dirty="0">
                <a:latin typeface="AdvOT7b515deb"/>
              </a:rPr>
              <a:t>rmed. </a:t>
            </a:r>
            <a:r>
              <a:rPr lang="en-US" sz="1800" dirty="0">
                <a:solidFill>
                  <a:srgbClr val="A6192E"/>
                </a:solidFill>
                <a:latin typeface="AdvOT8eb9eec2.B"/>
              </a:rPr>
              <a:t>E</a:t>
            </a:r>
          </a:p>
          <a:p>
            <a:r>
              <a:rPr lang="en-US" sz="1800" dirty="0">
                <a:solidFill>
                  <a:srgbClr val="A6192E"/>
                </a:solidFill>
                <a:latin typeface="AdvOT8eb9eec2.B"/>
              </a:rPr>
              <a:t>13.77 </a:t>
            </a:r>
            <a:r>
              <a:rPr lang="en-US" sz="1800" dirty="0">
                <a:latin typeface="AdvOT8eb9eec2.B"/>
              </a:rPr>
              <a:t>	</a:t>
            </a:r>
            <a:r>
              <a:rPr lang="en-US" sz="1800" dirty="0">
                <a:latin typeface="AdvOT7b515deb"/>
              </a:rPr>
              <a:t>Initial therapeutic options include ACE inhibitors or angiotensin receptor 	blockers. Other blood pressure</a:t>
            </a:r>
            <a:r>
              <a:rPr lang="en-US" sz="1800" dirty="0">
                <a:latin typeface="AdvOT7b515deb+20"/>
              </a:rPr>
              <a:t>–</a:t>
            </a:r>
            <a:r>
              <a:rPr lang="en-US" sz="1800" dirty="0">
                <a:latin typeface="AdvOT7b515deb"/>
              </a:rPr>
              <a:t>lowering agents may be added as needed. </a:t>
            </a:r>
            <a:r>
              <a:rPr lang="en-US" sz="1800" dirty="0">
                <a:solidFill>
                  <a:srgbClr val="A6192E"/>
                </a:solidFill>
                <a:latin typeface="AdvOT8eb9eec2.B"/>
              </a:rPr>
              <a:t>C</a:t>
            </a:r>
          </a:p>
          <a:p>
            <a:r>
              <a:rPr lang="en-US" sz="1800" dirty="0">
                <a:solidFill>
                  <a:srgbClr val="A6192E"/>
                </a:solidFill>
                <a:latin typeface="AdvOT8eb9eec2.B"/>
              </a:rPr>
              <a:t>13.78</a:t>
            </a:r>
            <a:r>
              <a:rPr lang="en-US" sz="1800" dirty="0">
                <a:latin typeface="AdvOT8eb9eec2.B"/>
              </a:rPr>
              <a:t> 	</a:t>
            </a:r>
            <a:r>
              <a:rPr lang="en-US" sz="1800" dirty="0">
                <a:latin typeface="AdvOT7b515deb"/>
              </a:rPr>
              <a:t>Protein intake should be at the recommended daily allowance of 0.8 	g/kg/day. </a:t>
            </a:r>
            <a:r>
              <a:rPr lang="en-US" sz="1800" dirty="0">
                <a:solidFill>
                  <a:srgbClr val="A6192E"/>
                </a:solidFill>
                <a:latin typeface="AdvOT8eb9eec2.B"/>
              </a:rPr>
              <a:t>E</a:t>
            </a:r>
          </a:p>
        </p:txBody>
      </p:sp>
    </p:spTree>
    <p:extLst>
      <p:ext uri="{BB962C8B-B14F-4D97-AF65-F5344CB8AC3E}">
        <p14:creationId xmlns:p14="http://schemas.microsoft.com/office/powerpoint/2010/main" val="2044563730"/>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Complications—Nephropathy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565996"/>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13.79</a:t>
            </a:r>
            <a:r>
              <a:rPr lang="en-US" sz="1800" dirty="0">
                <a:latin typeface="AdvOT8eb9eec2.B"/>
              </a:rPr>
              <a:t> 	</a:t>
            </a:r>
            <a:r>
              <a:rPr lang="en-US" sz="1800" dirty="0">
                <a:latin typeface="AdvOT7b515deb"/>
              </a:rPr>
              <a:t>Urine albumin-to-creatinine ratio should be obtained at the time of 	diagnosis and annually thereafter. An elevated urine albumin-to-creatinine 	ratio (</a:t>
            </a:r>
            <a:r>
              <a:rPr lang="en-US" sz="1800" dirty="0">
                <a:latin typeface="AdvPS586B"/>
              </a:rPr>
              <a:t>&gt;</a:t>
            </a:r>
            <a:r>
              <a:rPr lang="en-US" sz="1800" dirty="0">
                <a:latin typeface="AdvOT7b515deb"/>
              </a:rPr>
              <a:t>30 mg/g creatinine) should be con</a:t>
            </a:r>
            <a:r>
              <a:rPr lang="en-US" sz="1800" dirty="0">
                <a:latin typeface="AdvOT7b515deb+fb"/>
              </a:rPr>
              <a:t>fi</a:t>
            </a:r>
            <a:r>
              <a:rPr lang="en-US" sz="1800" dirty="0">
                <a:latin typeface="AdvOT7b515deb"/>
              </a:rPr>
              <a:t>rmed on two of three samples. </a:t>
            </a:r>
            <a:r>
              <a:rPr lang="en-US" sz="1800" dirty="0">
                <a:solidFill>
                  <a:srgbClr val="A6192E"/>
                </a:solidFill>
                <a:latin typeface="AdvOT8eb9eec2.B"/>
              </a:rPr>
              <a:t>B</a:t>
            </a:r>
          </a:p>
          <a:p>
            <a:r>
              <a:rPr lang="en-US" sz="1800" dirty="0">
                <a:solidFill>
                  <a:srgbClr val="A6192E"/>
                </a:solidFill>
                <a:latin typeface="AdvOT8eb9eec2.B"/>
              </a:rPr>
              <a:t>13.80</a:t>
            </a:r>
            <a:r>
              <a:rPr lang="en-US" sz="1800" dirty="0">
                <a:latin typeface="AdvOT8eb9eec2.B"/>
              </a:rPr>
              <a:t> 	</a:t>
            </a:r>
            <a:r>
              <a:rPr lang="en-US" sz="1800" dirty="0">
                <a:latin typeface="AdvOT7b515deb"/>
              </a:rPr>
              <a:t>Estimated glomerular </a:t>
            </a:r>
            <a:r>
              <a:rPr lang="en-US" sz="1800" dirty="0">
                <a:latin typeface="AdvOT7b515deb+fb"/>
              </a:rPr>
              <a:t>fi</a:t>
            </a:r>
            <a:r>
              <a:rPr lang="en-US" sz="1800" dirty="0">
                <a:latin typeface="AdvOT7b515deb"/>
              </a:rPr>
              <a:t>ltration rate should be determined at the time of 	diagnosis and annually thereafter. </a:t>
            </a:r>
            <a:r>
              <a:rPr lang="en-US" sz="1800" dirty="0">
                <a:solidFill>
                  <a:srgbClr val="A6192E"/>
                </a:solidFill>
                <a:latin typeface="AdvOT8eb9eec2.B"/>
              </a:rPr>
              <a:t>E</a:t>
            </a:r>
          </a:p>
          <a:p>
            <a:r>
              <a:rPr lang="en-US" sz="1800" dirty="0">
                <a:solidFill>
                  <a:srgbClr val="A6192E"/>
                </a:solidFill>
                <a:latin typeface="AdvOT8eb9eec2.B"/>
              </a:rPr>
              <a:t>13.81</a:t>
            </a:r>
            <a:r>
              <a:rPr lang="en-US" sz="1800" dirty="0">
                <a:latin typeface="AdvOT8eb9eec2.B"/>
              </a:rPr>
              <a:t> 	</a:t>
            </a:r>
            <a:r>
              <a:rPr lang="en-US" sz="1800" dirty="0">
                <a:latin typeface="AdvOT7b515deb"/>
              </a:rPr>
              <a:t>In nonpregnant patients with diabetes and hypertension, either an ACE 	inhibitor or an angiotensin receptor blocker is recommended for those with 	modestly elevated urinary albumin-to-creatinine ratio (30</a:t>
            </a:r>
            <a:r>
              <a:rPr lang="en-US" sz="1800" dirty="0">
                <a:latin typeface="AdvOT7b515deb+20"/>
              </a:rPr>
              <a:t>–</a:t>
            </a:r>
            <a:r>
              <a:rPr lang="en-US" sz="1800" dirty="0">
                <a:latin typeface="AdvOT7b515deb"/>
              </a:rPr>
              <a:t>299 mg/g 	creatinine) and is strongly recommended for those with urinary albumin-to- 	creatinine ratio </a:t>
            </a:r>
            <a:r>
              <a:rPr lang="en-US" sz="1800" dirty="0">
                <a:latin typeface="AdvPS586B"/>
              </a:rPr>
              <a:t>&gt;</a:t>
            </a:r>
            <a:r>
              <a:rPr lang="en-US" sz="1800" dirty="0">
                <a:latin typeface="AdvOT7b515deb"/>
              </a:rPr>
              <a:t>300 mg/g creatinine and/or estimated glomerular </a:t>
            </a:r>
            <a:r>
              <a:rPr lang="en-US" sz="1800" dirty="0">
                <a:latin typeface="AdvOT7b515deb+fb"/>
              </a:rPr>
              <a:t>fi</a:t>
            </a:r>
            <a:r>
              <a:rPr lang="en-US" sz="1800" dirty="0">
                <a:latin typeface="AdvOT7b515deb"/>
              </a:rPr>
              <a:t>ltration 	rate </a:t>
            </a:r>
            <a:r>
              <a:rPr lang="en-US" sz="1800" dirty="0">
                <a:latin typeface="AdvPS586B"/>
              </a:rPr>
              <a:t>&lt;</a:t>
            </a:r>
            <a:r>
              <a:rPr lang="en-US" sz="1800" dirty="0">
                <a:latin typeface="AdvOT7b515deb"/>
              </a:rPr>
              <a:t>60 mL/min/1.73 m</a:t>
            </a:r>
            <a:r>
              <a:rPr lang="en-US" sz="1800" baseline="30000" dirty="0">
                <a:latin typeface="AdvOT7b515deb"/>
              </a:rPr>
              <a:t>2</a:t>
            </a:r>
            <a:r>
              <a:rPr lang="en-US" sz="1800" dirty="0">
                <a:latin typeface="AdvOT7b515deb"/>
              </a:rPr>
              <a:t>. </a:t>
            </a:r>
            <a:r>
              <a:rPr lang="en-US" sz="1800" dirty="0">
                <a:solidFill>
                  <a:srgbClr val="A6192E"/>
                </a:solidFill>
                <a:latin typeface="AdvOT8eb9eec2.B"/>
              </a:rPr>
              <a:t>E</a:t>
            </a:r>
          </a:p>
        </p:txBody>
      </p:sp>
    </p:spTree>
    <p:extLst>
      <p:ext uri="{BB962C8B-B14F-4D97-AF65-F5344CB8AC3E}">
        <p14:creationId xmlns:p14="http://schemas.microsoft.com/office/powerpoint/2010/main" val="320141790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Complications—Nephropathy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46916"/>
            <a:ext cx="7999068"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13.82 </a:t>
            </a:r>
            <a:r>
              <a:rPr lang="en-US" sz="1800" dirty="0">
                <a:latin typeface="AdvOT8eb9eec2.B"/>
              </a:rPr>
              <a:t>	</a:t>
            </a:r>
            <a:r>
              <a:rPr lang="en-US" sz="1800" dirty="0">
                <a:latin typeface="AdvOT7b515deb"/>
              </a:rPr>
              <a:t>For those with nephropathy, continued monitoring (yearly urinary albumin-	to-creatinine ratio, estimated glomerular </a:t>
            </a:r>
            <a:r>
              <a:rPr lang="en-US" sz="1800" dirty="0">
                <a:latin typeface="AdvOT7b515deb+fb"/>
              </a:rPr>
              <a:t>fi</a:t>
            </a:r>
            <a:r>
              <a:rPr lang="en-US" sz="1800" dirty="0">
                <a:latin typeface="AdvOT7b515deb"/>
              </a:rPr>
              <a:t>ltration rate, and serum 	potassium) may aid in assessing adherence and detecting progression of 	disease. </a:t>
            </a:r>
            <a:r>
              <a:rPr lang="en-US" sz="1800" dirty="0">
                <a:solidFill>
                  <a:srgbClr val="A6192E"/>
                </a:solidFill>
                <a:latin typeface="AdvOT8eb9eec2.B"/>
              </a:rPr>
              <a:t>E</a:t>
            </a:r>
          </a:p>
          <a:p>
            <a:r>
              <a:rPr lang="en-US" sz="1800" dirty="0">
                <a:solidFill>
                  <a:srgbClr val="A6192E"/>
                </a:solidFill>
                <a:latin typeface="AdvOT8eb9eec2.B"/>
              </a:rPr>
              <a:t>13.83 </a:t>
            </a:r>
            <a:r>
              <a:rPr lang="en-US" sz="1800" dirty="0">
                <a:latin typeface="AdvOT8eb9eec2.B"/>
              </a:rPr>
              <a:t>	</a:t>
            </a:r>
            <a:r>
              <a:rPr lang="en-US" sz="1800" dirty="0">
                <a:latin typeface="AdvOT7b515deb"/>
              </a:rPr>
              <a:t>Referral to nephrology is recommended in case of uncertainty of etiology, 	worsening urinary albumin-to-creatinine ratio, or decrease in estimated 	glomerular </a:t>
            </a:r>
            <a:r>
              <a:rPr lang="en-US" sz="1800" dirty="0">
                <a:latin typeface="AdvOT7b515deb+fb"/>
              </a:rPr>
              <a:t>fi</a:t>
            </a:r>
            <a:r>
              <a:rPr lang="en-US" sz="1800" dirty="0">
                <a:latin typeface="AdvOT7b515deb"/>
              </a:rPr>
              <a:t>ltration rate. </a:t>
            </a:r>
            <a:r>
              <a:rPr lang="en-US" sz="1800" dirty="0">
                <a:solidFill>
                  <a:srgbClr val="A6192E"/>
                </a:solidFill>
                <a:latin typeface="AdvOT8eb9eec2.B"/>
              </a:rPr>
              <a:t>E</a:t>
            </a:r>
          </a:p>
        </p:txBody>
      </p:sp>
    </p:spTree>
    <p:extLst>
      <p:ext uri="{BB962C8B-B14F-4D97-AF65-F5344CB8AC3E}">
        <p14:creationId xmlns:p14="http://schemas.microsoft.com/office/powerpoint/2010/main" val="3868288485"/>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Complications—Neuropathy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76633"/>
            <a:ext cx="7999068"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13.84</a:t>
            </a:r>
            <a:r>
              <a:rPr lang="en-US" sz="1800" dirty="0">
                <a:latin typeface="AdvOT8eb9eec2.B"/>
              </a:rPr>
              <a:t> 	</a:t>
            </a:r>
            <a:r>
              <a:rPr lang="en-US" sz="1800" dirty="0">
                <a:latin typeface="AdvOT7b515deb"/>
              </a:rPr>
              <a:t>Youth with type 2 diabetes should be screened for the presence of 	neuropathy by foot examination at diagnosis and annually. The examination 	should include inspection, assessment of foot pulses, pinprick and 10-g 	mono</a:t>
            </a:r>
            <a:r>
              <a:rPr lang="en-US" sz="1800" dirty="0">
                <a:latin typeface="AdvOT7b515deb+fb"/>
              </a:rPr>
              <a:t>fi</a:t>
            </a:r>
            <a:r>
              <a:rPr lang="en-US" sz="1800" dirty="0">
                <a:latin typeface="AdvOT7b515deb"/>
              </a:rPr>
              <a:t>lament sensation tests, testing of vibration sensation using a 128-Hz 	tuning fork, and ankle re</a:t>
            </a:r>
            <a:r>
              <a:rPr lang="en-US" sz="1800" dirty="0">
                <a:latin typeface="AdvOT7b515deb+fb"/>
              </a:rPr>
              <a:t>fl</a:t>
            </a:r>
            <a:r>
              <a:rPr lang="en-US" sz="1800" dirty="0">
                <a:latin typeface="AdvOT7b515deb"/>
              </a:rPr>
              <a:t>ex tests. </a:t>
            </a:r>
            <a:r>
              <a:rPr lang="en-US" sz="1800" dirty="0">
                <a:solidFill>
                  <a:srgbClr val="A6192E"/>
                </a:solidFill>
                <a:latin typeface="AdvOT8eb9eec2.B"/>
              </a:rPr>
              <a:t>C</a:t>
            </a:r>
          </a:p>
          <a:p>
            <a:r>
              <a:rPr lang="en-US" sz="1800" dirty="0">
                <a:solidFill>
                  <a:srgbClr val="A6192E"/>
                </a:solidFill>
                <a:latin typeface="AdvOT8eb9eec2.B"/>
              </a:rPr>
              <a:t>13.85 </a:t>
            </a:r>
            <a:r>
              <a:rPr lang="en-US" sz="1800" dirty="0">
                <a:latin typeface="AdvOT8eb9eec2.B"/>
              </a:rPr>
              <a:t>	</a:t>
            </a:r>
            <a:r>
              <a:rPr lang="en-US" sz="1800" dirty="0">
                <a:latin typeface="AdvOT7b515deb"/>
              </a:rPr>
              <a:t>Prevention should focus on achieving glycemic targets. </a:t>
            </a:r>
            <a:r>
              <a:rPr lang="en-US" sz="1800" dirty="0">
                <a:solidFill>
                  <a:srgbClr val="A6192E"/>
                </a:solidFill>
                <a:latin typeface="AdvOT8eb9eec2.B"/>
              </a:rPr>
              <a:t>C</a:t>
            </a:r>
          </a:p>
        </p:txBody>
      </p:sp>
    </p:spTree>
    <p:extLst>
      <p:ext uri="{BB962C8B-B14F-4D97-AF65-F5344CB8AC3E}">
        <p14:creationId xmlns:p14="http://schemas.microsoft.com/office/powerpoint/2010/main" val="1258234201"/>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Complications—Retinopathy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44021"/>
            <a:ext cx="7999068" cy="191847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13.86</a:t>
            </a:r>
            <a:r>
              <a:rPr lang="en-US" sz="1800" dirty="0">
                <a:latin typeface="AdvOT8eb9eec2.B"/>
              </a:rPr>
              <a:t> 	</a:t>
            </a:r>
            <a:r>
              <a:rPr lang="en-US" sz="1800" dirty="0">
                <a:latin typeface="AdvOT7b515deb"/>
              </a:rPr>
              <a:t>Screening for retinopathy should be performed by dilated fundoscopy or 	retinal photography at or soon after diagnosis and annually thereafter. </a:t>
            </a:r>
            <a:r>
              <a:rPr lang="en-US" sz="1800" dirty="0">
                <a:solidFill>
                  <a:srgbClr val="A6192E"/>
                </a:solidFill>
                <a:latin typeface="AdvOT8eb9eec2.B"/>
              </a:rPr>
              <a:t>C</a:t>
            </a:r>
          </a:p>
          <a:p>
            <a:r>
              <a:rPr lang="en-US" sz="1800" dirty="0">
                <a:solidFill>
                  <a:srgbClr val="A6192E"/>
                </a:solidFill>
                <a:latin typeface="AdvOT8eb9eec2.B"/>
              </a:rPr>
              <a:t>13.87</a:t>
            </a:r>
            <a:r>
              <a:rPr lang="en-US" sz="1800" dirty="0">
                <a:latin typeface="AdvOT8eb9eec2.B"/>
              </a:rPr>
              <a:t> 	</a:t>
            </a:r>
            <a:r>
              <a:rPr lang="en-US" sz="1800" dirty="0">
                <a:latin typeface="AdvOT7b515deb"/>
              </a:rPr>
              <a:t>Optimizing glycemia is recommended to decrease the risk or slow the 	progression of retinopathy. </a:t>
            </a:r>
            <a:r>
              <a:rPr lang="en-US" sz="1800" dirty="0">
                <a:solidFill>
                  <a:srgbClr val="A6192E"/>
                </a:solidFill>
                <a:latin typeface="AdvOT8eb9eec2.B"/>
              </a:rPr>
              <a:t>B</a:t>
            </a:r>
          </a:p>
          <a:p>
            <a:r>
              <a:rPr lang="en-US" sz="1800" dirty="0">
                <a:solidFill>
                  <a:srgbClr val="A6192E"/>
                </a:solidFill>
                <a:latin typeface="AdvOT8eb9eec2.B"/>
              </a:rPr>
              <a:t>13.88</a:t>
            </a:r>
            <a:r>
              <a:rPr lang="en-US" sz="1800" dirty="0">
                <a:latin typeface="AdvOT8eb9eec2.B"/>
              </a:rPr>
              <a:t> 	</a:t>
            </a:r>
            <a:r>
              <a:rPr lang="en-US" sz="1800" dirty="0">
                <a:latin typeface="AdvOT7b515deb"/>
              </a:rPr>
              <a:t>Less frequent examination (every 2 years) may be considered if there is 	adequate glycemic control and a normal eye exam. </a:t>
            </a:r>
            <a:r>
              <a:rPr lang="en-US" sz="1800" dirty="0">
                <a:solidFill>
                  <a:srgbClr val="A6192E"/>
                </a:solidFill>
                <a:latin typeface="AdvOT8eb9eec2.B"/>
              </a:rPr>
              <a:t>C</a:t>
            </a:r>
          </a:p>
        </p:txBody>
      </p:sp>
    </p:spTree>
    <p:extLst>
      <p:ext uri="{BB962C8B-B14F-4D97-AF65-F5344CB8AC3E}">
        <p14:creationId xmlns:p14="http://schemas.microsoft.com/office/powerpoint/2010/main" val="2676228893"/>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Complications—Nonalcoholic Fatty Liver Disease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27837"/>
            <a:ext cx="7999068" cy="123623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13.89 </a:t>
            </a:r>
            <a:r>
              <a:rPr lang="en-US" sz="1800" dirty="0">
                <a:latin typeface="AdvOT8eb9eec2.B"/>
              </a:rPr>
              <a:t>	</a:t>
            </a:r>
            <a:r>
              <a:rPr lang="en-US" sz="1800" dirty="0">
                <a:latin typeface="AdvOT7b515deb"/>
              </a:rPr>
              <a:t>Evaluation for nonalcoholic fatty liver disease (by measuring AST and ALT) 	should be done at diagnosis and annually thereafter. </a:t>
            </a:r>
            <a:r>
              <a:rPr lang="en-US" sz="1800" dirty="0">
                <a:solidFill>
                  <a:srgbClr val="A6192E"/>
                </a:solidFill>
                <a:latin typeface="AdvOT8eb9eec2.B"/>
              </a:rPr>
              <a:t>B</a:t>
            </a:r>
          </a:p>
          <a:p>
            <a:r>
              <a:rPr lang="en-US" sz="1800" dirty="0">
                <a:solidFill>
                  <a:srgbClr val="A6192E"/>
                </a:solidFill>
                <a:latin typeface="AdvOT8eb9eec2.B"/>
              </a:rPr>
              <a:t>13.90</a:t>
            </a:r>
            <a:r>
              <a:rPr lang="en-US" sz="1800" dirty="0">
                <a:latin typeface="AdvOT8eb9eec2.B"/>
              </a:rPr>
              <a:t> 	</a:t>
            </a:r>
            <a:r>
              <a:rPr lang="en-US" sz="1800" dirty="0">
                <a:latin typeface="AdvOT7b515deb"/>
              </a:rPr>
              <a:t>Referral to gastroenterology should be considered for persistently elevated 	or worsening transaminases. </a:t>
            </a:r>
            <a:r>
              <a:rPr lang="en-US" sz="1800" dirty="0">
                <a:solidFill>
                  <a:srgbClr val="A6192E"/>
                </a:solidFill>
                <a:latin typeface="AdvOT8eb9eec2.B"/>
              </a:rPr>
              <a:t>B</a:t>
            </a:r>
          </a:p>
        </p:txBody>
      </p:sp>
    </p:spTree>
    <p:extLst>
      <p:ext uri="{BB962C8B-B14F-4D97-AF65-F5344CB8AC3E}">
        <p14:creationId xmlns:p14="http://schemas.microsoft.com/office/powerpoint/2010/main" val="4190688748"/>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Complications—Obstructive Sleep Apnea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19744"/>
            <a:ext cx="7999068" cy="110799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13.91</a:t>
            </a:r>
            <a:r>
              <a:rPr lang="en-US" sz="1800" dirty="0">
                <a:latin typeface="AdvOT8eb9eec2.B"/>
              </a:rPr>
              <a:t> 	</a:t>
            </a:r>
            <a:r>
              <a:rPr lang="en-US" sz="1800" dirty="0">
                <a:latin typeface="AdvOT7b515deb"/>
              </a:rPr>
              <a:t>Screening for symptoms of sleep apnea should be done at each visit, and 	referral to a pediatric sleep specialist for evaluation and a polysomnogram, 	if indicated, is recommended. Obstructive sleep apnea should be treated  	when documented. </a:t>
            </a:r>
            <a:r>
              <a:rPr lang="en-US" sz="1800" dirty="0">
                <a:solidFill>
                  <a:srgbClr val="A6192E"/>
                </a:solidFill>
                <a:latin typeface="AdvOT8eb9eec2.B"/>
              </a:rPr>
              <a:t>B</a:t>
            </a:r>
          </a:p>
        </p:txBody>
      </p:sp>
    </p:spTree>
    <p:extLst>
      <p:ext uri="{BB962C8B-B14F-4D97-AF65-F5344CB8AC3E}">
        <p14:creationId xmlns:p14="http://schemas.microsoft.com/office/powerpoint/2010/main" val="306010642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Complications—Polycystic Ovary Syndrome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44021"/>
            <a:ext cx="7999068" cy="191847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13.92</a:t>
            </a:r>
            <a:r>
              <a:rPr lang="en-US" sz="1800" dirty="0">
                <a:latin typeface="AdvOT8eb9eec2.B"/>
              </a:rPr>
              <a:t> 	</a:t>
            </a:r>
            <a:r>
              <a:rPr lang="en-US" sz="1800" dirty="0">
                <a:latin typeface="AdvOT7b515deb"/>
              </a:rPr>
              <a:t>Evaluate for polycystic ovary syndrome in female adolescents with type 2 	diabetes, including laboratory studies when indicated. </a:t>
            </a:r>
            <a:r>
              <a:rPr lang="en-US" sz="1800" dirty="0">
                <a:solidFill>
                  <a:srgbClr val="A6192E"/>
                </a:solidFill>
                <a:latin typeface="AdvOT8eb9eec2.B"/>
              </a:rPr>
              <a:t>B</a:t>
            </a:r>
          </a:p>
          <a:p>
            <a:r>
              <a:rPr lang="en-US" sz="1800" dirty="0">
                <a:solidFill>
                  <a:srgbClr val="A6192E"/>
                </a:solidFill>
                <a:latin typeface="AdvOT8eb9eec2.B"/>
              </a:rPr>
              <a:t>13.93 </a:t>
            </a:r>
            <a:r>
              <a:rPr lang="en-US" sz="1800" dirty="0">
                <a:latin typeface="AdvOT8eb9eec2.B"/>
              </a:rPr>
              <a:t>	</a:t>
            </a:r>
            <a:r>
              <a:rPr lang="en-US" sz="1800" dirty="0">
                <a:latin typeface="AdvOT7b515deb"/>
              </a:rPr>
              <a:t>Oral contraceptive pills for treatment of polycystic ovary syndrome are not 	contraindicated for girls with type 2 diabetes. </a:t>
            </a:r>
            <a:r>
              <a:rPr lang="en-US" sz="1800" dirty="0">
                <a:solidFill>
                  <a:srgbClr val="A6192E"/>
                </a:solidFill>
                <a:latin typeface="AdvOT8eb9eec2.B"/>
              </a:rPr>
              <a:t>C</a:t>
            </a:r>
          </a:p>
          <a:p>
            <a:r>
              <a:rPr lang="en-US" sz="1800" dirty="0">
                <a:solidFill>
                  <a:srgbClr val="A6192E"/>
                </a:solidFill>
                <a:latin typeface="AdvOT8eb9eec2.B"/>
              </a:rPr>
              <a:t>13.94 </a:t>
            </a:r>
            <a:r>
              <a:rPr lang="en-US" sz="1800" dirty="0">
                <a:latin typeface="AdvOT8eb9eec2.B"/>
              </a:rPr>
              <a:t>	</a:t>
            </a:r>
            <a:r>
              <a:rPr lang="en-US" sz="1800" dirty="0">
                <a:latin typeface="AdvOT7b515deb"/>
              </a:rPr>
              <a:t>Metformin in addition to lifestyle modi</a:t>
            </a:r>
            <a:r>
              <a:rPr lang="en-US" sz="1800" dirty="0">
                <a:latin typeface="AdvOT7b515deb+fb"/>
              </a:rPr>
              <a:t>fi</a:t>
            </a:r>
            <a:r>
              <a:rPr lang="en-US" sz="1800" dirty="0">
                <a:latin typeface="AdvOT7b515deb"/>
              </a:rPr>
              <a:t>cation is likely to improve the 	menstrual cyclicity and hyperandrogenism in girls with type 2 diabetes. </a:t>
            </a:r>
            <a:r>
              <a:rPr lang="en-US" sz="1800" dirty="0">
                <a:solidFill>
                  <a:srgbClr val="A6192E"/>
                </a:solidFill>
                <a:latin typeface="AdvOT8eb9eec2.B"/>
              </a:rPr>
              <a:t>E</a:t>
            </a:r>
          </a:p>
        </p:txBody>
      </p:sp>
    </p:spTree>
    <p:extLst>
      <p:ext uri="{BB962C8B-B14F-4D97-AF65-F5344CB8AC3E}">
        <p14:creationId xmlns:p14="http://schemas.microsoft.com/office/powerpoint/2010/main" val="2026337082"/>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Complications—Cardiovascular Disease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44021"/>
            <a:ext cx="7999068"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13.95 </a:t>
            </a:r>
            <a:r>
              <a:rPr lang="en-US" sz="1800" dirty="0">
                <a:latin typeface="AdvOT8eb9eec2.B"/>
              </a:rPr>
              <a:t>	</a:t>
            </a:r>
            <a:r>
              <a:rPr lang="en-US" sz="1800" dirty="0">
                <a:latin typeface="AdvOT7b515deb"/>
              </a:rPr>
              <a:t>Intensive lifestyle interventions focusing on weight loss, dyslipidemia, 	hypertension, and </a:t>
            </a:r>
            <a:r>
              <a:rPr lang="en-US" sz="1800" dirty="0" err="1">
                <a:latin typeface="AdvOT7b515deb"/>
              </a:rPr>
              <a:t>dysglycemia</a:t>
            </a:r>
            <a:r>
              <a:rPr lang="en-US" sz="1800" dirty="0">
                <a:latin typeface="AdvOT7b515deb"/>
              </a:rPr>
              <a:t> are important to prevent overt  		macrovascular disease in early adulthood. </a:t>
            </a:r>
            <a:r>
              <a:rPr lang="en-US" sz="1800" dirty="0">
                <a:solidFill>
                  <a:srgbClr val="A6192E"/>
                </a:solidFill>
                <a:latin typeface="AdvOT8eb9eec2.B"/>
              </a:rPr>
              <a:t>E</a:t>
            </a:r>
          </a:p>
        </p:txBody>
      </p:sp>
    </p:spTree>
    <p:extLst>
      <p:ext uri="{BB962C8B-B14F-4D97-AF65-F5344CB8AC3E}">
        <p14:creationId xmlns:p14="http://schemas.microsoft.com/office/powerpoint/2010/main" val="1240556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Prediabetes and Type 2 Diabetes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84665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2.13 </a:t>
            </a:r>
            <a:r>
              <a:rPr lang="en-US" sz="2000" dirty="0">
                <a:latin typeface="AdvOT8eb9eec2.B"/>
              </a:rPr>
              <a:t>	</a:t>
            </a:r>
            <a:r>
              <a:rPr lang="en-US" sz="2000" dirty="0">
                <a:latin typeface="AdvOT7b515deb"/>
              </a:rPr>
              <a:t>Risk-based screening for prediabetes and/or type 2 diabetes should 	be considered after the onset of puberty or after 10 years of age,	whichever occurs earlier, in children and adolescents with 	overweight (BMI </a:t>
            </a:r>
            <a:r>
              <a:rPr lang="en-US" sz="2000" dirty="0">
                <a:latin typeface="Times New Roman" panose="02020603050405020304" pitchFamily="18" charset="0"/>
                <a:cs typeface="Times New Roman" panose="02020603050405020304" pitchFamily="18" charset="0"/>
              </a:rPr>
              <a:t>≥</a:t>
            </a:r>
            <a:r>
              <a:rPr lang="en-US" sz="2000" dirty="0">
                <a:latin typeface="AdvOT7b515deb"/>
              </a:rPr>
              <a:t>85th percentile)	or obesity (BMI </a:t>
            </a:r>
            <a:r>
              <a:rPr lang="en-US" sz="2000" dirty="0">
                <a:latin typeface="Times New Roman" panose="02020603050405020304" pitchFamily="18" charset="0"/>
                <a:cs typeface="Times New Roman" panose="02020603050405020304" pitchFamily="18" charset="0"/>
              </a:rPr>
              <a:t>≥</a:t>
            </a:r>
            <a:r>
              <a:rPr lang="en-US" sz="2000" dirty="0">
                <a:latin typeface="AdvOT7b515deb"/>
              </a:rPr>
              <a:t>95</a:t>
            </a:r>
            <a:r>
              <a:rPr lang="en-US" sz="2000" baseline="30000" dirty="0">
                <a:latin typeface="AdvOT7b515deb"/>
              </a:rPr>
              <a:t>th</a:t>
            </a:r>
            <a:r>
              <a:rPr lang="en-US" sz="2000" dirty="0">
                <a:latin typeface="AdvOT7b515deb"/>
              </a:rPr>
              <a:t>	 	percentile) and who have one or more risk factor for diabetes. </a:t>
            </a:r>
            <a:r>
              <a:rPr lang="en-US" sz="2000" dirty="0">
                <a:solidFill>
                  <a:srgbClr val="A6192E"/>
                </a:solidFill>
                <a:latin typeface="AdvOT7b515deb"/>
              </a:rPr>
              <a:t>(See 	</a:t>
            </a:r>
            <a:r>
              <a:rPr lang="en-US" sz="2000" dirty="0">
                <a:solidFill>
                  <a:srgbClr val="A6192E"/>
                </a:solidFill>
                <a:latin typeface="AdvOT8eb9eec2.B"/>
              </a:rPr>
              <a:t>Table 2.4 </a:t>
            </a:r>
            <a:r>
              <a:rPr lang="en-US" sz="2000" dirty="0">
                <a:solidFill>
                  <a:srgbClr val="A6192E"/>
                </a:solidFill>
                <a:latin typeface="AdvOT7b515deb"/>
              </a:rPr>
              <a:t>for evidence grading of risk factors.)</a:t>
            </a:r>
            <a:endParaRPr lang="en-US" sz="2400" dirty="0">
              <a:solidFill>
                <a:srgbClr val="A6192E"/>
              </a:solidFill>
            </a:endParaRPr>
          </a:p>
        </p:txBody>
      </p:sp>
    </p:spTree>
    <p:extLst>
      <p:ext uri="{BB962C8B-B14F-4D97-AF65-F5344CB8AC3E}">
        <p14:creationId xmlns:p14="http://schemas.microsoft.com/office/powerpoint/2010/main" val="3496101644"/>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Complications—Dyslipidemia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55008"/>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13.96 </a:t>
            </a:r>
            <a:r>
              <a:rPr lang="en-US" sz="1800" dirty="0">
                <a:latin typeface="AdvOT8eb9eec2.B"/>
              </a:rPr>
              <a:t>	</a:t>
            </a:r>
            <a:r>
              <a:rPr lang="en-US" sz="1800" dirty="0">
                <a:latin typeface="AdvOT7b515deb"/>
              </a:rPr>
              <a:t>Lipid testing should be performed when initial glycemic control has been 	achieved and annually thereafter. </a:t>
            </a:r>
            <a:r>
              <a:rPr lang="en-US" sz="1800" dirty="0">
                <a:solidFill>
                  <a:srgbClr val="A6192E"/>
                </a:solidFill>
                <a:latin typeface="AdvOT8eb9eec2.B"/>
              </a:rPr>
              <a:t>B</a:t>
            </a:r>
          </a:p>
          <a:p>
            <a:r>
              <a:rPr lang="en-US" sz="1800" dirty="0">
                <a:solidFill>
                  <a:srgbClr val="A6192E"/>
                </a:solidFill>
                <a:latin typeface="AdvOT8eb9eec2.B"/>
              </a:rPr>
              <a:t>13.97</a:t>
            </a:r>
            <a:r>
              <a:rPr lang="en-US" sz="1800" dirty="0">
                <a:latin typeface="AdvOT8eb9eec2.B"/>
              </a:rPr>
              <a:t> 	</a:t>
            </a:r>
            <a:r>
              <a:rPr lang="en-US" sz="1800" dirty="0">
                <a:latin typeface="AdvOT7b515deb"/>
              </a:rPr>
              <a:t>Optimal goals are LDL cholesterol</a:t>
            </a:r>
            <a:r>
              <a:rPr lang="en-US" sz="1800" dirty="0">
                <a:latin typeface="AdvPS586B"/>
              </a:rPr>
              <a:t> &lt;</a:t>
            </a:r>
            <a:r>
              <a:rPr lang="en-US" sz="1800" dirty="0">
                <a:latin typeface="AdvOT7b515deb"/>
              </a:rPr>
              <a:t>100mg/dL (2.6 mmol/L), HDL cholesterol 	</a:t>
            </a:r>
            <a:r>
              <a:rPr lang="en-US" sz="1800" dirty="0">
                <a:latin typeface="AdvPS586B"/>
              </a:rPr>
              <a:t>&gt;</a:t>
            </a:r>
            <a:r>
              <a:rPr lang="en-US" sz="1800" dirty="0">
                <a:latin typeface="AdvOT7b515deb"/>
              </a:rPr>
              <a:t>35 mg/dL (0.91 mmol/L), and triglycerides</a:t>
            </a:r>
            <a:r>
              <a:rPr lang="en-US" sz="1800" dirty="0">
                <a:latin typeface="AdvPS586B"/>
              </a:rPr>
              <a:t> &lt;</a:t>
            </a:r>
            <a:r>
              <a:rPr lang="en-US" sz="1800" dirty="0">
                <a:latin typeface="AdvOT7b515deb"/>
              </a:rPr>
              <a:t>150 mg/dL (1.7mmol/L). </a:t>
            </a:r>
            <a:r>
              <a:rPr lang="en-US" sz="1800" dirty="0">
                <a:solidFill>
                  <a:srgbClr val="A6192E"/>
                </a:solidFill>
                <a:latin typeface="AdvOT8eb9eec2.B"/>
              </a:rPr>
              <a:t>E</a:t>
            </a:r>
          </a:p>
          <a:p>
            <a:r>
              <a:rPr lang="en-US" sz="1800" dirty="0">
                <a:solidFill>
                  <a:srgbClr val="A6192E"/>
                </a:solidFill>
                <a:latin typeface="AdvOT8eb9eec2.B"/>
              </a:rPr>
              <a:t>13.98</a:t>
            </a:r>
            <a:r>
              <a:rPr lang="en-US" sz="1800" dirty="0">
                <a:latin typeface="AdvOT8eb9eec2.B"/>
              </a:rPr>
              <a:t> 	</a:t>
            </a:r>
            <a:r>
              <a:rPr lang="en-US" sz="1800" dirty="0">
                <a:latin typeface="AdvOT7b515deb"/>
              </a:rPr>
              <a:t>If lipids are abnormal, initial therapy should consist of optimizing glucose 	control and medical nutritional therapy to limit the amount of calories from 	fat to 25</a:t>
            </a:r>
            <a:r>
              <a:rPr lang="en-US" sz="1800" dirty="0">
                <a:latin typeface="AdvOT7b515deb+20"/>
              </a:rPr>
              <a:t>–</a:t>
            </a:r>
            <a:r>
              <a:rPr lang="en-US" sz="1800" dirty="0">
                <a:latin typeface="AdvOT7b515deb"/>
              </a:rPr>
              <a:t>30%, saturated fat to</a:t>
            </a:r>
            <a:r>
              <a:rPr lang="en-US" sz="1800" dirty="0">
                <a:latin typeface="AdvPS586B"/>
              </a:rPr>
              <a:t> &lt;</a:t>
            </a:r>
            <a:r>
              <a:rPr lang="en-US" sz="1800" dirty="0">
                <a:latin typeface="AdvOT7b515deb"/>
              </a:rPr>
              <a:t>7%, cholesterol </a:t>
            </a:r>
            <a:r>
              <a:rPr lang="en-US" sz="1800" dirty="0">
                <a:latin typeface="AdvPS586B"/>
              </a:rPr>
              <a:t>&lt;</a:t>
            </a:r>
            <a:r>
              <a:rPr lang="en-US" sz="1800" dirty="0">
                <a:latin typeface="AdvOT7b515deb"/>
              </a:rPr>
              <a:t>200 mg/day, avoid </a:t>
            </a:r>
            <a:r>
              <a:rPr lang="en-US" sz="1800" dirty="0">
                <a:latin typeface="AdvOT96952d75.I"/>
              </a:rPr>
              <a:t>trans 	</a:t>
            </a:r>
            <a:r>
              <a:rPr lang="en-US" sz="1800" dirty="0">
                <a:latin typeface="AdvOT7b515deb"/>
              </a:rPr>
              <a:t>fats, and aim for </a:t>
            </a:r>
            <a:r>
              <a:rPr lang="en-US" sz="1800" dirty="0">
                <a:latin typeface="AdvOT463cc31e"/>
              </a:rPr>
              <a:t>~</a:t>
            </a:r>
            <a:r>
              <a:rPr lang="en-US" sz="1800" dirty="0">
                <a:latin typeface="AdvOT7b515deb"/>
              </a:rPr>
              <a:t>10% calories from monounsaturated fats for elevated LDL. 	For elevated triglycerides, medical nutrition therapy should also focus on 	decreasing simple sugar intake and increasing dietary n-3 fatty acids in 	addition to the above changes. </a:t>
            </a:r>
            <a:r>
              <a:rPr lang="en-US" sz="1800" dirty="0">
                <a:solidFill>
                  <a:srgbClr val="A6192E"/>
                </a:solidFill>
                <a:latin typeface="AdvOT8eb9eec2.B"/>
              </a:rPr>
              <a:t>A</a:t>
            </a:r>
          </a:p>
        </p:txBody>
      </p:sp>
    </p:spTree>
    <p:extLst>
      <p:ext uri="{BB962C8B-B14F-4D97-AF65-F5344CB8AC3E}">
        <p14:creationId xmlns:p14="http://schemas.microsoft.com/office/powerpoint/2010/main" val="362480695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Complications—Dyslipidemia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55008"/>
            <a:ext cx="7999068"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13.99</a:t>
            </a:r>
            <a:r>
              <a:rPr lang="en-US" sz="1800" dirty="0">
                <a:latin typeface="AdvOT8eb9eec2.B"/>
              </a:rPr>
              <a:t> 	</a:t>
            </a:r>
            <a:r>
              <a:rPr lang="en-US" sz="1800" dirty="0">
                <a:latin typeface="AdvOT7b515deb"/>
              </a:rPr>
              <a:t>If LDL cholesterol remains </a:t>
            </a:r>
            <a:r>
              <a:rPr lang="en-US" sz="1800" dirty="0">
                <a:latin typeface="AdvPS586B"/>
              </a:rPr>
              <a:t>&gt;</a:t>
            </a:r>
            <a:r>
              <a:rPr lang="en-US" sz="1800" dirty="0">
                <a:latin typeface="AdvOT7b515deb"/>
              </a:rPr>
              <a:t>130 mg/dL after 6 months of dietary 	intervention, initiate therapy with statin, with a goal of LDL </a:t>
            </a:r>
            <a:r>
              <a:rPr lang="en-US" sz="1800" dirty="0">
                <a:latin typeface="AdvPS586B"/>
              </a:rPr>
              <a:t>&lt;</a:t>
            </a:r>
            <a:r>
              <a:rPr lang="en-US" sz="1800" dirty="0">
                <a:latin typeface="AdvOT7b515deb"/>
              </a:rPr>
              <a:t>100 mg/dL. </a:t>
            </a:r>
            <a:r>
              <a:rPr lang="en-US" sz="1800" dirty="0">
                <a:solidFill>
                  <a:srgbClr val="A6192E"/>
                </a:solidFill>
                <a:latin typeface="AdvOT8eb9eec2.B"/>
              </a:rPr>
              <a:t>B</a:t>
            </a:r>
          </a:p>
          <a:p>
            <a:r>
              <a:rPr lang="en-US" sz="1800" dirty="0">
                <a:solidFill>
                  <a:srgbClr val="A6192E"/>
                </a:solidFill>
                <a:latin typeface="AdvOT8eb9eec2.B"/>
              </a:rPr>
              <a:t>13.100</a:t>
            </a:r>
            <a:r>
              <a:rPr lang="en-US" sz="1800" dirty="0">
                <a:latin typeface="AdvOT8eb9eec2.B"/>
              </a:rPr>
              <a:t> 	</a:t>
            </a:r>
            <a:r>
              <a:rPr lang="en-US" sz="1800" dirty="0">
                <a:latin typeface="AdvOT7b515deb"/>
              </a:rPr>
              <a:t>If triglycerides are </a:t>
            </a:r>
            <a:r>
              <a:rPr lang="en-US" sz="1800" dirty="0">
                <a:latin typeface="AdvPS586B"/>
              </a:rPr>
              <a:t>&gt;</a:t>
            </a:r>
            <a:r>
              <a:rPr lang="en-US" sz="1800" dirty="0">
                <a:latin typeface="AdvOT7b515deb"/>
              </a:rPr>
              <a:t>400 mg/dL (4.7 mmol/L) fasting or </a:t>
            </a:r>
            <a:r>
              <a:rPr lang="en-US" sz="1800" dirty="0">
                <a:latin typeface="AdvPS586B"/>
              </a:rPr>
              <a:t>&gt;</a:t>
            </a:r>
            <a:r>
              <a:rPr lang="en-US" sz="1800" dirty="0">
                <a:latin typeface="AdvOT7b515deb"/>
              </a:rPr>
              <a:t>1,000 mg/dL (11.6 	mmol/L) </a:t>
            </a:r>
            <a:r>
              <a:rPr lang="en-US" sz="1800" dirty="0" err="1">
                <a:latin typeface="AdvOT7b515deb"/>
              </a:rPr>
              <a:t>nonfasting</a:t>
            </a:r>
            <a:r>
              <a:rPr lang="en-US" sz="1800" dirty="0">
                <a:latin typeface="AdvOT7b515deb"/>
              </a:rPr>
              <a:t>, optimize glycemia and begin </a:t>
            </a:r>
            <a:r>
              <a:rPr lang="en-US" sz="1800" dirty="0">
                <a:latin typeface="AdvOT7b515deb+fb"/>
              </a:rPr>
              <a:t>fi</a:t>
            </a:r>
            <a:r>
              <a:rPr lang="en-US" sz="1800" dirty="0">
                <a:latin typeface="AdvOT7b515deb"/>
              </a:rPr>
              <a:t>brate, with a goal of 	</a:t>
            </a:r>
            <a:r>
              <a:rPr lang="en-US" sz="1800" dirty="0">
                <a:latin typeface="AdvPS586B"/>
              </a:rPr>
              <a:t>&lt;</a:t>
            </a:r>
            <a:r>
              <a:rPr lang="en-US" sz="1800" dirty="0">
                <a:latin typeface="AdvOT7b515deb"/>
              </a:rPr>
              <a:t>400 mg/dL (4.7 mmol/L) fasting (to reduce risk for pancreatitis). </a:t>
            </a:r>
            <a:r>
              <a:rPr lang="en-US" sz="1800" dirty="0">
                <a:solidFill>
                  <a:srgbClr val="A6192E"/>
                </a:solidFill>
                <a:latin typeface="AdvOT8eb9eec2.B"/>
              </a:rPr>
              <a:t>C</a:t>
            </a:r>
          </a:p>
        </p:txBody>
      </p:sp>
    </p:spTree>
    <p:extLst>
      <p:ext uri="{BB962C8B-B14F-4D97-AF65-F5344CB8AC3E}">
        <p14:creationId xmlns:p14="http://schemas.microsoft.com/office/powerpoint/2010/main" val="2891811083"/>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Prevention &amp; Management of Complications—Cardiac Function Test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55008"/>
            <a:ext cx="7999068"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13.101</a:t>
            </a:r>
            <a:r>
              <a:rPr lang="en-US" sz="1800" dirty="0">
                <a:latin typeface="AdvOT8eb9eec2.B"/>
              </a:rPr>
              <a:t> 	</a:t>
            </a:r>
            <a:r>
              <a:rPr lang="en-US" sz="1800" dirty="0">
                <a:latin typeface="AdvOT7b515deb"/>
              </a:rPr>
              <a:t>Routine screening for heart disease with electrocardiogram, 	echocardiogram, or stress testing is not recommended in asymptomatic 	youth with type 2 diabetes. </a:t>
            </a:r>
            <a:r>
              <a:rPr lang="en-US" sz="1800" dirty="0">
                <a:solidFill>
                  <a:srgbClr val="A6192E"/>
                </a:solidFill>
                <a:latin typeface="AdvOT8eb9eec2.B"/>
              </a:rPr>
              <a:t>B</a:t>
            </a:r>
          </a:p>
        </p:txBody>
      </p:sp>
    </p:spTree>
    <p:extLst>
      <p:ext uri="{BB962C8B-B14F-4D97-AF65-F5344CB8AC3E}">
        <p14:creationId xmlns:p14="http://schemas.microsoft.com/office/powerpoint/2010/main" val="3521707872"/>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Psychosocial Factors (Type 2)</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13.102 </a:t>
            </a:r>
            <a:r>
              <a:rPr lang="en-US" sz="1800" dirty="0">
                <a:latin typeface="AdvOT8eb9eec2.B"/>
              </a:rPr>
              <a:t>	</a:t>
            </a:r>
            <a:r>
              <a:rPr lang="en-US" sz="1800" dirty="0">
                <a:latin typeface="AdvOT7b515deb"/>
              </a:rPr>
              <a:t>Providers should assess social context, including potential food insecurity, 	housing stability, and </a:t>
            </a:r>
            <a:r>
              <a:rPr lang="en-US" sz="1800" dirty="0">
                <a:latin typeface="AdvOT7b515deb+fb"/>
              </a:rPr>
              <a:t>fi</a:t>
            </a:r>
            <a:r>
              <a:rPr lang="en-US" sz="1800" dirty="0">
                <a:latin typeface="AdvOT7b515deb"/>
              </a:rPr>
              <a:t>nancial barriers, and apply that information to 	treatment decisions. </a:t>
            </a:r>
            <a:r>
              <a:rPr lang="en-US" sz="1800" dirty="0">
                <a:solidFill>
                  <a:srgbClr val="A6192E"/>
                </a:solidFill>
                <a:latin typeface="AdvOT8eb9eec2.B"/>
              </a:rPr>
              <a:t>E</a:t>
            </a:r>
          </a:p>
          <a:p>
            <a:r>
              <a:rPr lang="en-US" sz="1800" dirty="0">
                <a:solidFill>
                  <a:srgbClr val="A6192E"/>
                </a:solidFill>
                <a:latin typeface="AdvOT8eb9eec2.B"/>
              </a:rPr>
              <a:t>13.103</a:t>
            </a:r>
            <a:r>
              <a:rPr lang="en-US" sz="1800" dirty="0">
                <a:latin typeface="AdvOT8eb9eec2.B"/>
              </a:rPr>
              <a:t> 	</a:t>
            </a:r>
            <a:r>
              <a:rPr lang="en-US" sz="1800" dirty="0">
                <a:latin typeface="AdvOT7b515deb"/>
              </a:rPr>
              <a:t>Use patient-appropriate standardized and validated tools to assess for 	diabetes distress and mental/behavioral health in youth with type 2 	diabetes, with attention to symptoms of depression and eating disorders, 	and refer to specialty care when indicated. </a:t>
            </a:r>
            <a:r>
              <a:rPr lang="en-US" sz="1800" dirty="0">
                <a:solidFill>
                  <a:srgbClr val="A6192E"/>
                </a:solidFill>
                <a:latin typeface="AdvOT8eb9eec2.B"/>
              </a:rPr>
              <a:t>B</a:t>
            </a:r>
          </a:p>
          <a:p>
            <a:r>
              <a:rPr lang="en-US" sz="1800" dirty="0">
                <a:solidFill>
                  <a:srgbClr val="A6192E"/>
                </a:solidFill>
                <a:latin typeface="AdvOT8eb9eec2.B"/>
              </a:rPr>
              <a:t>13.104</a:t>
            </a:r>
            <a:r>
              <a:rPr lang="en-US" sz="1800" dirty="0">
                <a:latin typeface="AdvOT8eb9eec2.B"/>
              </a:rPr>
              <a:t> 	</a:t>
            </a:r>
            <a:r>
              <a:rPr lang="en-US" sz="1800" dirty="0">
                <a:latin typeface="AdvOT7b515deb"/>
              </a:rPr>
              <a:t>When choosing glucose-lowering or other medications for youth with 	overweight or obesity and type 2 diabetes, consider medication-taking 	behavior and their effect on weight. </a:t>
            </a:r>
            <a:r>
              <a:rPr lang="en-US" sz="1800" dirty="0">
                <a:solidFill>
                  <a:srgbClr val="A6192E"/>
                </a:solidFill>
                <a:latin typeface="AdvOT8eb9eec2.B"/>
              </a:rPr>
              <a:t>E</a:t>
            </a:r>
          </a:p>
        </p:txBody>
      </p:sp>
    </p:spTree>
    <p:extLst>
      <p:ext uri="{BB962C8B-B14F-4D97-AF65-F5344CB8AC3E}">
        <p14:creationId xmlns:p14="http://schemas.microsoft.com/office/powerpoint/2010/main" val="3625321192"/>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Psychosocial Factors (Type 2)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13.105 </a:t>
            </a:r>
            <a:r>
              <a:rPr lang="en-US" sz="1800" dirty="0">
                <a:latin typeface="AdvOT8eb9eec2.B"/>
              </a:rPr>
              <a:t>	</a:t>
            </a:r>
            <a:r>
              <a:rPr lang="en-US" sz="1800" dirty="0">
                <a:latin typeface="AdvOT7b515deb"/>
              </a:rPr>
              <a:t>Starting at puberty, preconception counseling should be incorporated into 	routine diabetes clinic visits for all females of childbearing potential because 	of the adverse pregnancy outcomes in this population. </a:t>
            </a:r>
            <a:r>
              <a:rPr lang="en-US" sz="1800" dirty="0">
                <a:solidFill>
                  <a:srgbClr val="A6192E"/>
                </a:solidFill>
                <a:latin typeface="AdvOT8eb9eec2.B"/>
              </a:rPr>
              <a:t>A</a:t>
            </a:r>
          </a:p>
          <a:p>
            <a:r>
              <a:rPr lang="en-US" sz="1800" dirty="0">
                <a:solidFill>
                  <a:srgbClr val="A6192E"/>
                </a:solidFill>
                <a:latin typeface="AdvOT8eb9eec2.B"/>
              </a:rPr>
              <a:t>13.106</a:t>
            </a:r>
            <a:r>
              <a:rPr lang="en-US" sz="1800" dirty="0">
                <a:latin typeface="AdvOT8eb9eec2.B"/>
              </a:rPr>
              <a:t> 	</a:t>
            </a:r>
            <a:r>
              <a:rPr lang="en-US" sz="1800" dirty="0">
                <a:latin typeface="AdvOT7b515deb"/>
              </a:rPr>
              <a:t>Patients should be screened for smoking and alcohol use at diagnosis and 	regularly thereafter. </a:t>
            </a:r>
            <a:r>
              <a:rPr lang="en-US" sz="1800" dirty="0">
                <a:solidFill>
                  <a:srgbClr val="A6192E"/>
                </a:solidFill>
                <a:latin typeface="AdvOT8eb9eec2.B"/>
              </a:rPr>
              <a:t>C</a:t>
            </a:r>
          </a:p>
        </p:txBody>
      </p:sp>
    </p:spTree>
    <p:extLst>
      <p:ext uri="{BB962C8B-B14F-4D97-AF65-F5344CB8AC3E}">
        <p14:creationId xmlns:p14="http://schemas.microsoft.com/office/powerpoint/2010/main" val="1827768795"/>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Transition from Pediatric to Adults Care </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Children and adolescents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19547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13.107</a:t>
            </a:r>
            <a:r>
              <a:rPr lang="en-US" sz="1800" dirty="0">
                <a:latin typeface="AdvOT8eb9eec2.B"/>
              </a:rPr>
              <a:t> 	</a:t>
            </a:r>
            <a:r>
              <a:rPr lang="en-US" sz="1800" dirty="0">
                <a:latin typeface="AdvOT7b515deb"/>
              </a:rPr>
              <a:t>Pediatric diabetes providers should begin to prepare youth for transition to 	adult health care in early adolescence and, at the latest, at least 1 year 	before the transition. </a:t>
            </a:r>
            <a:r>
              <a:rPr lang="en-US" sz="1800" dirty="0">
                <a:solidFill>
                  <a:srgbClr val="A6192E"/>
                </a:solidFill>
                <a:latin typeface="AdvOT8eb9eec2.B"/>
              </a:rPr>
              <a:t>E</a:t>
            </a:r>
          </a:p>
          <a:p>
            <a:r>
              <a:rPr lang="en-US" sz="1800" dirty="0">
                <a:solidFill>
                  <a:srgbClr val="A6192E"/>
                </a:solidFill>
                <a:latin typeface="AdvOT8eb9eec2.B"/>
              </a:rPr>
              <a:t>13.108 </a:t>
            </a:r>
            <a:r>
              <a:rPr lang="en-US" sz="1800" dirty="0">
                <a:latin typeface="AdvOT8eb9eec2.B"/>
              </a:rPr>
              <a:t>	</a:t>
            </a:r>
            <a:r>
              <a:rPr lang="en-US" sz="1800" dirty="0">
                <a:latin typeface="AdvOT7b515deb"/>
              </a:rPr>
              <a:t>Both pediatric and adult diabetes care providers should provide support and 	resources for transitioning young adults. </a:t>
            </a:r>
            <a:r>
              <a:rPr lang="en-US" sz="1800" dirty="0">
                <a:solidFill>
                  <a:srgbClr val="A6192E"/>
                </a:solidFill>
                <a:latin typeface="AdvOT8eb9eec2.B"/>
              </a:rPr>
              <a:t>E</a:t>
            </a:r>
          </a:p>
          <a:p>
            <a:r>
              <a:rPr lang="en-US" sz="1800" dirty="0">
                <a:solidFill>
                  <a:srgbClr val="A6192E"/>
                </a:solidFill>
                <a:latin typeface="AdvOT8eb9eec2.B"/>
              </a:rPr>
              <a:t>13.109</a:t>
            </a:r>
            <a:r>
              <a:rPr lang="en-US" sz="1800" dirty="0">
                <a:latin typeface="AdvOT8eb9eec2.B"/>
              </a:rPr>
              <a:t> 	</a:t>
            </a:r>
            <a:r>
              <a:rPr lang="en-US" sz="1800" dirty="0">
                <a:latin typeface="AdvOT7b515deb"/>
              </a:rPr>
              <a:t>Youth with type 2 diabetes should be transferred to an adult-oriented 	diabetes specialist when deemed appropriate by the patient and provider. </a:t>
            </a:r>
            <a:r>
              <a:rPr lang="en-US" sz="1800" dirty="0">
                <a:solidFill>
                  <a:srgbClr val="A6192E"/>
                </a:solidFill>
                <a:latin typeface="AdvOT8eb9eec2.B"/>
              </a:rPr>
              <a:t>E</a:t>
            </a:r>
          </a:p>
        </p:txBody>
      </p:sp>
    </p:spTree>
    <p:extLst>
      <p:ext uri="{BB962C8B-B14F-4D97-AF65-F5344CB8AC3E}">
        <p14:creationId xmlns:p14="http://schemas.microsoft.com/office/powerpoint/2010/main" val="1101976561"/>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14</a:t>
            </a:r>
            <a:r>
              <a:rPr lang="en-US" dirty="0">
                <a:solidFill>
                  <a:srgbClr val="C00000"/>
                </a:solidFill>
              </a:rPr>
              <a:t>.</a:t>
            </a:r>
            <a:r>
              <a:rPr lang="en-US" dirty="0"/>
              <a:t> </a:t>
            </a:r>
            <a:br>
              <a:rPr lang="en-US" dirty="0"/>
            </a:br>
            <a:r>
              <a:rPr lang="en-US" dirty="0"/>
              <a:t/>
            </a:r>
            <a:br>
              <a:rPr lang="en-US" dirty="0"/>
            </a:br>
            <a:r>
              <a:rPr lang="en-US" dirty="0"/>
              <a:t>Management of Diabetes in Pregnancy</a:t>
            </a:r>
          </a:p>
        </p:txBody>
      </p:sp>
    </p:spTree>
    <p:extLst>
      <p:ext uri="{BB962C8B-B14F-4D97-AF65-F5344CB8AC3E}">
        <p14:creationId xmlns:p14="http://schemas.microsoft.com/office/powerpoint/2010/main" val="4227417007"/>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Preconception Counseling</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14.1</a:t>
            </a:r>
            <a:r>
              <a:rPr lang="en-US" sz="1800" dirty="0">
                <a:latin typeface="AdvOT8eb9eec2.B"/>
              </a:rPr>
              <a:t> 	</a:t>
            </a:r>
            <a:r>
              <a:rPr lang="en-US" sz="1800" dirty="0">
                <a:latin typeface="AdvOT7b515deb"/>
              </a:rPr>
              <a:t>Starting at puberty and continuing in all women with diabetes and 	reproductive potential, preconception counseling should be incorporated 	into routine diabetes care. </a:t>
            </a:r>
            <a:r>
              <a:rPr lang="en-US" sz="1800" dirty="0">
                <a:solidFill>
                  <a:srgbClr val="A6192E"/>
                </a:solidFill>
                <a:latin typeface="AdvOT8eb9eec2.B"/>
              </a:rPr>
              <a:t>A</a:t>
            </a:r>
          </a:p>
          <a:p>
            <a:r>
              <a:rPr lang="en-US" sz="1800" dirty="0">
                <a:solidFill>
                  <a:srgbClr val="A6192E"/>
                </a:solidFill>
                <a:latin typeface="AdvOT8eb9eec2.B"/>
              </a:rPr>
              <a:t>14.2</a:t>
            </a:r>
            <a:r>
              <a:rPr lang="en-US" sz="1800" dirty="0">
                <a:latin typeface="AdvOT8eb9eec2.B"/>
              </a:rPr>
              <a:t> 	</a:t>
            </a:r>
            <a:r>
              <a:rPr lang="en-US" sz="1800" dirty="0">
                <a:latin typeface="AdvOT7b515deb"/>
              </a:rPr>
              <a:t>Family planning should be discussed, and effective contraception (with 	consideration of long-acting, reversible contraception) should be prescribed 	and used until a woman</a:t>
            </a:r>
            <a:r>
              <a:rPr lang="en-US" sz="1800" dirty="0">
                <a:latin typeface="AdvOT7b515deb+20"/>
              </a:rPr>
              <a:t>’</a:t>
            </a:r>
            <a:r>
              <a:rPr lang="en-US" sz="1800" dirty="0">
                <a:latin typeface="AdvOT7b515deb"/>
              </a:rPr>
              <a:t>s treatment regimen and A1C are optimized for 	pregnancy. </a:t>
            </a:r>
            <a:r>
              <a:rPr lang="en-US" sz="1800" dirty="0">
                <a:solidFill>
                  <a:srgbClr val="A6192E"/>
                </a:solidFill>
                <a:latin typeface="AdvOT8eb9eec2.B"/>
              </a:rPr>
              <a:t>A</a:t>
            </a:r>
          </a:p>
          <a:p>
            <a:r>
              <a:rPr lang="en-US" sz="1800" dirty="0">
                <a:solidFill>
                  <a:srgbClr val="A6192E"/>
                </a:solidFill>
                <a:latin typeface="AdvOT8eb9eec2.B"/>
              </a:rPr>
              <a:t>14.3</a:t>
            </a:r>
            <a:r>
              <a:rPr lang="en-US" sz="1800" dirty="0">
                <a:latin typeface="AdvOT8eb9eec2.B"/>
              </a:rPr>
              <a:t> 	</a:t>
            </a:r>
            <a:r>
              <a:rPr lang="en-US" sz="1800" dirty="0">
                <a:latin typeface="AdvOT7b515deb"/>
              </a:rPr>
              <a:t>Preconception counseling should address the importance of achieving 	glucose levels as close to normal as is safely possible, ideally A1C </a:t>
            </a:r>
            <a:r>
              <a:rPr lang="en-US" sz="1800" dirty="0">
                <a:latin typeface="AdvPS586B"/>
              </a:rPr>
              <a:t>&lt;</a:t>
            </a:r>
            <a:r>
              <a:rPr lang="en-US" sz="1800" dirty="0">
                <a:latin typeface="AdvOT7b515deb"/>
              </a:rPr>
              <a:t>6.5% (48 	mmol/mol), to reduce the risk of congenital anomalies, preeclampsia, 	macrosomia, and other complications. </a:t>
            </a:r>
            <a:r>
              <a:rPr lang="en-US" sz="1800" dirty="0">
                <a:solidFill>
                  <a:srgbClr val="A6192E"/>
                </a:solidFill>
                <a:latin typeface="AdvOT8eb9eec2.B"/>
              </a:rPr>
              <a:t>B</a:t>
            </a:r>
          </a:p>
        </p:txBody>
      </p:sp>
    </p:spTree>
    <p:extLst>
      <p:ext uri="{BB962C8B-B14F-4D97-AF65-F5344CB8AC3E}">
        <p14:creationId xmlns:p14="http://schemas.microsoft.com/office/powerpoint/2010/main" val="196137699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Preconception Care</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14.4 </a:t>
            </a:r>
            <a:r>
              <a:rPr lang="en-US" sz="1800" dirty="0">
                <a:latin typeface="AdvOT8eb9eec2.B"/>
              </a:rPr>
              <a:t>	</a:t>
            </a:r>
            <a:r>
              <a:rPr lang="en-US" sz="1800" dirty="0">
                <a:latin typeface="AdvOT7b515deb"/>
              </a:rPr>
              <a:t>Women with preexisting diabetes who are planning a pregnancy should 	ideally be managed beginning in preconception in a multidisciplinary clinic	including an endocrinologist, maternal-fetal medicine specialist, registered 	dietitian nutritionist, and diabetes educator, when available. </a:t>
            </a:r>
            <a:r>
              <a:rPr lang="en-US" sz="1800" dirty="0">
                <a:solidFill>
                  <a:srgbClr val="A6192E"/>
                </a:solidFill>
                <a:latin typeface="AdvOT8eb9eec2.B"/>
              </a:rPr>
              <a:t>B</a:t>
            </a:r>
          </a:p>
          <a:p>
            <a:r>
              <a:rPr lang="en-US" sz="1800" dirty="0">
                <a:solidFill>
                  <a:srgbClr val="A6192E"/>
                </a:solidFill>
                <a:latin typeface="AdvOT8eb9eec2.B"/>
              </a:rPr>
              <a:t>14.5</a:t>
            </a:r>
            <a:r>
              <a:rPr lang="en-US" sz="1800" dirty="0">
                <a:latin typeface="AdvOT8eb9eec2.B"/>
              </a:rPr>
              <a:t> 	</a:t>
            </a:r>
            <a:r>
              <a:rPr lang="en-US" sz="1800" dirty="0">
                <a:latin typeface="AdvOT7b515deb"/>
              </a:rPr>
              <a:t>In addition to focused attention on achieving glycemic targets </a:t>
            </a:r>
            <a:r>
              <a:rPr lang="en-US" sz="1800" dirty="0">
                <a:solidFill>
                  <a:srgbClr val="A6192E"/>
                </a:solidFill>
                <a:latin typeface="AdvOT8eb9eec2.B"/>
              </a:rPr>
              <a:t>A</a:t>
            </a:r>
            <a:r>
              <a:rPr lang="en-US" sz="1800" dirty="0">
                <a:latin typeface="AdvOT7b515deb"/>
              </a:rPr>
              <a:t>, standard 	preconception care should be augmented with extra focus on nutrition, 	diabetes education, and screening for diabetes comorbidities and 	complications. </a:t>
            </a:r>
            <a:r>
              <a:rPr lang="en-US" sz="1800" dirty="0">
                <a:solidFill>
                  <a:srgbClr val="A6192E"/>
                </a:solidFill>
                <a:latin typeface="AdvOT8eb9eec2.B"/>
              </a:rPr>
              <a:t>E</a:t>
            </a:r>
          </a:p>
        </p:txBody>
      </p:sp>
    </p:spTree>
    <p:extLst>
      <p:ext uri="{BB962C8B-B14F-4D97-AF65-F5344CB8AC3E}">
        <p14:creationId xmlns:p14="http://schemas.microsoft.com/office/powerpoint/2010/main" val="304238177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Preconception Care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193899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14.6 </a:t>
            </a:r>
            <a:r>
              <a:rPr lang="en-US" sz="1800" dirty="0">
                <a:latin typeface="AdvOT8eb9eec2.B"/>
              </a:rPr>
              <a:t>	</a:t>
            </a:r>
            <a:r>
              <a:rPr lang="en-US" sz="1800" dirty="0">
                <a:latin typeface="AdvOT7b515deb"/>
              </a:rPr>
              <a:t>Women with preexisting type 1 or type 2 diabetes who are planning 	pregnancy or who have become pregnant should be counseled on the risk 	of development and/or progression of diabetic retinopathy. Dilated eye 	examinations should occur ideally before pregnancy or in the </a:t>
            </a:r>
            <a:r>
              <a:rPr lang="en-US" sz="1800" dirty="0">
                <a:latin typeface="AdvOT7b515deb+fb"/>
              </a:rPr>
              <a:t>fi</a:t>
            </a:r>
            <a:r>
              <a:rPr lang="en-US" sz="1800" dirty="0">
                <a:latin typeface="AdvOT7b515deb"/>
              </a:rPr>
              <a:t>rst trimester, 	and then patients should be monitored every trimester and for 1 year 	postpartum as indicated by the degree of retinopathy and as recommended 	by the eye care provider. </a:t>
            </a:r>
            <a:r>
              <a:rPr lang="en-US" sz="1800" dirty="0">
                <a:solidFill>
                  <a:srgbClr val="A6192E"/>
                </a:solidFill>
                <a:latin typeface="AdvOT8eb9eec2.B"/>
              </a:rPr>
              <a:t>B</a:t>
            </a:r>
          </a:p>
        </p:txBody>
      </p:sp>
    </p:spTree>
    <p:extLst>
      <p:ext uri="{BB962C8B-B14F-4D97-AF65-F5344CB8AC3E}">
        <p14:creationId xmlns:p14="http://schemas.microsoft.com/office/powerpoint/2010/main" val="4043986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7" name="Picture 6">
            <a:extLst>
              <a:ext uri="{FF2B5EF4-FFF2-40B4-BE49-F238E27FC236}">
                <a16:creationId xmlns:a16="http://schemas.microsoft.com/office/drawing/2014/main" xmlns="" id="{507C51AF-F57D-48F8-B98A-15E7AA430B4A}"/>
              </a:ext>
            </a:extLst>
          </p:cNvPr>
          <p:cNvPicPr>
            <a:picLocks noChangeAspect="1"/>
          </p:cNvPicPr>
          <p:nvPr/>
        </p:nvPicPr>
        <p:blipFill>
          <a:blip r:embed="rId2"/>
          <a:stretch>
            <a:fillRect/>
          </a:stretch>
        </p:blipFill>
        <p:spPr>
          <a:xfrm>
            <a:off x="1745944" y="650767"/>
            <a:ext cx="5652111" cy="4019907"/>
          </a:xfrm>
          <a:prstGeom prst="rect">
            <a:avLst/>
          </a:prstGeom>
        </p:spPr>
      </p:pic>
      <p:sp>
        <p:nvSpPr>
          <p:cNvPr id="8" name="TextBox 7">
            <a:extLst>
              <a:ext uri="{FF2B5EF4-FFF2-40B4-BE49-F238E27FC236}">
                <a16:creationId xmlns:a16="http://schemas.microsoft.com/office/drawing/2014/main" xmlns="" id="{908EA50F-E572-44C3-A6B9-C3E177E3F021}"/>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3077906254"/>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7" name="TextBox 6">
            <a:extLst>
              <a:ext uri="{FF2B5EF4-FFF2-40B4-BE49-F238E27FC236}">
                <a16:creationId xmlns:a16="http://schemas.microsoft.com/office/drawing/2014/main" xmlns="" id="{DEAAEAE6-C6CE-4067-BB9C-1B93C6A38B35}"/>
              </a:ext>
            </a:extLst>
          </p:cNvPr>
          <p:cNvSpPr txBox="1">
            <a:spLocks noChangeArrowheads="1"/>
          </p:cNvSpPr>
          <p:nvPr/>
        </p:nvSpPr>
        <p:spPr bwMode="auto">
          <a:xfrm>
            <a:off x="41697" y="4750986"/>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Management of Diabetes in Pregnancy: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1):S183-S192</a:t>
            </a:r>
          </a:p>
        </p:txBody>
      </p:sp>
      <p:pic>
        <p:nvPicPr>
          <p:cNvPr id="6" name="Picture 5">
            <a:extLst>
              <a:ext uri="{FF2B5EF4-FFF2-40B4-BE49-F238E27FC236}">
                <a16:creationId xmlns:a16="http://schemas.microsoft.com/office/drawing/2014/main" xmlns="" id="{F88DD0BC-9B16-4EB5-8EF4-3B43C6DF1783}"/>
              </a:ext>
            </a:extLst>
          </p:cNvPr>
          <p:cNvPicPr>
            <a:picLocks noChangeAspect="1"/>
          </p:cNvPicPr>
          <p:nvPr/>
        </p:nvPicPr>
        <p:blipFill>
          <a:blip r:embed="rId2"/>
          <a:stretch>
            <a:fillRect/>
          </a:stretch>
        </p:blipFill>
        <p:spPr>
          <a:xfrm>
            <a:off x="220465" y="161681"/>
            <a:ext cx="7019925" cy="4476750"/>
          </a:xfrm>
          <a:prstGeom prst="rect">
            <a:avLst/>
          </a:prstGeom>
        </p:spPr>
      </p:pic>
    </p:spTree>
    <p:extLst>
      <p:ext uri="{BB962C8B-B14F-4D97-AF65-F5344CB8AC3E}">
        <p14:creationId xmlns:p14="http://schemas.microsoft.com/office/powerpoint/2010/main" val="3673129114"/>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7" name="TextBox 6">
            <a:extLst>
              <a:ext uri="{FF2B5EF4-FFF2-40B4-BE49-F238E27FC236}">
                <a16:creationId xmlns:a16="http://schemas.microsoft.com/office/drawing/2014/main" xmlns="" id="{DEAAEAE6-C6CE-4067-BB9C-1B93C6A38B35}"/>
              </a:ext>
            </a:extLst>
          </p:cNvPr>
          <p:cNvSpPr txBox="1">
            <a:spLocks noChangeArrowheads="1"/>
          </p:cNvSpPr>
          <p:nvPr/>
        </p:nvSpPr>
        <p:spPr bwMode="auto">
          <a:xfrm>
            <a:off x="41697" y="4750986"/>
            <a:ext cx="66461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Management of Diabetes in Pregnancy: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1):S183-S192</a:t>
            </a:r>
          </a:p>
        </p:txBody>
      </p:sp>
      <p:pic>
        <p:nvPicPr>
          <p:cNvPr id="2" name="Picture 1">
            <a:extLst>
              <a:ext uri="{FF2B5EF4-FFF2-40B4-BE49-F238E27FC236}">
                <a16:creationId xmlns:a16="http://schemas.microsoft.com/office/drawing/2014/main" xmlns="" id="{84DE3BFA-0A68-4E85-BD73-41046CB66D11}"/>
              </a:ext>
            </a:extLst>
          </p:cNvPr>
          <p:cNvPicPr>
            <a:picLocks noChangeAspect="1"/>
          </p:cNvPicPr>
          <p:nvPr/>
        </p:nvPicPr>
        <p:blipFill>
          <a:blip r:embed="rId2"/>
          <a:stretch>
            <a:fillRect/>
          </a:stretch>
        </p:blipFill>
        <p:spPr>
          <a:xfrm>
            <a:off x="136779" y="64686"/>
            <a:ext cx="6981825" cy="4686300"/>
          </a:xfrm>
          <a:prstGeom prst="rect">
            <a:avLst/>
          </a:prstGeom>
        </p:spPr>
      </p:pic>
    </p:spTree>
    <p:extLst>
      <p:ext uri="{BB962C8B-B14F-4D97-AF65-F5344CB8AC3E}">
        <p14:creationId xmlns:p14="http://schemas.microsoft.com/office/powerpoint/2010/main" val="190575633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Glycemic Targets in Pregnancy</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45222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14.7</a:t>
            </a:r>
            <a:r>
              <a:rPr lang="en-US" sz="1800" dirty="0">
                <a:latin typeface="AdvOT8eb9eec2.B"/>
              </a:rPr>
              <a:t> 	</a:t>
            </a:r>
            <a:r>
              <a:rPr lang="en-US" sz="1800" dirty="0">
                <a:latin typeface="AdvOT7b515deb"/>
              </a:rPr>
              <a:t>Fasting and postprandial self-monitoring of blood glucose are 	recommended in both gestational diabetes mellitus and preexisting 	diabetes in pregnancy to achieve optimal glucose levels. Glucose targets are 	fasting plasma glucose</a:t>
            </a:r>
            <a:r>
              <a:rPr lang="en-US" sz="1800" dirty="0">
                <a:latin typeface="AdvPS586B"/>
              </a:rPr>
              <a:t> &lt;</a:t>
            </a:r>
            <a:r>
              <a:rPr lang="en-US" sz="1800" dirty="0">
                <a:latin typeface="AdvOT7b515deb"/>
              </a:rPr>
              <a:t>95 mg/dL (5.3 mmol/L) and either 1-h postprandial 	glucose </a:t>
            </a:r>
            <a:r>
              <a:rPr lang="en-US" sz="1800" dirty="0">
                <a:latin typeface="AdvPS586B"/>
              </a:rPr>
              <a:t>&lt;</a:t>
            </a:r>
            <a:r>
              <a:rPr lang="en-US" sz="1800" dirty="0">
                <a:latin typeface="AdvOT7b515deb"/>
              </a:rPr>
              <a:t>140 mg/dL (7.8mmol/L) or2-hpostprandial glucose </a:t>
            </a:r>
            <a:r>
              <a:rPr lang="en-US" sz="1800" dirty="0">
                <a:latin typeface="AdvPS586B"/>
              </a:rPr>
              <a:t>&lt;</a:t>
            </a:r>
            <a:r>
              <a:rPr lang="en-US" sz="1800" dirty="0">
                <a:latin typeface="AdvOT7b515deb"/>
              </a:rPr>
              <a:t>120 mg/dL 	(6.7 mmol/L). Some women with preexisting diabetes should also test blood 	glucose </a:t>
            </a:r>
            <a:r>
              <a:rPr lang="en-US" sz="1800" dirty="0" err="1">
                <a:latin typeface="AdvOT7b515deb"/>
              </a:rPr>
              <a:t>preprandially</a:t>
            </a:r>
            <a:r>
              <a:rPr lang="en-US" sz="1800" dirty="0">
                <a:latin typeface="AdvOT7b515deb"/>
              </a:rPr>
              <a:t>. </a:t>
            </a:r>
            <a:r>
              <a:rPr lang="en-US" sz="1800" dirty="0">
                <a:solidFill>
                  <a:srgbClr val="A6192E"/>
                </a:solidFill>
                <a:latin typeface="AdvOT8eb9eec2.B"/>
              </a:rPr>
              <a:t>B</a:t>
            </a:r>
          </a:p>
          <a:p>
            <a:r>
              <a:rPr lang="en-US" sz="1800" dirty="0">
                <a:solidFill>
                  <a:srgbClr val="A6192E"/>
                </a:solidFill>
                <a:latin typeface="AdvOT8eb9eec2.B"/>
              </a:rPr>
              <a:t>14.8 </a:t>
            </a:r>
            <a:r>
              <a:rPr lang="en-US" sz="1800" dirty="0">
                <a:latin typeface="AdvOT8eb9eec2.B"/>
              </a:rPr>
              <a:t>	</a:t>
            </a:r>
            <a:r>
              <a:rPr lang="en-US" sz="1800" dirty="0">
                <a:latin typeface="AdvOT7b515deb"/>
              </a:rPr>
              <a:t>Due to increased red blood cell turnover, A1C is slightly lower in normal 	pregnancy than in normal nonpregnant women. Ideally, the A1C target in 	pregnancy is</a:t>
            </a:r>
            <a:r>
              <a:rPr lang="en-US" sz="1800" dirty="0">
                <a:latin typeface="AdvPS586B"/>
              </a:rPr>
              <a:t> &lt;</a:t>
            </a:r>
            <a:r>
              <a:rPr lang="en-US" sz="1800" dirty="0">
                <a:latin typeface="AdvOT7b515deb"/>
              </a:rPr>
              <a:t>6% (42 mmol/mol) if this can be achieved without signi</a:t>
            </a:r>
            <a:r>
              <a:rPr lang="en-US" sz="1800" dirty="0">
                <a:latin typeface="AdvOT7b515deb+fb"/>
              </a:rPr>
              <a:t>fi</a:t>
            </a:r>
            <a:r>
              <a:rPr lang="en-US" sz="1800" dirty="0">
                <a:latin typeface="AdvOT7b515deb"/>
              </a:rPr>
              <a:t>cant 	hypoglycemia, but the target may be relaxed to </a:t>
            </a:r>
            <a:r>
              <a:rPr lang="en-US" sz="1800" dirty="0">
                <a:latin typeface="AdvPS586B"/>
              </a:rPr>
              <a:t>&lt;</a:t>
            </a:r>
            <a:r>
              <a:rPr lang="en-US" sz="1800" dirty="0">
                <a:latin typeface="AdvOT7b515deb"/>
              </a:rPr>
              <a:t>7% (53mmol/mol) if 	necessary to prevent hypoglycemia. </a:t>
            </a:r>
            <a:r>
              <a:rPr lang="en-US" sz="1800" dirty="0">
                <a:solidFill>
                  <a:srgbClr val="A6192E"/>
                </a:solidFill>
                <a:latin typeface="AdvOT8eb9eec2.B"/>
              </a:rPr>
              <a:t>B</a:t>
            </a:r>
          </a:p>
        </p:txBody>
      </p:sp>
    </p:spTree>
    <p:extLst>
      <p:ext uri="{BB962C8B-B14F-4D97-AF65-F5344CB8AC3E}">
        <p14:creationId xmlns:p14="http://schemas.microsoft.com/office/powerpoint/2010/main" val="1223746735"/>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Glycemic Targets in Pregnancy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343170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14.9</a:t>
            </a:r>
            <a:r>
              <a:rPr lang="en-US" sz="1800" dirty="0">
                <a:latin typeface="AdvOT8eb9eec2.B"/>
              </a:rPr>
              <a:t> 	</a:t>
            </a:r>
            <a:r>
              <a:rPr lang="en-US" sz="1800" dirty="0">
                <a:latin typeface="AdvOT7b515deb"/>
              </a:rPr>
              <a:t>When used in addition to pre and postprandial self-monitoring of blood 	glucose, continuous glucose monitoring can help to achieve A1C targets in 	diabetes and pregnancy. </a:t>
            </a:r>
            <a:r>
              <a:rPr lang="en-US" sz="1800" dirty="0">
                <a:solidFill>
                  <a:srgbClr val="A6192E"/>
                </a:solidFill>
                <a:latin typeface="AdvOT8eb9eec2.B"/>
              </a:rPr>
              <a:t>B</a:t>
            </a:r>
          </a:p>
          <a:p>
            <a:r>
              <a:rPr lang="en-US" sz="1800" dirty="0">
                <a:solidFill>
                  <a:srgbClr val="A6192E"/>
                </a:solidFill>
                <a:latin typeface="AdvOT8eb9eec2.B"/>
              </a:rPr>
              <a:t>14.10</a:t>
            </a:r>
            <a:r>
              <a:rPr lang="en-US" sz="1800" dirty="0">
                <a:latin typeface="AdvOT8eb9eec2.B"/>
              </a:rPr>
              <a:t> 	</a:t>
            </a:r>
            <a:r>
              <a:rPr lang="en-US" sz="1800" dirty="0">
                <a:latin typeface="AdvOT7b515deb"/>
              </a:rPr>
              <a:t>When used in addition to self-monitoring of blood glucose targeting 	traditional pre- and postprandial targets, continuous glucose monitoring can 	reduce macrosomia and neonatal hypoglycemia in pregnancy complicated 	by type 1 diabetes. </a:t>
            </a:r>
            <a:r>
              <a:rPr lang="en-US" sz="1800" dirty="0">
                <a:solidFill>
                  <a:srgbClr val="A6192E"/>
                </a:solidFill>
                <a:latin typeface="AdvOT8eb9eec2.B"/>
              </a:rPr>
              <a:t>B</a:t>
            </a:r>
          </a:p>
          <a:p>
            <a:r>
              <a:rPr lang="en-US" sz="1800" dirty="0">
                <a:solidFill>
                  <a:srgbClr val="A6192E"/>
                </a:solidFill>
                <a:latin typeface="AdvOT8eb9eec2.B"/>
              </a:rPr>
              <a:t>14.11</a:t>
            </a:r>
            <a:r>
              <a:rPr lang="en-US" sz="1800" dirty="0">
                <a:latin typeface="AdvOT8eb9eec2.B"/>
              </a:rPr>
              <a:t> 	</a:t>
            </a:r>
            <a:r>
              <a:rPr lang="en-US" sz="1800" dirty="0">
                <a:latin typeface="AdvOT7b515deb"/>
              </a:rPr>
              <a:t>CGM metrics should not be used as a substitute for self-monitoring of blood 	glucose to achieve optimal pre- and postprandial glycemic targets. </a:t>
            </a:r>
            <a:r>
              <a:rPr lang="en-US" sz="1800" dirty="0">
                <a:solidFill>
                  <a:srgbClr val="A6192E"/>
                </a:solidFill>
                <a:latin typeface="AdvOT8eb9eec2.B"/>
              </a:rPr>
              <a:t>E</a:t>
            </a:r>
          </a:p>
          <a:p>
            <a:r>
              <a:rPr lang="en-US" sz="1800" dirty="0">
                <a:solidFill>
                  <a:srgbClr val="A6192E"/>
                </a:solidFill>
                <a:latin typeface="AdvOT8eb9eec2.B"/>
              </a:rPr>
              <a:t>14.12</a:t>
            </a:r>
            <a:r>
              <a:rPr lang="en-US" sz="1800" dirty="0">
                <a:latin typeface="AdvOT8eb9eec2.B"/>
              </a:rPr>
              <a:t> 	</a:t>
            </a:r>
            <a:r>
              <a:rPr lang="en-US" sz="1800" dirty="0">
                <a:latin typeface="AdvOT7b515deb"/>
              </a:rPr>
              <a:t>Commonly used estimated A1C and glucose management indicator 	calculations should not be used in pregnancy as estimates of A1C. </a:t>
            </a:r>
            <a:r>
              <a:rPr lang="en-US" sz="1800" dirty="0">
                <a:solidFill>
                  <a:srgbClr val="A6192E"/>
                </a:solidFill>
                <a:latin typeface="AdvOT8eb9eec2.B"/>
              </a:rPr>
              <a:t>C</a:t>
            </a:r>
          </a:p>
        </p:txBody>
      </p:sp>
    </p:spTree>
    <p:extLst>
      <p:ext uri="{BB962C8B-B14F-4D97-AF65-F5344CB8AC3E}">
        <p14:creationId xmlns:p14="http://schemas.microsoft.com/office/powerpoint/2010/main" val="116108336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855895"/>
            <a:ext cx="7999068" cy="217495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Similar to the targets recommended by ACOG (the same as for GDM), the ADA-recommended targets for women with type 1 or type 2 diabetes are as follows:</a:t>
            </a:r>
          </a:p>
          <a:p>
            <a:endParaRPr lang="en-US" sz="1800" dirty="0">
              <a:solidFill>
                <a:srgbClr val="A6192E"/>
              </a:solidFill>
              <a:latin typeface="AdvOT7b515deb"/>
            </a:endParaRPr>
          </a:p>
          <a:p>
            <a:pPr marL="285750" indent="-285750">
              <a:buFont typeface="Arial" panose="020B0604020202020204" pitchFamily="34" charset="0"/>
              <a:buChar char="•"/>
            </a:pPr>
            <a:r>
              <a:rPr lang="en-US" sz="1800" dirty="0">
                <a:latin typeface="AdvOT7b515deb"/>
              </a:rPr>
              <a:t>Fasting glucose </a:t>
            </a:r>
            <a:r>
              <a:rPr lang="en-US" sz="1800" dirty="0">
                <a:latin typeface="AdvPS586B"/>
              </a:rPr>
              <a:t>&lt;</a:t>
            </a:r>
            <a:r>
              <a:rPr lang="en-US" sz="1800" dirty="0">
                <a:latin typeface="AdvOT7b515deb"/>
              </a:rPr>
              <a:t>95 mg/dL (5.3 mmol/L) and either</a:t>
            </a:r>
          </a:p>
          <a:p>
            <a:pPr marL="285750" indent="-285750">
              <a:buFont typeface="Arial" panose="020B0604020202020204" pitchFamily="34" charset="0"/>
              <a:buChar char="•"/>
            </a:pPr>
            <a:r>
              <a:rPr lang="en-US" sz="1800" dirty="0">
                <a:latin typeface="AdvOT7b515deb"/>
              </a:rPr>
              <a:t>One-hour postprandial glucose </a:t>
            </a:r>
            <a:r>
              <a:rPr lang="en-US" sz="1800" dirty="0">
                <a:latin typeface="AdvPS586B"/>
              </a:rPr>
              <a:t>&lt;</a:t>
            </a:r>
            <a:r>
              <a:rPr lang="en-US" sz="1800" dirty="0">
                <a:latin typeface="AdvOT7b515deb"/>
              </a:rPr>
              <a:t>140 mg/dL (7.8 mmol/L) or</a:t>
            </a:r>
          </a:p>
          <a:p>
            <a:pPr marL="285750" indent="-285750">
              <a:buFont typeface="Arial" panose="020B0604020202020204" pitchFamily="34" charset="0"/>
              <a:buChar char="•"/>
            </a:pPr>
            <a:r>
              <a:rPr lang="en-US" sz="1800" dirty="0">
                <a:latin typeface="AdvOT7b515deb"/>
              </a:rPr>
              <a:t>Two-hour postprandial glucose </a:t>
            </a:r>
            <a:r>
              <a:rPr lang="en-US" sz="1800" dirty="0">
                <a:latin typeface="AdvPS586B"/>
              </a:rPr>
              <a:t>&lt;</a:t>
            </a:r>
            <a:r>
              <a:rPr lang="en-US" sz="1800" dirty="0">
                <a:latin typeface="AdvOT7b515deb"/>
              </a:rPr>
              <a:t>120 mg/dL (6.7 mmol/L)</a:t>
            </a:r>
            <a:endParaRPr lang="en-US" sz="1800" dirty="0">
              <a:solidFill>
                <a:srgbClr val="A6192E"/>
              </a:solidFill>
              <a:latin typeface="AdvOT8eb9eec2.B"/>
            </a:endParaRPr>
          </a:p>
        </p:txBody>
      </p:sp>
    </p:spTree>
    <p:extLst>
      <p:ext uri="{BB962C8B-B14F-4D97-AF65-F5344CB8AC3E}">
        <p14:creationId xmlns:p14="http://schemas.microsoft.com/office/powerpoint/2010/main" val="2815764349"/>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Management of Gestational Diabetes Mellitus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1357848"/>
            <a:ext cx="7999068"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14.13</a:t>
            </a:r>
            <a:r>
              <a:rPr lang="en-US" sz="1800" dirty="0">
                <a:latin typeface="AdvOT8eb9eec2.B"/>
              </a:rPr>
              <a:t> 	</a:t>
            </a:r>
            <a:r>
              <a:rPr lang="en-US" sz="1800" dirty="0">
                <a:latin typeface="AdvOT7b515deb"/>
              </a:rPr>
              <a:t>Lifestyle behavior change is an essential component of management of 	gestational diabetes mellitus and may suf</a:t>
            </a:r>
            <a:r>
              <a:rPr lang="en-US" sz="1800" dirty="0">
                <a:latin typeface="AdvOT7b515deb+fb"/>
              </a:rPr>
              <a:t>fi</a:t>
            </a:r>
            <a:r>
              <a:rPr lang="en-US" sz="1800" dirty="0">
                <a:latin typeface="AdvOT7b515deb"/>
              </a:rPr>
              <a:t>ce for the treatment of many 	women. Insulin should be added if needed to achieve glycemic targets. </a:t>
            </a:r>
            <a:r>
              <a:rPr lang="en-US" sz="1800" dirty="0">
                <a:solidFill>
                  <a:srgbClr val="A6192E"/>
                </a:solidFill>
                <a:latin typeface="AdvOT8eb9eec2.B"/>
              </a:rPr>
              <a:t>A</a:t>
            </a:r>
          </a:p>
          <a:p>
            <a:r>
              <a:rPr lang="en-US" sz="1800" dirty="0">
                <a:solidFill>
                  <a:srgbClr val="A6192E"/>
                </a:solidFill>
                <a:latin typeface="AdvOT8eb9eec2.B"/>
              </a:rPr>
              <a:t>14.14</a:t>
            </a:r>
            <a:r>
              <a:rPr lang="en-US" sz="1800" dirty="0">
                <a:latin typeface="AdvOT8eb9eec2.B"/>
              </a:rPr>
              <a:t> 	</a:t>
            </a:r>
            <a:r>
              <a:rPr lang="en-US" sz="1800" dirty="0">
                <a:latin typeface="AdvOT7b515deb"/>
              </a:rPr>
              <a:t>Insulin is the preferred medication for treating hyperglycemia in gestational 	diabetes mellitus. Metformin and glyburide should not be used as </a:t>
            </a:r>
            <a:r>
              <a:rPr lang="en-US" sz="1800" dirty="0">
                <a:latin typeface="AdvOT7b515deb+fb"/>
              </a:rPr>
              <a:t>fi</a:t>
            </a:r>
            <a:r>
              <a:rPr lang="en-US" sz="1800" dirty="0">
                <a:latin typeface="AdvOT7b515deb"/>
              </a:rPr>
              <a:t>rst-line 	agents, as both cross the placenta to the fetus. </a:t>
            </a:r>
            <a:r>
              <a:rPr lang="en-US" sz="1800" dirty="0">
                <a:solidFill>
                  <a:srgbClr val="A6192E"/>
                </a:solidFill>
                <a:latin typeface="AdvOT8eb9eec2.B"/>
              </a:rPr>
              <a:t>A</a:t>
            </a:r>
            <a:r>
              <a:rPr lang="en-US" sz="1800" dirty="0">
                <a:latin typeface="AdvOT8eb9eec2.B"/>
              </a:rPr>
              <a:t> </a:t>
            </a:r>
            <a:r>
              <a:rPr lang="en-US" sz="1800" dirty="0">
                <a:latin typeface="AdvOT7b515deb"/>
              </a:rPr>
              <a:t>Other oral and noninsulin 	injectable glucose-lowering medications lack long-term safety data.</a:t>
            </a:r>
          </a:p>
          <a:p>
            <a:r>
              <a:rPr lang="en-US" sz="1800" dirty="0">
                <a:solidFill>
                  <a:srgbClr val="A6192E"/>
                </a:solidFill>
                <a:latin typeface="AdvOT8eb9eec2.B"/>
              </a:rPr>
              <a:t>14.15 </a:t>
            </a:r>
            <a:r>
              <a:rPr lang="en-US" sz="1800" dirty="0">
                <a:latin typeface="AdvOT8eb9eec2.B"/>
              </a:rPr>
              <a:t>	</a:t>
            </a:r>
            <a:r>
              <a:rPr lang="en-US" sz="1800" dirty="0">
                <a:latin typeface="AdvOT7b515deb"/>
              </a:rPr>
              <a:t>Metformin, when used to treat polycystic ovary syndrome and induce 	ovulation, should be discontinued by the end of the </a:t>
            </a:r>
            <a:r>
              <a:rPr lang="en-US" sz="1800" dirty="0">
                <a:latin typeface="AdvOT7b515deb+fb"/>
              </a:rPr>
              <a:t>fi</a:t>
            </a:r>
            <a:r>
              <a:rPr lang="en-US" sz="1800" dirty="0">
                <a:latin typeface="AdvOT7b515deb"/>
              </a:rPr>
              <a:t>rst trimester. </a:t>
            </a:r>
            <a:r>
              <a:rPr lang="en-US" sz="1800" dirty="0">
                <a:solidFill>
                  <a:srgbClr val="A6192E"/>
                </a:solidFill>
                <a:latin typeface="AdvOT8eb9eec2.B"/>
              </a:rPr>
              <a:t>A</a:t>
            </a:r>
          </a:p>
        </p:txBody>
      </p:sp>
    </p:spTree>
    <p:extLst>
      <p:ext uri="{BB962C8B-B14F-4D97-AF65-F5344CB8AC3E}">
        <p14:creationId xmlns:p14="http://schemas.microsoft.com/office/powerpoint/2010/main" val="3436245913"/>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855895"/>
            <a:ext cx="7999068" cy="260071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After diagnosis, treatment starts with medical nutrition therapy, physical activity, and weight management depending on pregestational weight, as outlined in the section below on preexisting type 2 diabetes, and glucose monitoring aiming for the targets recommended by the Fifth International Workshop-Conference on Gestational Diabetes Mellitus:</a:t>
            </a:r>
          </a:p>
          <a:p>
            <a:pPr marL="285750" indent="-285750">
              <a:buFont typeface="Arial" panose="020B0604020202020204" pitchFamily="34" charset="0"/>
              <a:buChar char="•"/>
            </a:pPr>
            <a:r>
              <a:rPr lang="en-US" sz="1800" dirty="0">
                <a:latin typeface="AdvOT7b515deb"/>
              </a:rPr>
              <a:t>Fasting glucose </a:t>
            </a:r>
            <a:r>
              <a:rPr lang="en-US" sz="1800" dirty="0">
                <a:latin typeface="AdvPS586B"/>
              </a:rPr>
              <a:t>&lt;</a:t>
            </a:r>
            <a:r>
              <a:rPr lang="en-US" sz="1800" dirty="0">
                <a:latin typeface="AdvOT7b515deb"/>
              </a:rPr>
              <a:t>95 mg/dL (5.3 mmol/L) and either</a:t>
            </a:r>
          </a:p>
          <a:p>
            <a:pPr marL="285750" indent="-285750">
              <a:buFont typeface="Arial" panose="020B0604020202020204" pitchFamily="34" charset="0"/>
              <a:buChar char="•"/>
            </a:pPr>
            <a:r>
              <a:rPr lang="en-US" sz="1800" dirty="0">
                <a:latin typeface="AdvOT7b515deb"/>
              </a:rPr>
              <a:t>One-hour postprandial glucose </a:t>
            </a:r>
            <a:r>
              <a:rPr lang="en-US" sz="1800" dirty="0">
                <a:latin typeface="AdvPS586B"/>
              </a:rPr>
              <a:t>&lt;</a:t>
            </a:r>
            <a:r>
              <a:rPr lang="en-US" sz="1800" dirty="0">
                <a:latin typeface="AdvOT7b515deb"/>
              </a:rPr>
              <a:t>140 mg/dL (7.8 mmol/L) or</a:t>
            </a:r>
          </a:p>
          <a:p>
            <a:pPr marL="285750" indent="-285750">
              <a:buFont typeface="Arial" panose="020B0604020202020204" pitchFamily="34" charset="0"/>
              <a:buChar char="•"/>
            </a:pPr>
            <a:r>
              <a:rPr lang="en-US" sz="1800" dirty="0">
                <a:latin typeface="AdvOT7b515deb"/>
              </a:rPr>
              <a:t>Two-hour postprandial glucose </a:t>
            </a:r>
            <a:r>
              <a:rPr lang="en-US" sz="1800" dirty="0">
                <a:latin typeface="AdvPS586B"/>
              </a:rPr>
              <a:t>&lt;</a:t>
            </a:r>
            <a:r>
              <a:rPr lang="en-US" sz="1800" dirty="0">
                <a:latin typeface="AdvOT7b515deb"/>
              </a:rPr>
              <a:t>120 mg/dL (6.7 mmol/L)</a:t>
            </a:r>
            <a:endParaRPr lang="en-US" sz="1800" dirty="0">
              <a:solidFill>
                <a:srgbClr val="A6192E"/>
              </a:solidFill>
              <a:latin typeface="AdvOT8eb9eec2.B"/>
            </a:endParaRPr>
          </a:p>
        </p:txBody>
      </p:sp>
    </p:spTree>
    <p:extLst>
      <p:ext uri="{BB962C8B-B14F-4D97-AF65-F5344CB8AC3E}">
        <p14:creationId xmlns:p14="http://schemas.microsoft.com/office/powerpoint/2010/main" val="274174023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Management of Preexisting Type 1 Diabetes and Type 2 Diabetes in Pregnancy</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89621"/>
            <a:ext cx="7999068" cy="123623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14.16</a:t>
            </a:r>
            <a:r>
              <a:rPr lang="en-US" sz="1800" dirty="0">
                <a:latin typeface="AdvOT8eb9eec2.B"/>
              </a:rPr>
              <a:t> 	</a:t>
            </a:r>
            <a:r>
              <a:rPr lang="en-US" sz="1800" dirty="0">
                <a:latin typeface="AdvOT7b515deb"/>
              </a:rPr>
              <a:t>Insulin is the preferred agent for management of both type 1 diabetes and 	type 2 diabetes in pregnancy. </a:t>
            </a:r>
            <a:r>
              <a:rPr lang="en-US" sz="1800" dirty="0">
                <a:solidFill>
                  <a:srgbClr val="A6192E"/>
                </a:solidFill>
                <a:latin typeface="AdvOT8eb9eec2.B"/>
              </a:rPr>
              <a:t>E</a:t>
            </a:r>
          </a:p>
          <a:p>
            <a:r>
              <a:rPr lang="en-US" sz="1800" dirty="0">
                <a:solidFill>
                  <a:srgbClr val="A6192E"/>
                </a:solidFill>
                <a:latin typeface="AdvOT8eb9eec2.B"/>
              </a:rPr>
              <a:t>14.17 </a:t>
            </a:r>
            <a:r>
              <a:rPr lang="en-US" sz="1800" dirty="0">
                <a:latin typeface="AdvOT8eb9eec2.B"/>
              </a:rPr>
              <a:t>	</a:t>
            </a:r>
            <a:r>
              <a:rPr lang="en-US" sz="1800" dirty="0">
                <a:latin typeface="AdvOT7b515deb"/>
              </a:rPr>
              <a:t>Either multiple daily injections or insulin pump technology can be used in 	pregnancy complicated by type 1 diabetes. </a:t>
            </a:r>
            <a:r>
              <a:rPr lang="en-US" sz="1800" dirty="0">
                <a:solidFill>
                  <a:srgbClr val="A6192E"/>
                </a:solidFill>
                <a:latin typeface="AdvOT8eb9eec2.B"/>
              </a:rPr>
              <a:t>C</a:t>
            </a:r>
          </a:p>
        </p:txBody>
      </p:sp>
    </p:spTree>
    <p:extLst>
      <p:ext uri="{BB962C8B-B14F-4D97-AF65-F5344CB8AC3E}">
        <p14:creationId xmlns:p14="http://schemas.microsoft.com/office/powerpoint/2010/main" val="1747557620"/>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Preeclampsia and Aspirin</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14.18 </a:t>
            </a:r>
            <a:r>
              <a:rPr lang="en-US" sz="1800" dirty="0">
                <a:latin typeface="AdvOT8eb9eec2.B"/>
              </a:rPr>
              <a:t>	</a:t>
            </a:r>
            <a:r>
              <a:rPr lang="en-US" sz="1800" dirty="0">
                <a:latin typeface="AdvOT7b515deb"/>
              </a:rPr>
              <a:t>Women with type 1 or type 2 diabetes should be prescribed low-dose 	aspirin 60</a:t>
            </a:r>
            <a:r>
              <a:rPr lang="en-US" sz="1800" dirty="0">
                <a:latin typeface="AdvOT7b515deb+20"/>
              </a:rPr>
              <a:t>–</a:t>
            </a:r>
            <a:r>
              <a:rPr lang="en-US" sz="1800" dirty="0">
                <a:latin typeface="AdvOT7b515deb"/>
              </a:rPr>
              <a:t>150mg/day (usual dose 81 mg/day) by the end of the </a:t>
            </a:r>
            <a:r>
              <a:rPr lang="en-US" sz="1800" dirty="0">
                <a:latin typeface="AdvOT7b515deb+fb"/>
              </a:rPr>
              <a:t>fi</a:t>
            </a:r>
            <a:r>
              <a:rPr lang="en-US" sz="1800" dirty="0">
                <a:latin typeface="AdvOT7b515deb"/>
              </a:rPr>
              <a:t>rst 	trimester in order to lower the risk of preeclampsia. </a:t>
            </a:r>
            <a:r>
              <a:rPr lang="en-US" sz="1800" dirty="0">
                <a:solidFill>
                  <a:srgbClr val="A6192E"/>
                </a:solidFill>
                <a:latin typeface="AdvOT8eb9eec2.B"/>
              </a:rPr>
              <a:t>A</a:t>
            </a:r>
          </a:p>
        </p:txBody>
      </p:sp>
    </p:spTree>
    <p:extLst>
      <p:ext uri="{BB962C8B-B14F-4D97-AF65-F5344CB8AC3E}">
        <p14:creationId xmlns:p14="http://schemas.microsoft.com/office/powerpoint/2010/main" val="3062525631"/>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Pregnancy and Drug Considerations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14.19</a:t>
            </a:r>
            <a:r>
              <a:rPr lang="en-US" sz="1800" dirty="0">
                <a:latin typeface="AdvOT8eb9eec2.B"/>
              </a:rPr>
              <a:t> 	</a:t>
            </a:r>
            <a:r>
              <a:rPr lang="en-US" sz="1800" dirty="0">
                <a:latin typeface="AdvOT7b515deb"/>
              </a:rPr>
              <a:t>In pregnant patients with diabetes and hypertension or signi</a:t>
            </a:r>
            <a:r>
              <a:rPr lang="en-US" sz="1800" dirty="0">
                <a:latin typeface="AdvOT7b515deb+fb"/>
              </a:rPr>
              <a:t>fi</a:t>
            </a:r>
            <a:r>
              <a:rPr lang="en-US" sz="1800" dirty="0">
                <a:latin typeface="AdvOT7b515deb"/>
              </a:rPr>
              <a:t>cant 	proteinuria, a consistent blood pressure </a:t>
            </a:r>
            <a:r>
              <a:rPr lang="en-US" sz="1800" dirty="0">
                <a:latin typeface="AdvPS586B"/>
              </a:rPr>
              <a:t>&gt;</a:t>
            </a:r>
            <a:r>
              <a:rPr lang="en-US" sz="1800" dirty="0">
                <a:latin typeface="AdvOT7b515deb"/>
              </a:rPr>
              <a:t>135/85 mmHg should be treated 	in the interest of optimizing long term maternal health. Blood pressure 	targets should range no lower than 120/80 mmHg, as lower blood pressure 	targets may impair fetal growth. </a:t>
            </a:r>
            <a:r>
              <a:rPr lang="en-US" sz="1800" dirty="0">
                <a:solidFill>
                  <a:srgbClr val="A6192E"/>
                </a:solidFill>
                <a:latin typeface="AdvOT8eb9eec2.B"/>
              </a:rPr>
              <a:t>C</a:t>
            </a:r>
          </a:p>
          <a:p>
            <a:r>
              <a:rPr lang="en-US" sz="1800" dirty="0">
                <a:solidFill>
                  <a:srgbClr val="A6192E"/>
                </a:solidFill>
                <a:latin typeface="AdvOT8eb9eec2.B"/>
              </a:rPr>
              <a:t>14.20 </a:t>
            </a:r>
            <a:r>
              <a:rPr lang="en-US" sz="1800" dirty="0">
                <a:latin typeface="AdvOT8eb9eec2.B"/>
              </a:rPr>
              <a:t>	</a:t>
            </a:r>
            <a:r>
              <a:rPr lang="en-US" sz="1800" dirty="0">
                <a:latin typeface="AdvOT7b515deb"/>
              </a:rPr>
              <a:t>Potentially harmful medications in pregnancy (i.e., ACE inhibitors, 	angiotensin receptor blockers, statins) should be stopped at conception and 	avoided in sexually active women of childbearing age who are not using 	reliable contraception. </a:t>
            </a:r>
            <a:r>
              <a:rPr lang="en-US" sz="1800" dirty="0">
                <a:solidFill>
                  <a:srgbClr val="A6192E"/>
                </a:solidFill>
                <a:latin typeface="AdvOT8eb9eec2.B"/>
              </a:rPr>
              <a:t>B</a:t>
            </a:r>
          </a:p>
        </p:txBody>
      </p:sp>
    </p:spTree>
    <p:extLst>
      <p:ext uri="{BB962C8B-B14F-4D97-AF65-F5344CB8AC3E}">
        <p14:creationId xmlns:p14="http://schemas.microsoft.com/office/powerpoint/2010/main" val="3307821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7" name="Picture 6">
            <a:extLst>
              <a:ext uri="{FF2B5EF4-FFF2-40B4-BE49-F238E27FC236}">
                <a16:creationId xmlns:a16="http://schemas.microsoft.com/office/drawing/2014/main" xmlns="" id="{E8EC1D1A-3368-4499-8895-18C16BE0E186}"/>
              </a:ext>
            </a:extLst>
          </p:cNvPr>
          <p:cNvPicPr>
            <a:picLocks noChangeAspect="1"/>
          </p:cNvPicPr>
          <p:nvPr/>
        </p:nvPicPr>
        <p:blipFill>
          <a:blip r:embed="rId2"/>
          <a:stretch>
            <a:fillRect/>
          </a:stretch>
        </p:blipFill>
        <p:spPr>
          <a:xfrm>
            <a:off x="1859705" y="964393"/>
            <a:ext cx="5424590" cy="3214714"/>
          </a:xfrm>
          <a:prstGeom prst="rect">
            <a:avLst/>
          </a:prstGeom>
        </p:spPr>
      </p:pic>
      <p:sp>
        <p:nvSpPr>
          <p:cNvPr id="8" name="TextBox 7">
            <a:extLst>
              <a:ext uri="{FF2B5EF4-FFF2-40B4-BE49-F238E27FC236}">
                <a16:creationId xmlns:a16="http://schemas.microsoft.com/office/drawing/2014/main" xmlns="" id="{905194DB-63ED-486E-A2B2-68A2D53E1F58}"/>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4201642147"/>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Postpartum Care</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14.21</a:t>
            </a:r>
            <a:r>
              <a:rPr lang="en-US" sz="1800" dirty="0">
                <a:latin typeface="AdvOT8eb9eec2.B"/>
              </a:rPr>
              <a:t> 	</a:t>
            </a:r>
            <a:r>
              <a:rPr lang="en-US" sz="1800" dirty="0">
                <a:latin typeface="AdvOT7b515deb"/>
              </a:rPr>
              <a:t>Insulin resistance decreases dramatically immediately postpartum, and 	insulin requirements need to be evaluated and adjusted as they are often 	roughly half the prepregnancy requirements for the initial few days 	postpartum. </a:t>
            </a:r>
            <a:r>
              <a:rPr lang="en-US" sz="1800" dirty="0">
                <a:solidFill>
                  <a:srgbClr val="A6192E"/>
                </a:solidFill>
                <a:latin typeface="AdvOT8eb9eec2.B"/>
              </a:rPr>
              <a:t>C</a:t>
            </a:r>
          </a:p>
          <a:p>
            <a:r>
              <a:rPr lang="en-US" sz="1800" dirty="0">
                <a:solidFill>
                  <a:srgbClr val="A6192E"/>
                </a:solidFill>
                <a:latin typeface="AdvOT8eb9eec2.B"/>
              </a:rPr>
              <a:t>14.22</a:t>
            </a:r>
            <a:r>
              <a:rPr lang="en-US" sz="1800" dirty="0">
                <a:latin typeface="AdvOT8eb9eec2.B"/>
              </a:rPr>
              <a:t> 	</a:t>
            </a:r>
            <a:r>
              <a:rPr lang="en-US" sz="1800" dirty="0">
                <a:latin typeface="AdvOT7b515deb"/>
              </a:rPr>
              <a:t>A contraceptive plan should be discussed and implemented with all women 	with diabetes of reproductive potential. </a:t>
            </a:r>
            <a:r>
              <a:rPr lang="en-US" sz="1800" dirty="0">
                <a:solidFill>
                  <a:srgbClr val="A6192E"/>
                </a:solidFill>
                <a:latin typeface="AdvOT8eb9eec2.B"/>
              </a:rPr>
              <a:t>C</a:t>
            </a:r>
          </a:p>
          <a:p>
            <a:r>
              <a:rPr lang="en-US" sz="1800" dirty="0">
                <a:solidFill>
                  <a:srgbClr val="A6192E"/>
                </a:solidFill>
                <a:latin typeface="AdvOT8eb9eec2.B"/>
              </a:rPr>
              <a:t>14.23</a:t>
            </a:r>
            <a:r>
              <a:rPr lang="en-US" sz="1800" dirty="0">
                <a:latin typeface="AdvOT8eb9eec2.B"/>
              </a:rPr>
              <a:t> 	</a:t>
            </a:r>
            <a:r>
              <a:rPr lang="en-US" sz="1800" dirty="0">
                <a:latin typeface="AdvOT7b515deb"/>
              </a:rPr>
              <a:t>Screen women with a recent history of gestational diabetes mellitus at 4</a:t>
            </a:r>
            <a:r>
              <a:rPr lang="en-US" sz="1800" dirty="0">
                <a:latin typeface="AdvOT7b515deb+20"/>
              </a:rPr>
              <a:t>–</a:t>
            </a:r>
            <a:r>
              <a:rPr lang="en-US" sz="1800" dirty="0">
                <a:latin typeface="AdvOT7b515deb"/>
              </a:rPr>
              <a:t>12 	weeks postpartum, using the 75-g oral glucose tolerance test and clinically 	appropriate nonpregnancy diagnostic criteria. </a:t>
            </a:r>
            <a:r>
              <a:rPr lang="en-US" sz="1800" dirty="0">
                <a:solidFill>
                  <a:srgbClr val="A6192E"/>
                </a:solidFill>
                <a:latin typeface="AdvOT8eb9eec2.B"/>
              </a:rPr>
              <a:t>B</a:t>
            </a:r>
          </a:p>
        </p:txBody>
      </p:sp>
    </p:spTree>
    <p:extLst>
      <p:ext uri="{BB962C8B-B14F-4D97-AF65-F5344CB8AC3E}">
        <p14:creationId xmlns:p14="http://schemas.microsoft.com/office/powerpoint/2010/main" val="942363750"/>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Postpartum Care (continued)</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Management of Diabetes in Pregnancy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355994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14.24</a:t>
            </a:r>
            <a:r>
              <a:rPr lang="en-US" sz="1800" dirty="0">
                <a:latin typeface="AdvOT8eb9eec2.B"/>
              </a:rPr>
              <a:t> 	</a:t>
            </a:r>
            <a:r>
              <a:rPr lang="en-US" sz="1800" dirty="0">
                <a:latin typeface="AdvOT7b515deb"/>
              </a:rPr>
              <a:t>Women with a history of gestational diabetes mellitus found to have 	prediabetes should receive intensive lifestyle interventions and/or 	metformin to prevent diabetes. </a:t>
            </a:r>
            <a:r>
              <a:rPr lang="en-US" sz="1800" dirty="0">
                <a:solidFill>
                  <a:srgbClr val="A6192E"/>
                </a:solidFill>
                <a:latin typeface="AdvOT8eb9eec2.B"/>
              </a:rPr>
              <a:t>A</a:t>
            </a:r>
          </a:p>
          <a:p>
            <a:r>
              <a:rPr lang="en-US" sz="1800" dirty="0">
                <a:solidFill>
                  <a:srgbClr val="A6192E"/>
                </a:solidFill>
                <a:latin typeface="AdvOT8eb9eec2.B"/>
              </a:rPr>
              <a:t>14.25</a:t>
            </a:r>
            <a:r>
              <a:rPr lang="en-US" sz="1800" dirty="0">
                <a:latin typeface="AdvOT8eb9eec2.B"/>
              </a:rPr>
              <a:t> 	</a:t>
            </a:r>
            <a:r>
              <a:rPr lang="en-US" sz="1800" dirty="0">
                <a:latin typeface="AdvOT7b515deb"/>
              </a:rPr>
              <a:t>Women with a history of gestational diabetes mellitus should have lifelong 	screening for the development of type 2 diabetes or prediabetes at least 	every 3 years. </a:t>
            </a:r>
            <a:r>
              <a:rPr lang="en-US" sz="1800" dirty="0">
                <a:solidFill>
                  <a:srgbClr val="A6192E"/>
                </a:solidFill>
                <a:latin typeface="AdvOT8eb9eec2.B"/>
              </a:rPr>
              <a:t>B</a:t>
            </a:r>
          </a:p>
          <a:p>
            <a:r>
              <a:rPr lang="en-US" sz="1800" dirty="0">
                <a:solidFill>
                  <a:srgbClr val="A6192E"/>
                </a:solidFill>
                <a:latin typeface="AdvOT8eb9eec2.B"/>
              </a:rPr>
              <a:t>14.26</a:t>
            </a:r>
            <a:r>
              <a:rPr lang="en-US" sz="1800" dirty="0">
                <a:latin typeface="AdvOT8eb9eec2.B"/>
              </a:rPr>
              <a:t> 	</a:t>
            </a:r>
            <a:r>
              <a:rPr lang="en-US" sz="1800" dirty="0">
                <a:latin typeface="AdvOT7b515deb"/>
              </a:rPr>
              <a:t>Women with a history of gestational diabetes mellitus should seek 	preconception screening for diabetes and preconception care to identify 	and treat hyperglycemia and prevent congenital malformations. </a:t>
            </a:r>
            <a:r>
              <a:rPr lang="en-US" sz="1800" dirty="0">
                <a:solidFill>
                  <a:srgbClr val="A6192E"/>
                </a:solidFill>
                <a:latin typeface="AdvOT8eb9eec2.B"/>
              </a:rPr>
              <a:t>E</a:t>
            </a:r>
          </a:p>
          <a:p>
            <a:r>
              <a:rPr lang="en-US" sz="1800" dirty="0">
                <a:solidFill>
                  <a:srgbClr val="A6192E"/>
                </a:solidFill>
                <a:latin typeface="AdvOT8eb9eec2.B"/>
              </a:rPr>
              <a:t>14.27</a:t>
            </a:r>
            <a:r>
              <a:rPr lang="en-US" sz="1800" dirty="0">
                <a:latin typeface="AdvOT8eb9eec2.B"/>
              </a:rPr>
              <a:t> 	</a:t>
            </a:r>
            <a:r>
              <a:rPr lang="en-US" sz="1800" dirty="0">
                <a:latin typeface="AdvOT7b515deb"/>
              </a:rPr>
              <a:t>Postpartum care should include psychosocial assessment and support for 	self-care. </a:t>
            </a:r>
            <a:r>
              <a:rPr lang="en-US" sz="1800" dirty="0">
                <a:solidFill>
                  <a:srgbClr val="A6192E"/>
                </a:solidFill>
                <a:latin typeface="AdvOT8eb9eec2.B"/>
              </a:rPr>
              <a:t>E</a:t>
            </a:r>
          </a:p>
        </p:txBody>
      </p:sp>
    </p:spTree>
    <p:extLst>
      <p:ext uri="{BB962C8B-B14F-4D97-AF65-F5344CB8AC3E}">
        <p14:creationId xmlns:p14="http://schemas.microsoft.com/office/powerpoint/2010/main" val="4179442"/>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15</a:t>
            </a:r>
            <a:r>
              <a:rPr lang="en-US" dirty="0">
                <a:solidFill>
                  <a:srgbClr val="C00000"/>
                </a:solidFill>
              </a:rPr>
              <a:t>.</a:t>
            </a:r>
            <a:r>
              <a:rPr lang="en-US" dirty="0"/>
              <a:t> </a:t>
            </a:r>
            <a:br>
              <a:rPr lang="en-US" dirty="0"/>
            </a:br>
            <a:r>
              <a:rPr lang="en-US" dirty="0"/>
              <a:t/>
            </a:r>
            <a:br>
              <a:rPr lang="en-US" dirty="0"/>
            </a:br>
            <a:r>
              <a:rPr lang="en-US" dirty="0"/>
              <a:t>Diabetes Care in the Hospital</a:t>
            </a:r>
          </a:p>
        </p:txBody>
      </p:sp>
    </p:spTree>
    <p:extLst>
      <p:ext uri="{BB962C8B-B14F-4D97-AF65-F5344CB8AC3E}">
        <p14:creationId xmlns:p14="http://schemas.microsoft.com/office/powerpoint/2010/main" val="1792686495"/>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Hospital Care Delivery Standards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15.1</a:t>
            </a:r>
            <a:r>
              <a:rPr lang="en-US" sz="1800" dirty="0">
                <a:latin typeface="AdvOT8eb9eec2.B"/>
              </a:rPr>
              <a:t> 	</a:t>
            </a:r>
            <a:r>
              <a:rPr lang="en-US" sz="1800" dirty="0">
                <a:latin typeface="AdvOT7b515deb"/>
              </a:rPr>
              <a:t>Perform an A1C test on all patients with diabetes or hyperglycemia (blood 	glucose </a:t>
            </a:r>
            <a:r>
              <a:rPr lang="en-US" sz="1800" dirty="0">
                <a:latin typeface="AdvPS586B"/>
              </a:rPr>
              <a:t>&gt;</a:t>
            </a:r>
            <a:r>
              <a:rPr lang="en-US" sz="1800" dirty="0">
                <a:latin typeface="AdvOT7b515deb"/>
              </a:rPr>
              <a:t>140 mg/dL [7.8 mmol/L]) admitted to the hospital if not 	performed in the prior 3 months. </a:t>
            </a:r>
            <a:r>
              <a:rPr lang="en-US" sz="1800" dirty="0">
                <a:solidFill>
                  <a:srgbClr val="A6192E"/>
                </a:solidFill>
                <a:latin typeface="AdvOT8eb9eec2.B"/>
              </a:rPr>
              <a:t>B</a:t>
            </a:r>
          </a:p>
          <a:p>
            <a:r>
              <a:rPr lang="en-US" sz="1800" dirty="0">
                <a:solidFill>
                  <a:srgbClr val="A6192E"/>
                </a:solidFill>
                <a:latin typeface="AdvOT8eb9eec2.B"/>
              </a:rPr>
              <a:t>15.2</a:t>
            </a:r>
            <a:r>
              <a:rPr lang="en-US" sz="1800" dirty="0">
                <a:latin typeface="AdvOT8eb9eec2.B"/>
              </a:rPr>
              <a:t> 	</a:t>
            </a:r>
            <a:r>
              <a:rPr lang="en-US" sz="1800" dirty="0">
                <a:latin typeface="AdvOT7b515deb"/>
              </a:rPr>
              <a:t>Insulin should be administered using validated written or computerized 	protocols that allow for prede</a:t>
            </a:r>
            <a:r>
              <a:rPr lang="en-US" sz="1800" dirty="0">
                <a:latin typeface="AdvOT7b515deb+fb"/>
              </a:rPr>
              <a:t>fi</a:t>
            </a:r>
            <a:r>
              <a:rPr lang="en-US" sz="1800" dirty="0">
                <a:latin typeface="AdvOT7b515deb"/>
              </a:rPr>
              <a:t>ned adjustments in the insulin dosage based 	on glycemic </a:t>
            </a:r>
            <a:r>
              <a:rPr lang="en-US" sz="1800" dirty="0">
                <a:latin typeface="AdvOT7b515deb+fb"/>
              </a:rPr>
              <a:t>fl</a:t>
            </a:r>
            <a:r>
              <a:rPr lang="en-US" sz="1800" dirty="0">
                <a:latin typeface="AdvOT7b515deb"/>
              </a:rPr>
              <a:t>uctuations. </a:t>
            </a:r>
            <a:r>
              <a:rPr lang="en-US" sz="1800" dirty="0">
                <a:solidFill>
                  <a:srgbClr val="A6192E"/>
                </a:solidFill>
                <a:latin typeface="AdvOT8eb9eec2.B"/>
              </a:rPr>
              <a:t>C</a:t>
            </a:r>
          </a:p>
        </p:txBody>
      </p:sp>
    </p:spTree>
    <p:extLst>
      <p:ext uri="{BB962C8B-B14F-4D97-AF65-F5344CB8AC3E}">
        <p14:creationId xmlns:p14="http://schemas.microsoft.com/office/powerpoint/2010/main" val="1202752399"/>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Diabetes Care Providers in the Hospital</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15.3</a:t>
            </a:r>
            <a:r>
              <a:rPr lang="en-US" sz="1800" dirty="0">
                <a:latin typeface="AdvOT8eb9eec2.B"/>
              </a:rPr>
              <a:t> 	</a:t>
            </a:r>
            <a:r>
              <a:rPr lang="en-US" sz="1800" dirty="0">
                <a:latin typeface="AdvOT7b515deb"/>
              </a:rPr>
              <a:t>When caring for hospitalized patients with diabetes, consult with a 	specialized diabetes or glucose management team when possible. </a:t>
            </a:r>
            <a:r>
              <a:rPr lang="en-US" sz="1800" dirty="0">
                <a:solidFill>
                  <a:srgbClr val="A6192E"/>
                </a:solidFill>
                <a:latin typeface="AdvOT8eb9eec2.B"/>
              </a:rPr>
              <a:t>C</a:t>
            </a:r>
          </a:p>
        </p:txBody>
      </p:sp>
    </p:spTree>
    <p:extLst>
      <p:ext uri="{BB962C8B-B14F-4D97-AF65-F5344CB8AC3E}">
        <p14:creationId xmlns:p14="http://schemas.microsoft.com/office/powerpoint/2010/main" val="3951957354"/>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Glycemic Targets in Hospitalized Patients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15.4 </a:t>
            </a:r>
            <a:r>
              <a:rPr lang="en-US" sz="1800" dirty="0">
                <a:latin typeface="AdvOT8eb9eec2.B"/>
              </a:rPr>
              <a:t>	</a:t>
            </a:r>
            <a:r>
              <a:rPr lang="en-US" sz="1800" dirty="0">
                <a:latin typeface="AdvOT7b515deb"/>
              </a:rPr>
              <a:t>Insulin therapy should be initiated for treatment of persistent 	hyperglycemia starting at a threshold</a:t>
            </a:r>
            <a:r>
              <a:rPr lang="en-US" sz="1800" dirty="0">
                <a:latin typeface="AdvPS7DA6"/>
              </a:rPr>
              <a:t> </a:t>
            </a:r>
            <a:r>
              <a:rPr lang="en-US" sz="1800" dirty="0">
                <a:latin typeface="AdvPS7DA6"/>
                <a:cs typeface="Times New Roman" panose="02020603050405020304" pitchFamily="18" charset="0"/>
              </a:rPr>
              <a:t>≥</a:t>
            </a:r>
            <a:r>
              <a:rPr lang="en-US" sz="1800" dirty="0">
                <a:latin typeface="AdvOT7b515deb"/>
              </a:rPr>
              <a:t>180 mg/dL (10.0 mmol/L). Once 	insulin therapy is started, a target glucose range of 140</a:t>
            </a:r>
            <a:r>
              <a:rPr lang="en-US" sz="1800" dirty="0">
                <a:latin typeface="AdvOT7b515deb+20"/>
              </a:rPr>
              <a:t>–</a:t>
            </a:r>
            <a:r>
              <a:rPr lang="en-US" sz="1800" dirty="0">
                <a:latin typeface="AdvOT7b515deb"/>
              </a:rPr>
              <a:t>180 mg/dL (7.8</a:t>
            </a:r>
            <a:r>
              <a:rPr lang="en-US" sz="1800" dirty="0">
                <a:latin typeface="AdvOT7b515deb+20"/>
              </a:rPr>
              <a:t>–	</a:t>
            </a:r>
            <a:r>
              <a:rPr lang="en-US" sz="1800" dirty="0">
                <a:latin typeface="AdvOT7b515deb"/>
              </a:rPr>
              <a:t>10.0 mmol/L) is recommended for the majority of critically ill patients and 	noncritically ill patients. </a:t>
            </a:r>
            <a:r>
              <a:rPr lang="en-US" sz="1800" dirty="0">
                <a:solidFill>
                  <a:srgbClr val="A6192E"/>
                </a:solidFill>
                <a:latin typeface="AdvOT8eb9eec2.B"/>
              </a:rPr>
              <a:t>A</a:t>
            </a:r>
          </a:p>
          <a:p>
            <a:r>
              <a:rPr lang="en-US" sz="1800" dirty="0">
                <a:solidFill>
                  <a:srgbClr val="A6192E"/>
                </a:solidFill>
                <a:latin typeface="AdvOT8eb9eec2.B"/>
              </a:rPr>
              <a:t>15.5 </a:t>
            </a:r>
            <a:r>
              <a:rPr lang="en-US" sz="1800" dirty="0">
                <a:latin typeface="AdvOT8eb9eec2.B"/>
              </a:rPr>
              <a:t>	</a:t>
            </a:r>
            <a:r>
              <a:rPr lang="en-US" sz="1800" dirty="0">
                <a:latin typeface="AdvOT7b515deb"/>
              </a:rPr>
              <a:t>More stringent goals, such as 110</a:t>
            </a:r>
            <a:r>
              <a:rPr lang="en-US" sz="1800" dirty="0">
                <a:latin typeface="AdvOT7b515deb+20"/>
              </a:rPr>
              <a:t>–</a:t>
            </a:r>
            <a:r>
              <a:rPr lang="en-US" sz="1800" dirty="0">
                <a:latin typeface="AdvOT7b515deb"/>
              </a:rPr>
              <a:t>140 mg/dL (6.1</a:t>
            </a:r>
            <a:r>
              <a:rPr lang="en-US" sz="1800" dirty="0">
                <a:latin typeface="AdvOT7b515deb+20"/>
              </a:rPr>
              <a:t>–</a:t>
            </a:r>
            <a:r>
              <a:rPr lang="en-US" sz="1800" dirty="0">
                <a:latin typeface="AdvOT7b515deb"/>
              </a:rPr>
              <a:t>7.8 mmol/L), may be 	appropriate for selected patients if they can be achieved without signi</a:t>
            </a:r>
            <a:r>
              <a:rPr lang="en-US" sz="1800" dirty="0">
                <a:latin typeface="AdvOT7b515deb+fb"/>
              </a:rPr>
              <a:t>fi</a:t>
            </a:r>
            <a:r>
              <a:rPr lang="en-US" sz="1800" dirty="0">
                <a:latin typeface="AdvOT7b515deb"/>
              </a:rPr>
              <a:t>cant 	hypoglycemia. </a:t>
            </a:r>
            <a:r>
              <a:rPr lang="en-US" sz="1800" dirty="0">
                <a:solidFill>
                  <a:srgbClr val="A6192E"/>
                </a:solidFill>
                <a:latin typeface="AdvOT8eb9eec2.B"/>
              </a:rPr>
              <a:t>C</a:t>
            </a:r>
          </a:p>
        </p:txBody>
      </p:sp>
    </p:spTree>
    <p:extLst>
      <p:ext uri="{BB962C8B-B14F-4D97-AF65-F5344CB8AC3E}">
        <p14:creationId xmlns:p14="http://schemas.microsoft.com/office/powerpoint/2010/main" val="2792089265"/>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Glucose-lowering Treatment in Hospitalized Patients</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626827"/>
            <a:ext cx="7999068" cy="20672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15.6 </a:t>
            </a:r>
            <a:r>
              <a:rPr lang="en-US" sz="1800" dirty="0">
                <a:latin typeface="AdvOT8eb9eec2.B"/>
              </a:rPr>
              <a:t>	</a:t>
            </a:r>
            <a:r>
              <a:rPr lang="en-US" sz="1800" dirty="0">
                <a:latin typeface="AdvOT7b515deb"/>
              </a:rPr>
              <a:t>Basal insulin or a basal plus bolus correction insulin regimen is the preferred 	treatment for noncritically ill hospitalized patients with poor oral intake or 	those who are taking nothing by mouth. </a:t>
            </a:r>
            <a:r>
              <a:rPr lang="en-US" sz="1800" dirty="0">
                <a:solidFill>
                  <a:srgbClr val="A6192E"/>
                </a:solidFill>
                <a:latin typeface="AdvOT8eb9eec2.B"/>
              </a:rPr>
              <a:t>A</a:t>
            </a:r>
            <a:r>
              <a:rPr lang="en-US" sz="1800" dirty="0">
                <a:latin typeface="AdvOT8eb9eec2.B"/>
              </a:rPr>
              <a:t> </a:t>
            </a:r>
            <a:r>
              <a:rPr lang="en-US" sz="1800" dirty="0">
                <a:latin typeface="AdvOT7b515deb"/>
              </a:rPr>
              <a:t>An insulin regimen with basal, 	prandial, and correction components is the preferred treatment for 	noncritically ill hospitalized patients with good nutritional intake. </a:t>
            </a:r>
            <a:r>
              <a:rPr lang="en-US" sz="1800" dirty="0">
                <a:solidFill>
                  <a:srgbClr val="A6192E"/>
                </a:solidFill>
                <a:latin typeface="AdvOT8eb9eec2.B"/>
              </a:rPr>
              <a:t>A</a:t>
            </a:r>
          </a:p>
          <a:p>
            <a:r>
              <a:rPr lang="en-US" sz="1800" dirty="0">
                <a:solidFill>
                  <a:srgbClr val="A6192E"/>
                </a:solidFill>
                <a:latin typeface="AdvOT8eb9eec2.B"/>
              </a:rPr>
              <a:t>15.7 </a:t>
            </a:r>
            <a:r>
              <a:rPr lang="en-US" sz="1800" dirty="0">
                <a:latin typeface="AdvOT8eb9eec2.B"/>
              </a:rPr>
              <a:t>	</a:t>
            </a:r>
            <a:r>
              <a:rPr lang="en-US" sz="1800" dirty="0">
                <a:latin typeface="AdvOT7b515deb"/>
              </a:rPr>
              <a:t>Use of only a sliding scale insulin regimen in the inpatient hospital setting is 	strongly discouraged. </a:t>
            </a:r>
            <a:r>
              <a:rPr lang="en-US" sz="1800" dirty="0">
                <a:solidFill>
                  <a:srgbClr val="A6192E"/>
                </a:solidFill>
                <a:latin typeface="AdvOT8eb9eec2.B"/>
              </a:rPr>
              <a:t>A</a:t>
            </a:r>
          </a:p>
        </p:txBody>
      </p:sp>
    </p:spTree>
    <p:extLst>
      <p:ext uri="{BB962C8B-B14F-4D97-AF65-F5344CB8AC3E}">
        <p14:creationId xmlns:p14="http://schemas.microsoft.com/office/powerpoint/2010/main" val="48437394"/>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Hypoglycemia</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15.8</a:t>
            </a:r>
            <a:r>
              <a:rPr lang="en-US" sz="1800" dirty="0">
                <a:latin typeface="AdvOT8eb9eec2.B"/>
              </a:rPr>
              <a:t> 	</a:t>
            </a:r>
            <a:r>
              <a:rPr lang="en-US" sz="1800" dirty="0">
                <a:latin typeface="AdvOT7b515deb"/>
              </a:rPr>
              <a:t>A hypoglycemia management protocol should be adopted and implemented  	by each hospital or hospital system. A plan for preventing and treating 	hypoglycemia should be established for each patient. Episodes of 	hypoglycemia in the hospital should be documented in the medical record 	and tracked. </a:t>
            </a:r>
            <a:r>
              <a:rPr lang="en-US" sz="1800" dirty="0">
                <a:solidFill>
                  <a:srgbClr val="A6192E"/>
                </a:solidFill>
                <a:latin typeface="AdvOT8eb9eec2.B"/>
              </a:rPr>
              <a:t>E</a:t>
            </a:r>
          </a:p>
          <a:p>
            <a:r>
              <a:rPr lang="en-US" sz="1800" dirty="0">
                <a:solidFill>
                  <a:srgbClr val="A6192E"/>
                </a:solidFill>
                <a:latin typeface="AdvOT8eb9eec2.B"/>
              </a:rPr>
              <a:t>15.9 </a:t>
            </a:r>
            <a:r>
              <a:rPr lang="en-US" sz="1800" dirty="0">
                <a:latin typeface="AdvOT8eb9eec2.B"/>
              </a:rPr>
              <a:t>	</a:t>
            </a:r>
            <a:r>
              <a:rPr lang="en-US" sz="1800" dirty="0">
                <a:latin typeface="AdvOT7b515deb"/>
              </a:rPr>
              <a:t>The treatment regimen should be reviewed and changed as necessary to 	prevent further hypoglycemia when a blood glucose value of</a:t>
            </a:r>
            <a:r>
              <a:rPr lang="en-US" sz="1800" dirty="0">
                <a:latin typeface="AdvPS586B"/>
              </a:rPr>
              <a:t> &lt;</a:t>
            </a:r>
            <a:r>
              <a:rPr lang="en-US" sz="1800" dirty="0">
                <a:latin typeface="AdvOT7b515deb"/>
              </a:rPr>
              <a:t>70 mg/dL 	(3.9 mmol/L) is documented. </a:t>
            </a:r>
            <a:r>
              <a:rPr lang="en-US" sz="1800" dirty="0">
                <a:solidFill>
                  <a:srgbClr val="A6192E"/>
                </a:solidFill>
                <a:latin typeface="AdvOT8eb9eec2.B"/>
              </a:rPr>
              <a:t>C</a:t>
            </a:r>
          </a:p>
        </p:txBody>
      </p:sp>
    </p:spTree>
    <p:extLst>
      <p:ext uri="{BB962C8B-B14F-4D97-AF65-F5344CB8AC3E}">
        <p14:creationId xmlns:p14="http://schemas.microsoft.com/office/powerpoint/2010/main" val="4157470299"/>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Perioperative Care</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238409"/>
            <a:ext cx="7999068" cy="361688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Many standards for perioperative care lack a robust evidence base. However, the following approach may be considered:</a:t>
            </a:r>
          </a:p>
          <a:p>
            <a:pPr lvl="1"/>
            <a:r>
              <a:rPr lang="en-US" sz="1800" dirty="0">
                <a:latin typeface="AdvOT7b515deb"/>
              </a:rPr>
              <a:t>The target range for blood glucose in the perioperative period should be 80</a:t>
            </a:r>
            <a:r>
              <a:rPr lang="en-US" sz="1800" dirty="0">
                <a:latin typeface="AdvOT7b515deb+20"/>
              </a:rPr>
              <a:t>–</a:t>
            </a:r>
            <a:r>
              <a:rPr lang="en-US" sz="1800" dirty="0">
                <a:latin typeface="AdvOT7b515deb"/>
              </a:rPr>
              <a:t>180 mg/dL (4.4</a:t>
            </a:r>
            <a:r>
              <a:rPr lang="en-US" sz="1800" dirty="0">
                <a:latin typeface="AdvOT7b515deb+20"/>
              </a:rPr>
              <a:t>–</a:t>
            </a:r>
            <a:r>
              <a:rPr lang="en-US" sz="1800" dirty="0">
                <a:latin typeface="AdvOT7b515deb"/>
              </a:rPr>
              <a:t>10.0 mmol/L).</a:t>
            </a:r>
          </a:p>
          <a:p>
            <a:pPr lvl="1"/>
            <a:r>
              <a:rPr lang="en-US" sz="1800" dirty="0">
                <a:latin typeface="AdvOT7b515deb"/>
              </a:rPr>
              <a:t>A preoperative risk assessment should be performed for patients with diabetes who are at high risk for ischemic heart disease and those with autonomic neuropathy or renal failure.</a:t>
            </a:r>
          </a:p>
          <a:p>
            <a:pPr lvl="1"/>
            <a:r>
              <a:rPr lang="en-US" sz="1800" dirty="0">
                <a:latin typeface="AdvOT7b515deb"/>
              </a:rPr>
              <a:t>Metformin should be withheld on the day of surgery.</a:t>
            </a:r>
          </a:p>
          <a:p>
            <a:pPr lvl="1"/>
            <a:r>
              <a:rPr lang="en-US" sz="1800" dirty="0">
                <a:latin typeface="AdvOT7b515deb"/>
              </a:rPr>
              <a:t>Withhold any other oral glucose-lowering agents the morning of surgery or procedure and give half of NPH dose or 60</a:t>
            </a:r>
            <a:r>
              <a:rPr lang="en-US" sz="1800" dirty="0">
                <a:latin typeface="AdvOT7b515deb+20"/>
              </a:rPr>
              <a:t>–</a:t>
            </a:r>
            <a:r>
              <a:rPr lang="en-US" sz="1800" dirty="0">
                <a:latin typeface="AdvOT7b515deb"/>
              </a:rPr>
              <a:t>80% doses of long-acting analog or pump basal insulin.</a:t>
            </a:r>
          </a:p>
          <a:p>
            <a:pPr lvl="1"/>
            <a:r>
              <a:rPr lang="en-US" sz="1800" dirty="0">
                <a:latin typeface="AdvOT7b515deb"/>
              </a:rPr>
              <a:t>Monitor blood glucose at least every 4</a:t>
            </a:r>
            <a:r>
              <a:rPr lang="en-US" sz="1800" dirty="0">
                <a:latin typeface="AdvOT7b515deb+20"/>
              </a:rPr>
              <a:t>–</a:t>
            </a:r>
            <a:r>
              <a:rPr lang="en-US" sz="1800" dirty="0">
                <a:latin typeface="AdvOT7b515deb"/>
              </a:rPr>
              <a:t>6 h while patient is taking nothing by mouth and dose with short- or rapid-acting insulin as needed.</a:t>
            </a:r>
            <a:endParaRPr lang="en-US" sz="1800" dirty="0">
              <a:solidFill>
                <a:srgbClr val="A6192E"/>
              </a:solidFill>
              <a:latin typeface="AdvOT8eb9eec2.B"/>
            </a:endParaRPr>
          </a:p>
        </p:txBody>
      </p:sp>
    </p:spTree>
    <p:extLst>
      <p:ext uri="{BB962C8B-B14F-4D97-AF65-F5344CB8AC3E}">
        <p14:creationId xmlns:p14="http://schemas.microsoft.com/office/powerpoint/2010/main" val="1655351865"/>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775597"/>
          </a:xfrm>
        </p:spPr>
        <p:txBody>
          <a:bodyPr/>
          <a:lstStyle/>
          <a:p>
            <a:r>
              <a:rPr lang="en-US" dirty="0"/>
              <a:t>Transition from the Hospital Setting to the Ambulatory Setting</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748208"/>
            <a:ext cx="7999068" cy="55399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15.10 </a:t>
            </a:r>
            <a:r>
              <a:rPr lang="en-US" sz="1800" dirty="0">
                <a:latin typeface="AdvOT8eb9eec2.B"/>
              </a:rPr>
              <a:t>	</a:t>
            </a:r>
            <a:r>
              <a:rPr lang="en-US" sz="1800" dirty="0">
                <a:latin typeface="AdvOT7b515deb"/>
              </a:rPr>
              <a:t>There should be a structured discharge plan tailored to the individual 	patient with diabetes. </a:t>
            </a:r>
            <a:r>
              <a:rPr lang="en-US" sz="1800" dirty="0">
                <a:solidFill>
                  <a:srgbClr val="A6192E"/>
                </a:solidFill>
                <a:latin typeface="AdvOT8eb9eec2.B"/>
              </a:rPr>
              <a:t>B</a:t>
            </a:r>
          </a:p>
        </p:txBody>
      </p:sp>
    </p:spTree>
    <p:extLst>
      <p:ext uri="{BB962C8B-B14F-4D97-AF65-F5344CB8AC3E}">
        <p14:creationId xmlns:p14="http://schemas.microsoft.com/office/powerpoint/2010/main" val="148984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7" name="Picture 6">
            <a:extLst>
              <a:ext uri="{FF2B5EF4-FFF2-40B4-BE49-F238E27FC236}">
                <a16:creationId xmlns:a16="http://schemas.microsoft.com/office/drawing/2014/main" xmlns="" id="{E7814916-38E1-417A-AB79-C64F95234274}"/>
              </a:ext>
            </a:extLst>
          </p:cNvPr>
          <p:cNvPicPr>
            <a:picLocks noChangeAspect="1"/>
          </p:cNvPicPr>
          <p:nvPr/>
        </p:nvPicPr>
        <p:blipFill>
          <a:blip r:embed="rId2"/>
          <a:stretch>
            <a:fillRect/>
          </a:stretch>
        </p:blipFill>
        <p:spPr>
          <a:xfrm>
            <a:off x="1291622" y="1222227"/>
            <a:ext cx="6560756" cy="2572937"/>
          </a:xfrm>
          <a:prstGeom prst="rect">
            <a:avLst/>
          </a:prstGeom>
        </p:spPr>
      </p:pic>
      <p:sp>
        <p:nvSpPr>
          <p:cNvPr id="8" name="TextBox 7">
            <a:extLst>
              <a:ext uri="{FF2B5EF4-FFF2-40B4-BE49-F238E27FC236}">
                <a16:creationId xmlns:a16="http://schemas.microsoft.com/office/drawing/2014/main" xmlns="" id="{13B2D25E-192E-4998-8748-8CF580F30775}"/>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2041291606"/>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718330"/>
            <a:ext cx="7999068" cy="232371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Agency for Healthcare Research and Quality (AHRQ) recommends that, at a minimum, discharge plans include the following:</a:t>
            </a:r>
          </a:p>
          <a:p>
            <a:r>
              <a:rPr lang="en-US" sz="1800" dirty="0">
                <a:solidFill>
                  <a:srgbClr val="A6192E"/>
                </a:solidFill>
                <a:latin typeface="AdvOT3f16987d"/>
              </a:rPr>
              <a:t>Medication Reconciliation</a:t>
            </a:r>
          </a:p>
          <a:p>
            <a:pPr marL="285750" indent="-285750">
              <a:buFont typeface="Arial" panose="020B0604020202020204" pitchFamily="34" charset="0"/>
              <a:buChar char="•"/>
            </a:pPr>
            <a:r>
              <a:rPr lang="en-US" sz="1800" dirty="0">
                <a:latin typeface="AdvOT7b515deb"/>
              </a:rPr>
              <a:t>The patient</a:t>
            </a:r>
            <a:r>
              <a:rPr lang="en-US" sz="1800" dirty="0">
                <a:latin typeface="AdvOT7b515deb+20"/>
              </a:rPr>
              <a:t>’</a:t>
            </a:r>
            <a:r>
              <a:rPr lang="en-US" sz="1800" dirty="0">
                <a:latin typeface="AdvOT7b515deb"/>
              </a:rPr>
              <a:t>s medications must be cross-checked to ensure that no chronic medications were stopped and to ensure the safety of new prescriptions.</a:t>
            </a:r>
          </a:p>
          <a:p>
            <a:pPr marL="285750" indent="-285750">
              <a:buFont typeface="Arial" panose="020B0604020202020204" pitchFamily="34" charset="0"/>
              <a:buChar char="•"/>
            </a:pPr>
            <a:r>
              <a:rPr lang="en-US" sz="1800" dirty="0">
                <a:latin typeface="AdvOT7b515deb"/>
              </a:rPr>
              <a:t>Prescriptions for new or changed medication should be </a:t>
            </a:r>
            <a:r>
              <a:rPr lang="en-US" sz="1800" dirty="0">
                <a:latin typeface="AdvOT7b515deb+fb"/>
              </a:rPr>
              <a:t>fi</a:t>
            </a:r>
            <a:r>
              <a:rPr lang="en-US" sz="1800" dirty="0">
                <a:latin typeface="AdvOT7b515deb"/>
              </a:rPr>
              <a:t>lled and reviewed with the patient and family at or before discharge.</a:t>
            </a:r>
          </a:p>
        </p:txBody>
      </p:sp>
    </p:spTree>
    <p:extLst>
      <p:ext uri="{BB962C8B-B14F-4D97-AF65-F5344CB8AC3E}">
        <p14:creationId xmlns:p14="http://schemas.microsoft.com/office/powerpoint/2010/main" val="1685832891"/>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718330"/>
            <a:ext cx="7999068" cy="300595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The Agency for Healthcare Research and Quality (AHRQ) recommends that, at a minimum, discharge plans include the following (continued):</a:t>
            </a:r>
          </a:p>
          <a:p>
            <a:r>
              <a:rPr lang="en-US" sz="1800" dirty="0">
                <a:solidFill>
                  <a:srgbClr val="A6192E"/>
                </a:solidFill>
                <a:latin typeface="AdvOT3f16987d"/>
              </a:rPr>
              <a:t>Structured Discharge Communication</a:t>
            </a:r>
          </a:p>
          <a:p>
            <a:pPr marL="285750" indent="-285750">
              <a:buFont typeface="Arial" panose="020B0604020202020204" pitchFamily="34" charset="0"/>
              <a:buChar char="•"/>
            </a:pPr>
            <a:r>
              <a:rPr lang="fr-FR" sz="1800" dirty="0">
                <a:latin typeface="AdvOT7b515deb"/>
              </a:rPr>
              <a:t>Information on </a:t>
            </a:r>
            <a:r>
              <a:rPr lang="fr-FR" sz="1800" dirty="0" err="1">
                <a:latin typeface="AdvOT7b515deb"/>
              </a:rPr>
              <a:t>medication</a:t>
            </a:r>
            <a:r>
              <a:rPr lang="fr-FR" sz="1800" dirty="0">
                <a:latin typeface="AdvOT7b515deb"/>
              </a:rPr>
              <a:t> changes, </a:t>
            </a:r>
            <a:r>
              <a:rPr lang="en-US" sz="1800" dirty="0">
                <a:latin typeface="AdvOT7b515deb"/>
              </a:rPr>
              <a:t>pending tests and studies, and follow-up needs must be accurately and promptly communicated to outpatient physicians.</a:t>
            </a:r>
          </a:p>
          <a:p>
            <a:pPr marL="285750" indent="-285750">
              <a:buFont typeface="Arial" panose="020B0604020202020204" pitchFamily="34" charset="0"/>
              <a:buChar char="•"/>
            </a:pPr>
            <a:r>
              <a:rPr lang="en-US" sz="1800" dirty="0">
                <a:latin typeface="AdvOT7b515deb"/>
              </a:rPr>
              <a:t>Discharge summaries should be transmitted to the primary care provider as soon as possible after discharge.</a:t>
            </a:r>
          </a:p>
          <a:p>
            <a:pPr marL="285750" indent="-285750">
              <a:buFont typeface="Arial" panose="020B0604020202020204" pitchFamily="34" charset="0"/>
              <a:buChar char="•"/>
            </a:pPr>
            <a:r>
              <a:rPr lang="en-US" sz="1800" dirty="0">
                <a:latin typeface="AdvOT7b515deb"/>
              </a:rPr>
              <a:t>Scheduling follow-up appointments prior to discharge increases the likelihood that patients will attend.</a:t>
            </a:r>
            <a:endParaRPr lang="en-US" sz="1800" dirty="0">
              <a:solidFill>
                <a:srgbClr val="A6192E"/>
              </a:solidFill>
              <a:latin typeface="AdvOT8eb9eec2.B"/>
            </a:endParaRPr>
          </a:p>
        </p:txBody>
      </p:sp>
    </p:spTree>
    <p:extLst>
      <p:ext uri="{BB962C8B-B14F-4D97-AF65-F5344CB8AC3E}">
        <p14:creationId xmlns:p14="http://schemas.microsoft.com/office/powerpoint/2010/main" val="417103683"/>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care in the hospital</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7099" y="718330"/>
            <a:ext cx="7999068" cy="437042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It is recommended that the following areas of knowledge be reviewed and addressed prior to hospital discharge:</a:t>
            </a:r>
          </a:p>
          <a:p>
            <a:pPr marL="285750" indent="-285750">
              <a:buFont typeface="Arial" panose="020B0604020202020204" pitchFamily="34" charset="0"/>
              <a:buChar char="•"/>
            </a:pPr>
            <a:r>
              <a:rPr lang="en-US" sz="1800" dirty="0">
                <a:latin typeface="AdvOT7b515deb"/>
              </a:rPr>
              <a:t>Identi</a:t>
            </a:r>
            <a:r>
              <a:rPr lang="en-US" sz="1800" dirty="0">
                <a:latin typeface="AdvOT7b515deb+fb"/>
              </a:rPr>
              <a:t>fi</a:t>
            </a:r>
            <a:r>
              <a:rPr lang="en-US" sz="1800" dirty="0">
                <a:latin typeface="AdvOT7b515deb"/>
              </a:rPr>
              <a:t>cation of the health care provider who will provide diabetes care after discharge.</a:t>
            </a:r>
          </a:p>
          <a:p>
            <a:pPr marL="285750" indent="-285750">
              <a:buFont typeface="Arial" panose="020B0604020202020204" pitchFamily="34" charset="0"/>
              <a:buChar char="•"/>
            </a:pPr>
            <a:r>
              <a:rPr lang="en-US" sz="1800" dirty="0">
                <a:latin typeface="AdvOT7b515deb"/>
              </a:rPr>
              <a:t>Level of understanding related to the diabetes diagnosis, self-monitoring of blood glucose, home blood glucose goals, and when to call the provider.</a:t>
            </a:r>
          </a:p>
          <a:p>
            <a:pPr marL="285750" indent="-285750">
              <a:buFont typeface="Arial" panose="020B0604020202020204" pitchFamily="34" charset="0"/>
              <a:buChar char="•"/>
            </a:pPr>
            <a:r>
              <a:rPr lang="en-US" sz="1800" dirty="0">
                <a:latin typeface="AdvOT7b515deb"/>
              </a:rPr>
              <a:t>De</a:t>
            </a:r>
            <a:r>
              <a:rPr lang="en-US" sz="1800" dirty="0">
                <a:latin typeface="AdvOT7b515deb+fb"/>
              </a:rPr>
              <a:t>fi</a:t>
            </a:r>
            <a:r>
              <a:rPr lang="en-US" sz="1800" dirty="0">
                <a:latin typeface="AdvOT7b515deb"/>
              </a:rPr>
              <a:t>nition, recognition, treatment, and prevention of hyperglycemia and hypoglycemia.</a:t>
            </a:r>
          </a:p>
          <a:p>
            <a:pPr marL="285750" indent="-285750">
              <a:buFont typeface="Arial" panose="020B0604020202020204" pitchFamily="34" charset="0"/>
              <a:buChar char="•"/>
            </a:pPr>
            <a:r>
              <a:rPr lang="en-US" sz="1800" dirty="0">
                <a:latin typeface="AdvOT7b515deb"/>
              </a:rPr>
              <a:t>Information on making healthy food choices at home and referral to an outpatient RD/RDN to guide individualization of meal plan, if needed. If relevant, when and how to take blood glucose</a:t>
            </a:r>
            <a:r>
              <a:rPr lang="en-US" sz="1800" dirty="0">
                <a:latin typeface="AdvOT7b515deb+20"/>
              </a:rPr>
              <a:t>–</a:t>
            </a:r>
            <a:r>
              <a:rPr lang="en-US" sz="1800" dirty="0">
                <a:latin typeface="AdvOT7b515deb"/>
              </a:rPr>
              <a:t>lowering medications, including insulin administration.</a:t>
            </a:r>
          </a:p>
          <a:p>
            <a:pPr marL="285750" indent="-285750">
              <a:buFont typeface="Arial" panose="020B0604020202020204" pitchFamily="34" charset="0"/>
              <a:buChar char="•"/>
            </a:pPr>
            <a:r>
              <a:rPr lang="en-US" sz="1800" dirty="0">
                <a:latin typeface="AdvOT7b515deb"/>
              </a:rPr>
              <a:t>Sick-day management.</a:t>
            </a:r>
          </a:p>
          <a:p>
            <a:pPr marL="285750" indent="-285750">
              <a:buFont typeface="Arial" panose="020B0604020202020204" pitchFamily="34" charset="0"/>
              <a:buChar char="•"/>
            </a:pPr>
            <a:r>
              <a:rPr lang="en-US" sz="1800" dirty="0">
                <a:latin typeface="AdvOT7b515deb"/>
              </a:rPr>
              <a:t>Proper use and disposal of needles and syringes.</a:t>
            </a:r>
            <a:endParaRPr lang="en-US" sz="1800" dirty="0">
              <a:solidFill>
                <a:srgbClr val="A6192E"/>
              </a:solidFill>
              <a:latin typeface="AdvOT8eb9eec2.B"/>
            </a:endParaRPr>
          </a:p>
        </p:txBody>
      </p:sp>
    </p:spTree>
    <p:extLst>
      <p:ext uri="{BB962C8B-B14F-4D97-AF65-F5344CB8AC3E}">
        <p14:creationId xmlns:p14="http://schemas.microsoft.com/office/powerpoint/2010/main" val="4175566145"/>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16</a:t>
            </a:r>
            <a:r>
              <a:rPr lang="en-US" dirty="0">
                <a:solidFill>
                  <a:srgbClr val="C00000"/>
                </a:solidFill>
              </a:rPr>
              <a:t>.</a:t>
            </a:r>
            <a:r>
              <a:rPr lang="en-US" dirty="0"/>
              <a:t> </a:t>
            </a:r>
            <a:br>
              <a:rPr lang="en-US" dirty="0"/>
            </a:br>
            <a:r>
              <a:rPr lang="en-US" dirty="0"/>
              <a:t/>
            </a:r>
            <a:br>
              <a:rPr lang="en-US" dirty="0"/>
            </a:br>
            <a:r>
              <a:rPr lang="en-US" dirty="0"/>
              <a:t>Diabetes Advocacy</a:t>
            </a:r>
          </a:p>
        </p:txBody>
      </p:sp>
    </p:spTree>
    <p:extLst>
      <p:ext uri="{BB962C8B-B14F-4D97-AF65-F5344CB8AC3E}">
        <p14:creationId xmlns:p14="http://schemas.microsoft.com/office/powerpoint/2010/main" val="3068425964"/>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79730" y="790399"/>
            <a:ext cx="8359074" cy="387798"/>
          </a:xfrm>
        </p:spPr>
        <p:txBody>
          <a:bodyPr/>
          <a:lstStyle/>
          <a:p>
            <a:r>
              <a:rPr lang="en-US" dirty="0"/>
              <a:t>Select Diabetes Advocacy Statement</a:t>
            </a: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Diabetes Advocacy</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79730" y="1335514"/>
            <a:ext cx="7999068" cy="258019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fontAlgn="base">
              <a:spcAft>
                <a:spcPct val="0"/>
              </a:spcAft>
              <a:buClr>
                <a:srgbClr val="C00000"/>
              </a:buClr>
              <a:buFont typeface="Arial" panose="020B0604020202020204" pitchFamily="34" charset="0"/>
              <a:buChar char="•"/>
              <a:defRPr/>
            </a:pPr>
            <a:r>
              <a:rPr lang="en-US" sz="1800" dirty="0"/>
              <a:t>Insulin Access and Affordability Working Group: Conclusions and Recommendations</a:t>
            </a:r>
          </a:p>
          <a:p>
            <a:pPr marL="457200" indent="-457200" fontAlgn="base">
              <a:spcAft>
                <a:spcPct val="0"/>
              </a:spcAft>
              <a:buClr>
                <a:srgbClr val="C00000"/>
              </a:buClr>
              <a:buFont typeface="Arial" panose="020B0604020202020204" pitchFamily="34" charset="0"/>
              <a:buChar char="•"/>
              <a:defRPr/>
            </a:pPr>
            <a:r>
              <a:rPr lang="en-US" sz="1800" dirty="0"/>
              <a:t>Diabetes care in the School Setting</a:t>
            </a:r>
          </a:p>
          <a:p>
            <a:pPr marL="457200" indent="-457200" fontAlgn="base">
              <a:spcAft>
                <a:spcPct val="0"/>
              </a:spcAft>
              <a:buClr>
                <a:srgbClr val="C00000"/>
              </a:buClr>
              <a:buFont typeface="Arial" panose="020B0604020202020204" pitchFamily="34" charset="0"/>
              <a:buChar char="•"/>
              <a:defRPr/>
            </a:pPr>
            <a:r>
              <a:rPr lang="en-US" sz="1800" dirty="0"/>
              <a:t>Care of Young Children with Diabetes in the Child Care Setting</a:t>
            </a:r>
          </a:p>
          <a:p>
            <a:pPr marL="457200" indent="-457200" fontAlgn="base">
              <a:spcAft>
                <a:spcPct val="0"/>
              </a:spcAft>
              <a:buClr>
                <a:srgbClr val="C00000"/>
              </a:buClr>
              <a:buFont typeface="Arial" panose="020B0604020202020204" pitchFamily="34" charset="0"/>
              <a:buChar char="•"/>
              <a:defRPr/>
            </a:pPr>
            <a:r>
              <a:rPr lang="en-US" sz="1800" dirty="0"/>
              <a:t>Diabetes and Driving</a:t>
            </a:r>
          </a:p>
          <a:p>
            <a:pPr marL="457200" indent="-457200" fontAlgn="base">
              <a:spcAft>
                <a:spcPct val="0"/>
              </a:spcAft>
              <a:buClr>
                <a:srgbClr val="C00000"/>
              </a:buClr>
              <a:buFont typeface="Arial" panose="020B0604020202020204" pitchFamily="34" charset="0"/>
              <a:buChar char="•"/>
              <a:defRPr/>
            </a:pPr>
            <a:r>
              <a:rPr lang="en-US" sz="1800" dirty="0"/>
              <a:t>Diabetes and Employment</a:t>
            </a:r>
          </a:p>
          <a:p>
            <a:pPr marL="457200" indent="-457200" fontAlgn="base">
              <a:spcAft>
                <a:spcPct val="0"/>
              </a:spcAft>
              <a:buClr>
                <a:srgbClr val="C00000"/>
              </a:buClr>
              <a:buFont typeface="Arial" panose="020B0604020202020204" pitchFamily="34" charset="0"/>
              <a:buChar char="•"/>
              <a:defRPr/>
            </a:pPr>
            <a:r>
              <a:rPr lang="en-US" sz="1800" dirty="0"/>
              <a:t>Diabetes Management in Correctional Institutions</a:t>
            </a:r>
          </a:p>
        </p:txBody>
      </p:sp>
    </p:spTree>
    <p:extLst>
      <p:ext uri="{BB962C8B-B14F-4D97-AF65-F5344CB8AC3E}">
        <p14:creationId xmlns:p14="http://schemas.microsoft.com/office/powerpoint/2010/main" val="2042835185"/>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
            </a:r>
            <a:br>
              <a:rPr lang="en-US" dirty="0"/>
            </a:br>
            <a:r>
              <a:rPr lang="en-US" dirty="0"/>
              <a:t/>
            </a:r>
            <a:br>
              <a:rPr lang="en-US" dirty="0"/>
            </a:br>
            <a:endParaRPr lang="en-US" dirty="0"/>
          </a:p>
        </p:txBody>
      </p:sp>
      <p:sp>
        <p:nvSpPr>
          <p:cNvPr id="2" name="Rectangle 1">
            <a:extLst>
              <a:ext uri="{FF2B5EF4-FFF2-40B4-BE49-F238E27FC236}">
                <a16:creationId xmlns:a16="http://schemas.microsoft.com/office/drawing/2014/main" xmlns="" id="{E8BA6F56-44D8-4B55-BED6-B783EF44FAB7}"/>
              </a:ext>
            </a:extLst>
          </p:cNvPr>
          <p:cNvSpPr/>
          <p:nvPr/>
        </p:nvSpPr>
        <p:spPr>
          <a:xfrm>
            <a:off x="4883543" y="1402199"/>
            <a:ext cx="4069264" cy="2339102"/>
          </a:xfrm>
          <a:prstGeom prst="rect">
            <a:avLst/>
          </a:prstGeom>
        </p:spPr>
        <p:txBody>
          <a:bodyPr wrap="square">
            <a:spAutoFit/>
          </a:bodyPr>
          <a:lstStyle/>
          <a:p>
            <a:pPr marL="285750" indent="-285750">
              <a:buFont typeface="Arial" panose="020B0604020202020204" pitchFamily="34" charset="0"/>
              <a:buChar char="•"/>
            </a:pPr>
            <a:r>
              <a:rPr lang="en-US" dirty="0">
                <a:latin typeface="Helvetica" panose="020B0604020202020204" pitchFamily="34" charset="0"/>
                <a:cs typeface="Helvetica" panose="020B0604020202020204" pitchFamily="34" charset="0"/>
              </a:rPr>
              <a:t>Full version available</a:t>
            </a:r>
          </a:p>
          <a:p>
            <a:pPr marL="285750" indent="-285750">
              <a:buFont typeface="Arial" panose="020B0604020202020204" pitchFamily="34" charset="0"/>
              <a:buChar char="•"/>
            </a:pPr>
            <a:r>
              <a:rPr lang="en-US" dirty="0">
                <a:latin typeface="Helvetica" panose="020B0604020202020204" pitchFamily="34" charset="0"/>
                <a:cs typeface="Helvetica" panose="020B0604020202020204" pitchFamily="34" charset="0"/>
              </a:rPr>
              <a:t>Abridged version for PCPs</a:t>
            </a:r>
          </a:p>
          <a:p>
            <a:pPr marL="285750" indent="-285750">
              <a:buFont typeface="Arial" panose="020B0604020202020204" pitchFamily="34" charset="0"/>
              <a:buChar char="•"/>
            </a:pPr>
            <a:r>
              <a:rPr lang="en-US" dirty="0">
                <a:latin typeface="Helvetica" panose="020B0604020202020204" pitchFamily="34" charset="0"/>
                <a:cs typeface="Helvetica" panose="020B0604020202020204" pitchFamily="34" charset="0"/>
              </a:rPr>
              <a:t>Free app, with interactive tools </a:t>
            </a:r>
          </a:p>
          <a:p>
            <a:pPr marL="285750" indent="-285750">
              <a:buFont typeface="Arial" panose="020B0604020202020204" pitchFamily="34" charset="0"/>
              <a:buChar char="•"/>
            </a:pPr>
            <a:r>
              <a:rPr lang="en-US" dirty="0">
                <a:latin typeface="Helvetica" panose="020B0604020202020204" pitchFamily="34" charset="0"/>
                <a:cs typeface="Helvetica" panose="020B0604020202020204" pitchFamily="34" charset="0"/>
              </a:rPr>
              <a:t>Pocket cards with key figures</a:t>
            </a:r>
          </a:p>
          <a:p>
            <a:pPr marL="285750" indent="-285750">
              <a:buFont typeface="Arial" panose="020B0604020202020204" pitchFamily="34" charset="0"/>
              <a:buChar char="•"/>
            </a:pPr>
            <a:r>
              <a:rPr lang="en-US" dirty="0">
                <a:latin typeface="Helvetica" panose="020B0604020202020204" pitchFamily="34" charset="0"/>
                <a:cs typeface="Helvetica" panose="020B0604020202020204" pitchFamily="34" charset="0"/>
              </a:rPr>
              <a:t>Free webcast for continuing      education credit</a:t>
            </a:r>
          </a:p>
          <a:p>
            <a:endParaRPr lang="en-US" dirty="0">
              <a:solidFill>
                <a:schemeClr val="bg1"/>
              </a:solidFill>
              <a:latin typeface="Helvetica" panose="020B0604020202020204" pitchFamily="34" charset="0"/>
              <a:cs typeface="Helvetica" panose="020B0604020202020204" pitchFamily="34" charset="0"/>
            </a:endParaRPr>
          </a:p>
          <a:p>
            <a:pPr algn="ctr"/>
            <a:r>
              <a:rPr lang="en-US" sz="2000" b="1" dirty="0">
                <a:solidFill>
                  <a:srgbClr val="FF0000"/>
                </a:solidFill>
                <a:latin typeface="Helvetica" panose="020B0604020202020204" pitchFamily="34" charset="0"/>
                <a:cs typeface="Helvetica" panose="020B0604020202020204" pitchFamily="34" charset="0"/>
              </a:rPr>
              <a:t>Professional.Diabetes.org/SOC</a:t>
            </a:r>
          </a:p>
        </p:txBody>
      </p:sp>
      <p:pic>
        <p:nvPicPr>
          <p:cNvPr id="4" name="Picture 3">
            <a:extLst>
              <a:ext uri="{FF2B5EF4-FFF2-40B4-BE49-F238E27FC236}">
                <a16:creationId xmlns:a16="http://schemas.microsoft.com/office/drawing/2014/main" xmlns="" id="{1A2BD65B-10DC-4733-8156-6FD021BBFC47}"/>
              </a:ext>
            </a:extLst>
          </p:cNvPr>
          <p:cNvPicPr>
            <a:picLocks noChangeAspect="1"/>
          </p:cNvPicPr>
          <p:nvPr/>
        </p:nvPicPr>
        <p:blipFill>
          <a:blip r:embed="rId3"/>
          <a:stretch>
            <a:fillRect/>
          </a:stretch>
        </p:blipFill>
        <p:spPr>
          <a:xfrm>
            <a:off x="971203" y="1122118"/>
            <a:ext cx="3810000" cy="3171825"/>
          </a:xfrm>
          <a:prstGeom prst="rect">
            <a:avLst/>
          </a:prstGeom>
        </p:spPr>
      </p:pic>
    </p:spTree>
    <p:extLst>
      <p:ext uri="{BB962C8B-B14F-4D97-AF65-F5344CB8AC3E}">
        <p14:creationId xmlns:p14="http://schemas.microsoft.com/office/powerpoint/2010/main" val="256874365"/>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4948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6" name="Picture 5">
            <a:extLst>
              <a:ext uri="{FF2B5EF4-FFF2-40B4-BE49-F238E27FC236}">
                <a16:creationId xmlns:a16="http://schemas.microsoft.com/office/drawing/2014/main" xmlns="" id="{9287EE38-3B81-4A52-9D91-6291153CDDC8}"/>
              </a:ext>
            </a:extLst>
          </p:cNvPr>
          <p:cNvPicPr>
            <a:picLocks noChangeAspect="1"/>
          </p:cNvPicPr>
          <p:nvPr/>
        </p:nvPicPr>
        <p:blipFill>
          <a:blip r:embed="rId2"/>
          <a:stretch>
            <a:fillRect/>
          </a:stretch>
        </p:blipFill>
        <p:spPr>
          <a:xfrm>
            <a:off x="4876667" y="0"/>
            <a:ext cx="3789045" cy="5143500"/>
          </a:xfrm>
          <a:prstGeom prst="rect">
            <a:avLst/>
          </a:prstGeom>
        </p:spPr>
      </p:pic>
      <p:sp>
        <p:nvSpPr>
          <p:cNvPr id="7" name="Title 1">
            <a:extLst>
              <a:ext uri="{FF2B5EF4-FFF2-40B4-BE49-F238E27FC236}">
                <a16:creationId xmlns:a16="http://schemas.microsoft.com/office/drawing/2014/main" xmlns="" id="{31AC3CE2-C8C2-4809-BF47-045512EA7B86}"/>
              </a:ext>
            </a:extLst>
          </p:cNvPr>
          <p:cNvSpPr txBox="1">
            <a:spLocks/>
          </p:cNvSpPr>
          <p:nvPr/>
        </p:nvSpPr>
        <p:spPr>
          <a:xfrm>
            <a:off x="307754" y="2019666"/>
            <a:ext cx="4136924" cy="3877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a:lstStyle>
          <a:p>
            <a:r>
              <a:rPr lang="en-US" dirty="0"/>
              <a:t>diabetes.org/</a:t>
            </a:r>
            <a:r>
              <a:rPr lang="en-US" dirty="0" err="1"/>
              <a:t>socrisktest</a:t>
            </a:r>
            <a:endParaRPr lang="en-US" dirty="0">
              <a:solidFill>
                <a:srgbClr val="A6192E"/>
              </a:solidFill>
            </a:endParaRPr>
          </a:p>
        </p:txBody>
      </p:sp>
      <p:sp>
        <p:nvSpPr>
          <p:cNvPr id="8" name="TextBox 7">
            <a:extLst>
              <a:ext uri="{FF2B5EF4-FFF2-40B4-BE49-F238E27FC236}">
                <a16:creationId xmlns:a16="http://schemas.microsoft.com/office/drawing/2014/main" xmlns="" id="{A0253906-EFDD-4D48-AEB5-AABA93F462D2}"/>
              </a:ext>
            </a:extLst>
          </p:cNvPr>
          <p:cNvSpPr txBox="1">
            <a:spLocks noChangeArrowheads="1"/>
          </p:cNvSpPr>
          <p:nvPr/>
        </p:nvSpPr>
        <p:spPr bwMode="auto">
          <a:xfrm>
            <a:off x="136779" y="4497169"/>
            <a:ext cx="40387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576237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52F31D89-B578-A04E-BA3B-5E10F03FD3CC}"/>
              </a:ext>
            </a:extLst>
          </p:cNvPr>
          <p:cNvSpPr>
            <a:spLocks noGrp="1"/>
          </p:cNvSpPr>
          <p:nvPr>
            <p:ph type="title"/>
          </p:nvPr>
        </p:nvSpPr>
        <p:spPr/>
        <p:txBody>
          <a:bodyPr/>
          <a:lstStyle/>
          <a:p>
            <a:r>
              <a:rPr lang="en-US" dirty="0"/>
              <a:t>The Standards.</a:t>
            </a:r>
          </a:p>
        </p:txBody>
      </p:sp>
      <p:sp>
        <p:nvSpPr>
          <p:cNvPr id="4" name="Text Placeholder 3">
            <a:extLst>
              <a:ext uri="{FF2B5EF4-FFF2-40B4-BE49-F238E27FC236}">
                <a16:creationId xmlns:a16="http://schemas.microsoft.com/office/drawing/2014/main" xmlns="" id="{5289150B-3D77-4FCF-8DCA-FD294DB8A2F3}"/>
              </a:ext>
            </a:extLst>
          </p:cNvPr>
          <p:cNvSpPr>
            <a:spLocks noGrp="1"/>
          </p:cNvSpPr>
          <p:nvPr>
            <p:ph type="body" sz="quarter" idx="22"/>
          </p:nvPr>
        </p:nvSpPr>
        <p:spPr>
          <a:xfrm>
            <a:off x="1165479" y="2822991"/>
            <a:ext cx="3162447" cy="1382943"/>
          </a:xfrm>
        </p:spPr>
        <p:txBody>
          <a:bodyPr/>
          <a:lstStyle/>
          <a:p>
            <a:r>
              <a:rPr lang="en-US" dirty="0"/>
              <a:t>Intended to provide clinicians, patients, researchers, payers, and other interested individuals with the components of diabetes care, general treatment goals, and tools to evaluate the quality of care.</a:t>
            </a:r>
            <a:endParaRPr lang="en-US" sz="800" dirty="0">
              <a:solidFill>
                <a:schemeClr val="tx1">
                  <a:alpha val="80000"/>
                </a:schemeClr>
              </a:solidFill>
            </a:endParaRPr>
          </a:p>
          <a:p>
            <a:endParaRPr lang="en-US" dirty="0"/>
          </a:p>
        </p:txBody>
      </p:sp>
    </p:spTree>
    <p:extLst>
      <p:ext uri="{BB962C8B-B14F-4D97-AF65-F5344CB8AC3E}">
        <p14:creationId xmlns:p14="http://schemas.microsoft.com/office/powerpoint/2010/main" val="1156834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Cystic Fibrosis-Related Diabetes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84693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7b515deb"/>
              </a:rPr>
              <a:t>2.14</a:t>
            </a:r>
            <a:r>
              <a:rPr lang="en-US" sz="2000" dirty="0">
                <a:latin typeface="AdvOT7b515deb"/>
              </a:rPr>
              <a:t>	Annual screening for cystic </a:t>
            </a:r>
            <a:r>
              <a:rPr lang="en-US" sz="2000" dirty="0">
                <a:latin typeface="AdvOT7b515deb+fb"/>
              </a:rPr>
              <a:t>fi</a:t>
            </a:r>
            <a:r>
              <a:rPr lang="en-US" sz="2000" dirty="0">
                <a:latin typeface="AdvOT7b515deb"/>
              </a:rPr>
              <a:t>brosis</a:t>
            </a:r>
            <a:r>
              <a:rPr lang="en-US" sz="2000" dirty="0">
                <a:latin typeface="AdvOT7b515deb+20"/>
              </a:rPr>
              <a:t>–</a:t>
            </a:r>
            <a:r>
              <a:rPr lang="en-US" sz="2000" dirty="0">
                <a:latin typeface="AdvOT7b515deb"/>
              </a:rPr>
              <a:t>related diabetes (CFRD) with an 	oral glucose tolerance test should begin by age 10 years in all  	patients with cystic </a:t>
            </a:r>
            <a:r>
              <a:rPr lang="en-US" sz="2000" dirty="0">
                <a:latin typeface="AdvOT7b515deb+fb"/>
              </a:rPr>
              <a:t>fi</a:t>
            </a:r>
            <a:r>
              <a:rPr lang="en-US" sz="2000" dirty="0">
                <a:latin typeface="AdvOT7b515deb"/>
              </a:rPr>
              <a:t>brosis not previously diagnosed with CFRD. </a:t>
            </a:r>
            <a:r>
              <a:rPr lang="en-US" sz="2000" dirty="0">
                <a:solidFill>
                  <a:srgbClr val="A6192E"/>
                </a:solidFill>
                <a:latin typeface="AdvOT8eb9eec2.B"/>
              </a:rPr>
              <a:t>B</a:t>
            </a:r>
          </a:p>
          <a:p>
            <a:r>
              <a:rPr lang="en-US" sz="2000" dirty="0">
                <a:solidFill>
                  <a:srgbClr val="A6192E"/>
                </a:solidFill>
                <a:latin typeface="AdvOT8eb9eec2.B"/>
              </a:rPr>
              <a:t>2.15</a:t>
            </a:r>
            <a:r>
              <a:rPr lang="en-US" sz="2000" dirty="0">
                <a:latin typeface="AdvOT8eb9eec2.B"/>
              </a:rPr>
              <a:t> 	</a:t>
            </a:r>
            <a:r>
              <a:rPr lang="en-US" sz="2000" dirty="0">
                <a:latin typeface="AdvOT7b515deb"/>
              </a:rPr>
              <a:t>A1C is not recommended as a screening test for CFRD. </a:t>
            </a:r>
            <a:r>
              <a:rPr lang="en-US" sz="2000" dirty="0">
                <a:solidFill>
                  <a:srgbClr val="A6192E"/>
                </a:solidFill>
                <a:latin typeface="AdvOT8eb9eec2.B"/>
              </a:rPr>
              <a:t>B</a:t>
            </a:r>
          </a:p>
          <a:p>
            <a:r>
              <a:rPr lang="en-US" sz="2000" dirty="0">
                <a:solidFill>
                  <a:srgbClr val="A6192E"/>
                </a:solidFill>
                <a:latin typeface="AdvOT8eb9eec2.B"/>
              </a:rPr>
              <a:t>2.16</a:t>
            </a:r>
            <a:r>
              <a:rPr lang="en-US" sz="2000" dirty="0">
                <a:latin typeface="AdvOT8eb9eec2.B"/>
              </a:rPr>
              <a:t> 	</a:t>
            </a:r>
            <a:r>
              <a:rPr lang="en-US" sz="2000" dirty="0">
                <a:latin typeface="AdvOT7b515deb"/>
              </a:rPr>
              <a:t>Patients with CFRD should be treated with insulin to attain 	individualized glycemic goals. </a:t>
            </a:r>
            <a:r>
              <a:rPr lang="en-US" sz="2000" dirty="0">
                <a:solidFill>
                  <a:srgbClr val="A6192E"/>
                </a:solidFill>
                <a:latin typeface="AdvOT8eb9eec2.B"/>
              </a:rPr>
              <a:t>A</a:t>
            </a:r>
          </a:p>
          <a:p>
            <a:r>
              <a:rPr lang="en-US" sz="2000" dirty="0">
                <a:solidFill>
                  <a:srgbClr val="A6192E"/>
                </a:solidFill>
                <a:latin typeface="AdvOT8eb9eec2.B"/>
              </a:rPr>
              <a:t>2.17</a:t>
            </a:r>
            <a:r>
              <a:rPr lang="en-US" sz="2000" dirty="0">
                <a:latin typeface="AdvOT8eb9eec2.B"/>
              </a:rPr>
              <a:t> 	</a:t>
            </a:r>
            <a:r>
              <a:rPr lang="en-US" sz="2000" dirty="0">
                <a:latin typeface="AdvOT7b515deb"/>
              </a:rPr>
              <a:t>Beginning 5 years after the diagnosis of CFRD, annual monitoring	for complications of diabetes is recommended. </a:t>
            </a:r>
            <a:r>
              <a:rPr lang="en-US" sz="2000" dirty="0">
                <a:solidFill>
                  <a:srgbClr val="A6192E"/>
                </a:solidFill>
                <a:latin typeface="AdvOT8eb9eec2.B"/>
              </a:rPr>
              <a:t>E</a:t>
            </a:r>
            <a:endParaRPr lang="en-US" sz="2400" dirty="0">
              <a:solidFill>
                <a:srgbClr val="A6192E"/>
              </a:solidFill>
            </a:endParaRPr>
          </a:p>
        </p:txBody>
      </p:sp>
    </p:spTree>
    <p:extLst>
      <p:ext uri="{BB962C8B-B14F-4D97-AF65-F5344CB8AC3E}">
        <p14:creationId xmlns:p14="http://schemas.microsoft.com/office/powerpoint/2010/main" val="2867362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err="1"/>
              <a:t>Posttransplantation</a:t>
            </a:r>
            <a:r>
              <a:rPr lang="en-US" dirty="0"/>
              <a:t> Diabetes Mellitus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33424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2.18</a:t>
            </a:r>
            <a:r>
              <a:rPr lang="en-US" sz="2000" dirty="0">
                <a:latin typeface="AdvOT8eb9eec2.B"/>
              </a:rPr>
              <a:t> 	</a:t>
            </a:r>
            <a:r>
              <a:rPr lang="en-US" sz="2000" dirty="0">
                <a:latin typeface="AdvOT7b515deb"/>
              </a:rPr>
              <a:t>Patients should be screened after organ transplantation for 	hyperglycemia, with a formal diagnosis of </a:t>
            </a:r>
            <a:r>
              <a:rPr lang="en-US" sz="2000" dirty="0" err="1">
                <a:latin typeface="AdvOT7b515deb"/>
              </a:rPr>
              <a:t>posttransplantation</a:t>
            </a:r>
            <a:r>
              <a:rPr lang="en-US" sz="2000" dirty="0">
                <a:latin typeface="AdvOT7b515deb"/>
              </a:rPr>
              <a:t> 	diabetes mellitus being best made once a patient is stable on an 	immunosuppressive regimen and in the absence of an acute 	infection. </a:t>
            </a:r>
            <a:r>
              <a:rPr lang="en-US" sz="2000" dirty="0">
                <a:solidFill>
                  <a:srgbClr val="A6192E"/>
                </a:solidFill>
                <a:latin typeface="AdvOT8eb9eec2.B"/>
              </a:rPr>
              <a:t>E</a:t>
            </a:r>
          </a:p>
          <a:p>
            <a:r>
              <a:rPr lang="en-US" sz="2000" dirty="0">
                <a:solidFill>
                  <a:srgbClr val="A6192E"/>
                </a:solidFill>
                <a:latin typeface="AdvOT8eb9eec2.B"/>
              </a:rPr>
              <a:t>2.19</a:t>
            </a:r>
            <a:r>
              <a:rPr lang="en-US" sz="2000" dirty="0">
                <a:latin typeface="AdvOT8eb9eec2.B"/>
              </a:rPr>
              <a:t> 	</a:t>
            </a:r>
            <a:r>
              <a:rPr lang="en-US" sz="2000" dirty="0">
                <a:latin typeface="AdvOT7b515deb"/>
              </a:rPr>
              <a:t>The oral glucose tolerance test is the preferred test to make a 	diagnosis of </a:t>
            </a:r>
            <a:r>
              <a:rPr lang="en-US" sz="2000" dirty="0" err="1">
                <a:latin typeface="AdvOT7b515deb"/>
              </a:rPr>
              <a:t>posttransplantation</a:t>
            </a:r>
            <a:r>
              <a:rPr lang="en-US" sz="2000" dirty="0">
                <a:latin typeface="AdvOT7b515deb"/>
              </a:rPr>
              <a:t> diabetes mellitus. </a:t>
            </a:r>
            <a:r>
              <a:rPr lang="en-US" sz="2000" dirty="0">
                <a:solidFill>
                  <a:srgbClr val="A6192E"/>
                </a:solidFill>
                <a:latin typeface="AdvOT8eb9eec2.B"/>
              </a:rPr>
              <a:t>B</a:t>
            </a:r>
          </a:p>
          <a:p>
            <a:r>
              <a:rPr lang="en-US" sz="2000" dirty="0">
                <a:solidFill>
                  <a:srgbClr val="A6192E"/>
                </a:solidFill>
                <a:latin typeface="AdvOT8eb9eec2.B"/>
              </a:rPr>
              <a:t>2.20</a:t>
            </a:r>
            <a:r>
              <a:rPr lang="en-US" sz="2000" dirty="0">
                <a:latin typeface="AdvOT8eb9eec2.B"/>
              </a:rPr>
              <a:t> 	</a:t>
            </a:r>
            <a:r>
              <a:rPr lang="en-US" sz="2000" dirty="0">
                <a:latin typeface="AdvOT7b515deb"/>
              </a:rPr>
              <a:t>Immunosuppressive regimens shown to provide the best outcomes	for patient and graft survival should be used, irrespective of 	</a:t>
            </a:r>
            <a:r>
              <a:rPr lang="en-US" sz="2000" dirty="0" err="1">
                <a:latin typeface="AdvOT7b515deb"/>
              </a:rPr>
              <a:t>posttransplantation</a:t>
            </a:r>
            <a:r>
              <a:rPr lang="en-US" sz="2000" dirty="0">
                <a:latin typeface="AdvOT7b515deb"/>
              </a:rPr>
              <a:t> diabetes mellitus risk. </a:t>
            </a:r>
            <a:r>
              <a:rPr lang="en-US" sz="2000" dirty="0">
                <a:solidFill>
                  <a:srgbClr val="A6192E"/>
                </a:solidFill>
                <a:latin typeface="AdvOT8eb9eec2.B"/>
              </a:rPr>
              <a:t>E</a:t>
            </a:r>
            <a:endParaRPr lang="en-US" sz="2000" dirty="0">
              <a:solidFill>
                <a:srgbClr val="A6192E"/>
              </a:solidFill>
              <a:latin typeface="AdvOT7b515deb"/>
            </a:endParaRPr>
          </a:p>
        </p:txBody>
      </p:sp>
    </p:spTree>
    <p:extLst>
      <p:ext uri="{BB962C8B-B14F-4D97-AF65-F5344CB8AC3E}">
        <p14:creationId xmlns:p14="http://schemas.microsoft.com/office/powerpoint/2010/main" val="3112853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Monogenic Diabetes Syndromes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64202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2.21</a:t>
            </a:r>
            <a:r>
              <a:rPr lang="en-US" sz="2000" dirty="0">
                <a:latin typeface="AdvOT8eb9eec2.B"/>
              </a:rPr>
              <a:t> 	</a:t>
            </a:r>
            <a:r>
              <a:rPr lang="en-US" sz="2000" dirty="0">
                <a:latin typeface="AdvOT7b515deb"/>
              </a:rPr>
              <a:t>All children diagnosed with diabetes in the </a:t>
            </a:r>
            <a:r>
              <a:rPr lang="en-US" sz="2000" dirty="0">
                <a:latin typeface="AdvOT7b515deb+fb"/>
              </a:rPr>
              <a:t>fi</a:t>
            </a:r>
            <a:r>
              <a:rPr lang="en-US" sz="2000" dirty="0">
                <a:latin typeface="AdvOT7b515deb"/>
              </a:rPr>
              <a:t>rst 6 months of life  	should have immediate genetic testing for neonatal diabetes. </a:t>
            </a:r>
            <a:r>
              <a:rPr lang="en-US" sz="2000" dirty="0">
                <a:solidFill>
                  <a:srgbClr val="A6192E"/>
                </a:solidFill>
                <a:latin typeface="AdvOT8eb9eec2.B"/>
              </a:rPr>
              <a:t>A</a:t>
            </a:r>
          </a:p>
          <a:p>
            <a:r>
              <a:rPr lang="en-US" sz="2000" dirty="0">
                <a:solidFill>
                  <a:srgbClr val="A6192E"/>
                </a:solidFill>
                <a:latin typeface="AdvOT8eb9eec2.B"/>
              </a:rPr>
              <a:t>2.22</a:t>
            </a:r>
            <a:r>
              <a:rPr lang="en-US" sz="2000" dirty="0">
                <a:latin typeface="AdvOT8eb9eec2.B"/>
              </a:rPr>
              <a:t> 	</a:t>
            </a:r>
            <a:r>
              <a:rPr lang="en-US" sz="2000" dirty="0">
                <a:latin typeface="AdvOT7b515deb"/>
              </a:rPr>
              <a:t>Children and those diagnosed in early adulthood who have diabetes 	not characteristic of type 1 or type 2 diabetes that occurs in 	successive generations (suggestive of an autosomal dominant 	pattern of inheritance) should have genetic testing for maturity- 	onset diabetes of the young. </a:t>
            </a:r>
            <a:r>
              <a:rPr lang="en-US" sz="2000" dirty="0">
                <a:solidFill>
                  <a:srgbClr val="A6192E"/>
                </a:solidFill>
                <a:latin typeface="AdvOT8eb9eec2.B"/>
              </a:rPr>
              <a:t>A</a:t>
            </a:r>
          </a:p>
          <a:p>
            <a:r>
              <a:rPr lang="en-US" sz="2000" dirty="0">
                <a:solidFill>
                  <a:srgbClr val="A6192E"/>
                </a:solidFill>
                <a:latin typeface="AdvOT8eb9eec2.B"/>
              </a:rPr>
              <a:t>2.23</a:t>
            </a:r>
            <a:r>
              <a:rPr lang="en-US" sz="2000" dirty="0">
                <a:latin typeface="AdvOT8eb9eec2.B"/>
              </a:rPr>
              <a:t> 	</a:t>
            </a:r>
            <a:r>
              <a:rPr lang="en-US" sz="2000" dirty="0">
                <a:latin typeface="AdvOT7b515deb"/>
              </a:rPr>
              <a:t>In both instances, consultation with a center specializing in diabetes 	genetics is recommended to understand the signi</a:t>
            </a:r>
            <a:r>
              <a:rPr lang="en-US" sz="2000" dirty="0">
                <a:latin typeface="AdvOT7b515deb+fb"/>
              </a:rPr>
              <a:t>fi</a:t>
            </a:r>
            <a:r>
              <a:rPr lang="en-US" sz="2000" dirty="0">
                <a:latin typeface="AdvOT7b515deb"/>
              </a:rPr>
              <a:t>cance of these 	mutations and how best to approach further evaluation, treatment,	and genetic counseling. </a:t>
            </a:r>
            <a:r>
              <a:rPr lang="en-US" sz="2000" dirty="0">
                <a:solidFill>
                  <a:srgbClr val="A6192E"/>
                </a:solidFill>
                <a:latin typeface="AdvOT8eb9eec2.B"/>
              </a:rPr>
              <a:t>E</a:t>
            </a:r>
            <a:endParaRPr lang="en-US" sz="2000" dirty="0">
              <a:solidFill>
                <a:srgbClr val="A6192E"/>
              </a:solidFill>
              <a:latin typeface="AdvOT7b515deb"/>
            </a:endParaRPr>
          </a:p>
        </p:txBody>
      </p:sp>
    </p:spTree>
    <p:extLst>
      <p:ext uri="{BB962C8B-B14F-4D97-AF65-F5344CB8AC3E}">
        <p14:creationId xmlns:p14="http://schemas.microsoft.com/office/powerpoint/2010/main" val="33730034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4" name="Picture 3">
            <a:extLst>
              <a:ext uri="{FF2B5EF4-FFF2-40B4-BE49-F238E27FC236}">
                <a16:creationId xmlns:a16="http://schemas.microsoft.com/office/drawing/2014/main" xmlns="" id="{9941CFF3-0C04-4A10-BBAF-E8CBC1E9A4E9}"/>
              </a:ext>
            </a:extLst>
          </p:cNvPr>
          <p:cNvPicPr>
            <a:picLocks noChangeAspect="1"/>
          </p:cNvPicPr>
          <p:nvPr/>
        </p:nvPicPr>
        <p:blipFill>
          <a:blip r:embed="rId2"/>
          <a:stretch>
            <a:fillRect/>
          </a:stretch>
        </p:blipFill>
        <p:spPr>
          <a:xfrm>
            <a:off x="1391412" y="394579"/>
            <a:ext cx="6361176" cy="4587240"/>
          </a:xfrm>
          <a:prstGeom prst="rect">
            <a:avLst/>
          </a:prstGeom>
        </p:spPr>
      </p:pic>
      <p:sp>
        <p:nvSpPr>
          <p:cNvPr id="7" name="TextBox 6">
            <a:extLst>
              <a:ext uri="{FF2B5EF4-FFF2-40B4-BE49-F238E27FC236}">
                <a16:creationId xmlns:a16="http://schemas.microsoft.com/office/drawing/2014/main" xmlns="" id="{5BB97474-2FFD-4727-AAA6-1401A377587D}"/>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9276570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06809" y="902091"/>
            <a:ext cx="7930382" cy="389850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dvOT7b515deb"/>
              </a:rPr>
              <a:t>The diagnosis of monogenic diabetes should be considered in children and adults diagnosed with diabetes in early adulthood with the following </a:t>
            </a:r>
            <a:r>
              <a:rPr lang="en-US" sz="2000" dirty="0">
                <a:latin typeface="AdvOT7b515deb+fb"/>
              </a:rPr>
              <a:t>fi</a:t>
            </a:r>
            <a:r>
              <a:rPr lang="en-US" sz="2000" dirty="0">
                <a:latin typeface="AdvOT7b515deb"/>
              </a:rPr>
              <a:t>ndings:</a:t>
            </a:r>
          </a:p>
          <a:p>
            <a:pPr marL="342900" indent="-342900">
              <a:buFont typeface="Arial" panose="020B0604020202020204" pitchFamily="34" charset="0"/>
              <a:buChar char="•"/>
            </a:pPr>
            <a:r>
              <a:rPr lang="en-US" sz="2000" dirty="0">
                <a:latin typeface="AdvOT7b515deb"/>
              </a:rPr>
              <a:t>Diabetes diagnosed within the </a:t>
            </a:r>
            <a:r>
              <a:rPr lang="en-US" sz="2000" dirty="0">
                <a:latin typeface="AdvOT7b515deb+fb"/>
              </a:rPr>
              <a:t>fi</a:t>
            </a:r>
            <a:r>
              <a:rPr lang="en-US" sz="2000" dirty="0">
                <a:latin typeface="AdvOT7b515deb"/>
              </a:rPr>
              <a:t>rst 6 months of life (with occasional cases presenting later, mostly </a:t>
            </a:r>
            <a:r>
              <a:rPr lang="en-US" sz="2000" i="1" dirty="0">
                <a:latin typeface="AdvOT96952d75.I"/>
              </a:rPr>
              <a:t>INS</a:t>
            </a:r>
            <a:r>
              <a:rPr lang="en-US" sz="2000" dirty="0">
                <a:latin typeface="AdvOT96952d75.I"/>
              </a:rPr>
              <a:t> </a:t>
            </a:r>
            <a:r>
              <a:rPr lang="en-US" sz="2000" dirty="0">
                <a:latin typeface="AdvOT7b515deb"/>
              </a:rPr>
              <a:t>and </a:t>
            </a:r>
            <a:r>
              <a:rPr lang="en-US" sz="2000" i="1" dirty="0">
                <a:latin typeface="AdvOT96952d75.I"/>
              </a:rPr>
              <a:t>ABCC8</a:t>
            </a:r>
            <a:r>
              <a:rPr lang="en-US" sz="2000" dirty="0">
                <a:latin typeface="AdvOT96952d75.I"/>
              </a:rPr>
              <a:t> </a:t>
            </a:r>
            <a:r>
              <a:rPr lang="en-US" sz="2000" dirty="0">
                <a:latin typeface="AdvOT7b515deb"/>
              </a:rPr>
              <a:t>mutations) </a:t>
            </a:r>
          </a:p>
          <a:p>
            <a:pPr marL="342900" indent="-342900">
              <a:buFont typeface="Arial" panose="020B0604020202020204" pitchFamily="34" charset="0"/>
              <a:buChar char="•"/>
            </a:pPr>
            <a:r>
              <a:rPr lang="en-US" sz="2000" dirty="0">
                <a:latin typeface="AdvOT7b515deb"/>
              </a:rPr>
              <a:t>Diabetes without typical features of type 1 or type 2 diabetes (negative diabetes-associated autoantibodies, nonobese, lacking other metabolic features especially with strong family history of diabetes)</a:t>
            </a:r>
          </a:p>
          <a:p>
            <a:pPr marL="342900" indent="-342900">
              <a:buFont typeface="Arial" panose="020B0604020202020204" pitchFamily="34" charset="0"/>
              <a:buChar char="•"/>
            </a:pPr>
            <a:r>
              <a:rPr lang="en-US" sz="2000" dirty="0">
                <a:latin typeface="AdvOT7b515deb"/>
              </a:rPr>
              <a:t>Stable, mild fasting hyperglycemia (100</a:t>
            </a:r>
            <a:r>
              <a:rPr lang="en-US" sz="2000" dirty="0">
                <a:latin typeface="AdvOT7b515deb+20"/>
              </a:rPr>
              <a:t>–</a:t>
            </a:r>
            <a:r>
              <a:rPr lang="en-US" sz="2000" dirty="0">
                <a:latin typeface="AdvOT7b515deb"/>
              </a:rPr>
              <a:t>150 mg/dL [5.5</a:t>
            </a:r>
            <a:r>
              <a:rPr lang="en-US" sz="2000" dirty="0">
                <a:latin typeface="AdvOT7b515deb+20"/>
              </a:rPr>
              <a:t>–</a:t>
            </a:r>
            <a:r>
              <a:rPr lang="en-US" sz="2000" dirty="0">
                <a:latin typeface="AdvOT7b515deb"/>
              </a:rPr>
              <a:t>8.5 mmol/L]), stable A1C between 5.6 and 7.6% (between 38 and 60 mmol/mol), especially if nonobese</a:t>
            </a:r>
            <a:endParaRPr lang="en-US" sz="2000" dirty="0">
              <a:solidFill>
                <a:srgbClr val="A6192E"/>
              </a:solidFill>
              <a:latin typeface="AdvOT7b515deb"/>
            </a:endParaRPr>
          </a:p>
        </p:txBody>
      </p:sp>
    </p:spTree>
    <p:extLst>
      <p:ext uri="{BB962C8B-B14F-4D97-AF65-F5344CB8AC3E}">
        <p14:creationId xmlns:p14="http://schemas.microsoft.com/office/powerpoint/2010/main" val="990303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Gestational Diabetes Mellitus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71869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2.24 </a:t>
            </a:r>
            <a:r>
              <a:rPr lang="en-US" sz="2000" dirty="0">
                <a:latin typeface="AdvOT8eb9eec2.B"/>
              </a:rPr>
              <a:t>	</a:t>
            </a:r>
            <a:r>
              <a:rPr lang="en-US" sz="2000" dirty="0">
                <a:latin typeface="AdvOT7b515deb"/>
              </a:rPr>
              <a:t>Test for undiagnosed prediabetes and diabetes at the </a:t>
            </a:r>
            <a:r>
              <a:rPr lang="en-US" sz="2000" dirty="0">
                <a:latin typeface="AdvOT7b515deb+fb"/>
              </a:rPr>
              <a:t>fi</a:t>
            </a:r>
            <a:r>
              <a:rPr lang="en-US" sz="2000" dirty="0">
                <a:latin typeface="AdvOT7b515deb"/>
              </a:rPr>
              <a:t>rst prenatal 	visit in those with risk factors using standard diagnostic criteria. </a:t>
            </a:r>
            <a:r>
              <a:rPr lang="en-US" sz="2000" dirty="0">
                <a:solidFill>
                  <a:srgbClr val="A6192E"/>
                </a:solidFill>
                <a:latin typeface="AdvOT8eb9eec2.B"/>
              </a:rPr>
              <a:t>B</a:t>
            </a:r>
          </a:p>
          <a:p>
            <a:r>
              <a:rPr lang="en-US" sz="2000" dirty="0">
                <a:solidFill>
                  <a:srgbClr val="A6192E"/>
                </a:solidFill>
                <a:latin typeface="AdvOT8eb9eec2.B"/>
              </a:rPr>
              <a:t>2.25</a:t>
            </a:r>
            <a:r>
              <a:rPr lang="en-US" sz="2000" dirty="0">
                <a:latin typeface="AdvOT8eb9eec2.B"/>
              </a:rPr>
              <a:t> 	</a:t>
            </a:r>
            <a:r>
              <a:rPr lang="en-US" sz="2000" dirty="0">
                <a:latin typeface="AdvOT7b515deb"/>
              </a:rPr>
              <a:t>Test for gestational diabetes mellitus at 24</a:t>
            </a:r>
            <a:r>
              <a:rPr lang="en-US" sz="2000" dirty="0">
                <a:latin typeface="AdvOT7b515deb+20"/>
              </a:rPr>
              <a:t>–</a:t>
            </a:r>
            <a:r>
              <a:rPr lang="en-US" sz="2000" dirty="0">
                <a:latin typeface="AdvOT7b515deb"/>
              </a:rPr>
              <a:t>28 weeks of gestation in	pregnant women not previously found to have diabetes.</a:t>
            </a:r>
            <a:r>
              <a:rPr lang="en-US" sz="2000" dirty="0">
                <a:solidFill>
                  <a:srgbClr val="A6192E"/>
                </a:solidFill>
                <a:latin typeface="AdvOT7b515deb"/>
              </a:rPr>
              <a:t> </a:t>
            </a:r>
            <a:r>
              <a:rPr lang="en-US" sz="2000" dirty="0">
                <a:solidFill>
                  <a:srgbClr val="A6192E"/>
                </a:solidFill>
                <a:latin typeface="AdvOT8eb9eec2.B"/>
              </a:rPr>
              <a:t>A</a:t>
            </a:r>
          </a:p>
          <a:p>
            <a:r>
              <a:rPr lang="en-US" sz="2000" dirty="0">
                <a:solidFill>
                  <a:srgbClr val="A6192E"/>
                </a:solidFill>
                <a:latin typeface="AdvOT8eb9eec2.B"/>
              </a:rPr>
              <a:t>2.26</a:t>
            </a:r>
            <a:r>
              <a:rPr lang="en-US" sz="2000" dirty="0">
                <a:latin typeface="AdvOT8eb9eec2.B"/>
              </a:rPr>
              <a:t> 	</a:t>
            </a:r>
            <a:r>
              <a:rPr lang="en-US" sz="2000" dirty="0">
                <a:latin typeface="AdvOT7b515deb"/>
              </a:rPr>
              <a:t>Test women with gestational diabetes mellitus for prediabetes or	diabetes at 4</a:t>
            </a:r>
            <a:r>
              <a:rPr lang="en-US" sz="2000" dirty="0">
                <a:latin typeface="AdvOT7b515deb+20"/>
              </a:rPr>
              <a:t>–</a:t>
            </a:r>
            <a:r>
              <a:rPr lang="en-US" sz="2000" dirty="0">
                <a:latin typeface="AdvOT7b515deb"/>
              </a:rPr>
              <a:t>12 weeks postpartum, using the 75-g oral glucose 	tolerance test and clinically appropriate nonpregnancy diagnostic 	criteria. </a:t>
            </a:r>
            <a:r>
              <a:rPr lang="en-US" sz="2000" dirty="0">
                <a:solidFill>
                  <a:srgbClr val="A6192E"/>
                </a:solidFill>
                <a:latin typeface="AdvOT8eb9eec2.B"/>
              </a:rPr>
              <a:t>B</a:t>
            </a:r>
            <a:endParaRPr lang="en-US" sz="2000" dirty="0">
              <a:solidFill>
                <a:srgbClr val="A6192E"/>
              </a:solidFill>
              <a:latin typeface="AdvOT7b515deb"/>
            </a:endParaRPr>
          </a:p>
        </p:txBody>
      </p:sp>
    </p:spTree>
    <p:extLst>
      <p:ext uri="{BB962C8B-B14F-4D97-AF65-F5344CB8AC3E}">
        <p14:creationId xmlns:p14="http://schemas.microsoft.com/office/powerpoint/2010/main" val="41466707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Gestational Diabetes Mellitus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97490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2.27</a:t>
            </a:r>
            <a:r>
              <a:rPr lang="en-US" sz="2000" dirty="0">
                <a:latin typeface="AdvOT8eb9eec2.B"/>
              </a:rPr>
              <a:t> 	</a:t>
            </a:r>
            <a:r>
              <a:rPr lang="en-US" sz="2000" dirty="0">
                <a:latin typeface="AdvOT7b515deb"/>
              </a:rPr>
              <a:t>Women with a history of gestational diabetes mellitus should have 	lifelong screening for the development of diabetes or prediabetes 	at least every 3 years. </a:t>
            </a:r>
            <a:r>
              <a:rPr lang="en-US" sz="2000" dirty="0">
                <a:solidFill>
                  <a:srgbClr val="A6192E"/>
                </a:solidFill>
                <a:latin typeface="AdvOT8eb9eec2.B"/>
              </a:rPr>
              <a:t>B</a:t>
            </a:r>
          </a:p>
          <a:p>
            <a:r>
              <a:rPr lang="en-US" sz="2000" dirty="0">
                <a:solidFill>
                  <a:srgbClr val="A6192E"/>
                </a:solidFill>
                <a:latin typeface="AdvOT8eb9eec2.B"/>
              </a:rPr>
              <a:t>2.28</a:t>
            </a:r>
            <a:r>
              <a:rPr lang="en-US" sz="2000" dirty="0">
                <a:latin typeface="AdvOT8eb9eec2.B"/>
              </a:rPr>
              <a:t> 	</a:t>
            </a:r>
            <a:r>
              <a:rPr lang="en-US" sz="2000" dirty="0">
                <a:latin typeface="AdvOT7b515deb"/>
              </a:rPr>
              <a:t>Women with a history of gestational diabetes mellitus found to 	have prediabetes should receive intensive lifestyle interventions 	and/or metformin to prevent diabetes. </a:t>
            </a:r>
            <a:r>
              <a:rPr lang="en-US" sz="2000" dirty="0">
                <a:solidFill>
                  <a:srgbClr val="A6192E"/>
                </a:solidFill>
                <a:latin typeface="AdvOT8eb9eec2.B"/>
              </a:rPr>
              <a:t>A</a:t>
            </a:r>
            <a:endParaRPr lang="en-US" sz="2000" dirty="0">
              <a:solidFill>
                <a:srgbClr val="A6192E"/>
              </a:solidFill>
              <a:latin typeface="AdvOT7b515deb"/>
            </a:endParaRPr>
          </a:p>
        </p:txBody>
      </p:sp>
    </p:spTree>
    <p:extLst>
      <p:ext uri="{BB962C8B-B14F-4D97-AF65-F5344CB8AC3E}">
        <p14:creationId xmlns:p14="http://schemas.microsoft.com/office/powerpoint/2010/main" val="7261277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06809" y="902091"/>
            <a:ext cx="7930382" cy="241091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dvOT7b515deb"/>
              </a:rPr>
              <a:t>GDM diagnosis (</a:t>
            </a:r>
            <a:r>
              <a:rPr lang="en-US" sz="2000" dirty="0">
                <a:latin typeface="AdvOT8eb9eec2.B"/>
              </a:rPr>
              <a:t>Table 2.7</a:t>
            </a:r>
            <a:r>
              <a:rPr lang="en-US" sz="2000" dirty="0">
                <a:latin typeface="AdvOT7b515deb"/>
              </a:rPr>
              <a:t>) can be accomplished with either of two strategies:</a:t>
            </a:r>
          </a:p>
          <a:p>
            <a:r>
              <a:rPr lang="en-US" sz="2000" dirty="0">
                <a:latin typeface="AdvOT7b515deb"/>
              </a:rPr>
              <a:t>1. 	The </a:t>
            </a:r>
            <a:r>
              <a:rPr lang="en-US" sz="2000" dirty="0">
                <a:latin typeface="AdvOT7b515deb+20"/>
              </a:rPr>
              <a:t>“</a:t>
            </a:r>
            <a:r>
              <a:rPr lang="en-US" sz="2000" dirty="0">
                <a:latin typeface="AdvOT7b515deb"/>
              </a:rPr>
              <a:t>one-step</a:t>
            </a:r>
            <a:r>
              <a:rPr lang="en-US" sz="2000" dirty="0">
                <a:latin typeface="AdvOT7b515deb+20"/>
              </a:rPr>
              <a:t>” </a:t>
            </a:r>
            <a:r>
              <a:rPr lang="en-US" sz="2000" dirty="0">
                <a:latin typeface="AdvOT7b515deb"/>
              </a:rPr>
              <a:t>75-g OGTT derived from the IADPSG criteria or</a:t>
            </a:r>
          </a:p>
          <a:p>
            <a:r>
              <a:rPr lang="en-US" sz="2000" dirty="0">
                <a:latin typeface="AdvOT7b515deb"/>
              </a:rPr>
              <a:t>2. 	The older </a:t>
            </a:r>
            <a:r>
              <a:rPr lang="en-US" sz="2000" dirty="0">
                <a:latin typeface="AdvOT7b515deb+20"/>
              </a:rPr>
              <a:t>“</a:t>
            </a:r>
            <a:r>
              <a:rPr lang="en-US" sz="2000" dirty="0">
                <a:latin typeface="AdvOT7b515deb"/>
              </a:rPr>
              <a:t>two-step</a:t>
            </a:r>
            <a:r>
              <a:rPr lang="en-US" sz="2000" dirty="0">
                <a:latin typeface="AdvOT7b515deb+20"/>
              </a:rPr>
              <a:t>” </a:t>
            </a:r>
            <a:r>
              <a:rPr lang="en-US" sz="2000" dirty="0">
                <a:latin typeface="AdvOT7b515deb"/>
              </a:rPr>
              <a:t>approach with a 50-g (</a:t>
            </a:r>
            <a:r>
              <a:rPr lang="en-US" sz="2000" dirty="0" err="1">
                <a:latin typeface="AdvOT7b515deb"/>
              </a:rPr>
              <a:t>nonfasting</a:t>
            </a:r>
            <a:r>
              <a:rPr lang="en-US" sz="2000" dirty="0">
                <a:latin typeface="AdvOT7b515deb"/>
              </a:rPr>
              <a:t>) screen 	followed by a 100-g OGTT for those who screen positive, based on 	the work of Carpenter and </a:t>
            </a:r>
            <a:r>
              <a:rPr lang="en-US" sz="2000" dirty="0" err="1">
                <a:latin typeface="AdvOT7b515deb"/>
              </a:rPr>
              <a:t>Coustan</a:t>
            </a:r>
            <a:r>
              <a:rPr lang="en-US" sz="2000" dirty="0" err="1">
                <a:latin typeface="AdvOT7b515deb+20"/>
              </a:rPr>
              <a:t>’</a:t>
            </a:r>
            <a:r>
              <a:rPr lang="en-US" sz="2000" dirty="0" err="1">
                <a:latin typeface="AdvOT7b515deb"/>
              </a:rPr>
              <a:t>s</a:t>
            </a:r>
            <a:r>
              <a:rPr lang="en-US" sz="2000" dirty="0">
                <a:latin typeface="AdvOT7b515deb"/>
              </a:rPr>
              <a:t> interpretation of the older 	O</a:t>
            </a:r>
            <a:r>
              <a:rPr lang="en-US" sz="2000" dirty="0">
                <a:latin typeface="AdvOT7b515deb+20"/>
              </a:rPr>
              <a:t>’</a:t>
            </a:r>
            <a:r>
              <a:rPr lang="en-US" sz="2000" dirty="0">
                <a:latin typeface="AdvOT7b515deb"/>
              </a:rPr>
              <a:t>Sullivan criteria.</a:t>
            </a:r>
            <a:endParaRPr lang="en-US" sz="2000" dirty="0">
              <a:solidFill>
                <a:srgbClr val="A6192E"/>
              </a:solidFill>
              <a:latin typeface="AdvOT7b515deb"/>
            </a:endParaRPr>
          </a:p>
        </p:txBody>
      </p:sp>
    </p:spTree>
    <p:extLst>
      <p:ext uri="{BB962C8B-B14F-4D97-AF65-F5344CB8AC3E}">
        <p14:creationId xmlns:p14="http://schemas.microsoft.com/office/powerpoint/2010/main" val="33942247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Classification and Diagnosis of Diabetes</a:t>
            </a:r>
          </a:p>
        </p:txBody>
      </p:sp>
      <p:pic>
        <p:nvPicPr>
          <p:cNvPr id="4" name="Picture 3">
            <a:extLst>
              <a:ext uri="{FF2B5EF4-FFF2-40B4-BE49-F238E27FC236}">
                <a16:creationId xmlns:a16="http://schemas.microsoft.com/office/drawing/2014/main" xmlns="" id="{AEDEAF0A-8EE9-42D3-B024-1BC4D309F663}"/>
              </a:ext>
            </a:extLst>
          </p:cNvPr>
          <p:cNvPicPr>
            <a:picLocks noChangeAspect="1"/>
          </p:cNvPicPr>
          <p:nvPr/>
        </p:nvPicPr>
        <p:blipFill>
          <a:blip r:embed="rId2"/>
          <a:stretch>
            <a:fillRect/>
          </a:stretch>
        </p:blipFill>
        <p:spPr>
          <a:xfrm>
            <a:off x="2442972" y="692658"/>
            <a:ext cx="4258056" cy="3758184"/>
          </a:xfrm>
          <a:prstGeom prst="rect">
            <a:avLst/>
          </a:prstGeom>
        </p:spPr>
      </p:pic>
      <p:sp>
        <p:nvSpPr>
          <p:cNvPr id="6" name="TextBox 5">
            <a:extLst>
              <a:ext uri="{FF2B5EF4-FFF2-40B4-BE49-F238E27FC236}">
                <a16:creationId xmlns:a16="http://schemas.microsoft.com/office/drawing/2014/main" xmlns="" id="{006DF243-025F-4D0F-BA09-0AD9DC3B5FD1}"/>
              </a:ext>
            </a:extLst>
          </p:cNvPr>
          <p:cNvSpPr txBox="1">
            <a:spLocks noChangeArrowheads="1"/>
          </p:cNvSpPr>
          <p:nvPr/>
        </p:nvSpPr>
        <p:spPr bwMode="auto">
          <a:xfrm>
            <a:off x="136779"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Classification and Diagnosis of Diabetes: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1):S14-S31</a:t>
            </a:r>
          </a:p>
        </p:txBody>
      </p:sp>
    </p:spTree>
    <p:extLst>
      <p:ext uri="{BB962C8B-B14F-4D97-AF65-F5344CB8AC3E}">
        <p14:creationId xmlns:p14="http://schemas.microsoft.com/office/powerpoint/2010/main" val="3049379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3</a:t>
            </a:r>
            <a:r>
              <a:rPr lang="en-US" dirty="0">
                <a:solidFill>
                  <a:srgbClr val="C00000"/>
                </a:solidFill>
              </a:rPr>
              <a:t>.</a:t>
            </a:r>
            <a:r>
              <a:rPr lang="en-US" dirty="0"/>
              <a:t> </a:t>
            </a:r>
            <a:br>
              <a:rPr lang="en-US" dirty="0"/>
            </a:br>
            <a:r>
              <a:rPr lang="en-US" dirty="0"/>
              <a:t/>
            </a:r>
            <a:br>
              <a:rPr lang="en-US" dirty="0"/>
            </a:br>
            <a:r>
              <a:rPr lang="en-US" dirty="0"/>
              <a:t>Prevention or Delay of Type 2 Diabetes</a:t>
            </a:r>
          </a:p>
        </p:txBody>
      </p:sp>
    </p:spTree>
    <p:extLst>
      <p:ext uri="{BB962C8B-B14F-4D97-AF65-F5344CB8AC3E}">
        <p14:creationId xmlns:p14="http://schemas.microsoft.com/office/powerpoint/2010/main" val="3973867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xmlns="" id="{012772F2-FBE3-6743-A64D-890A09E04993}"/>
              </a:ext>
            </a:extLst>
          </p:cNvPr>
          <p:cNvSpPr txBox="1">
            <a:spLocks/>
          </p:cNvSpPr>
          <p:nvPr/>
        </p:nvSpPr>
        <p:spPr>
          <a:xfrm>
            <a:off x="5281693" y="1491940"/>
            <a:ext cx="3162447" cy="874598"/>
          </a:xfrm>
          <a:prstGeom prst="rect">
            <a:avLst/>
          </a:prstGeom>
        </p:spPr>
        <p:txBody>
          <a:bodyPr wrap="square" lIns="0" tIns="0" rIns="0" bIns="0">
            <a:spAutoFit/>
          </a:bodyPr>
          <a:lstStyle>
            <a:lvl1pPr marL="0" indent="0" algn="l" defTabSz="914400" rtl="0" eaLnBrk="1" latinLnBrk="0" hangingPunct="1">
              <a:lnSpc>
                <a:spcPct val="100000"/>
              </a:lnSpc>
              <a:spcBef>
                <a:spcPts val="100"/>
              </a:spcBef>
              <a:spcAft>
                <a:spcPts val="600"/>
              </a:spcAft>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Search of scientific diabetes literature over past year</a:t>
            </a:r>
          </a:p>
          <a:p>
            <a:pPr marL="285750" marR="0" lvl="0" indent="-285750" algn="l" defTabSz="914400" rtl="0" eaLnBrk="1" fontAlgn="auto" latinLnBrk="0" hangingPunct="1">
              <a:lnSpc>
                <a:spcPct val="10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Recommendations revised per new evidence</a:t>
            </a:r>
          </a:p>
        </p:txBody>
      </p:sp>
      <p:sp>
        <p:nvSpPr>
          <p:cNvPr id="8" name="Text Placeholder 5">
            <a:extLst>
              <a:ext uri="{FF2B5EF4-FFF2-40B4-BE49-F238E27FC236}">
                <a16:creationId xmlns:a16="http://schemas.microsoft.com/office/drawing/2014/main" xmlns="" id="{D0246B56-FB08-D44E-BD89-07DE4A10BFF9}"/>
              </a:ext>
            </a:extLst>
          </p:cNvPr>
          <p:cNvSpPr txBox="1">
            <a:spLocks/>
          </p:cNvSpPr>
          <p:nvPr/>
        </p:nvSpPr>
        <p:spPr>
          <a:xfrm>
            <a:off x="5281693" y="2786393"/>
            <a:ext cx="3162446" cy="801245"/>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Professional Practice Committee</a:t>
            </a:r>
          </a:p>
          <a:p>
            <a:pPr marL="285750" marR="0" lvl="0" indent="-285750" algn="l" defTabSz="914400" rtl="0" eaLnBrk="1" fontAlgn="auto" latinLnBrk="0" hangingPunct="1">
              <a:lnSpc>
                <a:spcPct val="9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Reviewed by ADA’s Board of Directors</a:t>
            </a:r>
          </a:p>
          <a:p>
            <a:pPr marL="285750" marR="0" lvl="0" indent="-285750" algn="l" defTabSz="914400" rtl="0" eaLnBrk="1" fontAlgn="auto" latinLnBrk="0" hangingPunct="1">
              <a:lnSpc>
                <a:spcPct val="9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Living Standards</a:t>
            </a:r>
          </a:p>
        </p:txBody>
      </p:sp>
      <p:sp>
        <p:nvSpPr>
          <p:cNvPr id="9" name="Text Placeholder 5">
            <a:extLst>
              <a:ext uri="{FF2B5EF4-FFF2-40B4-BE49-F238E27FC236}">
                <a16:creationId xmlns:a16="http://schemas.microsoft.com/office/drawing/2014/main" xmlns="" id="{D016D0DE-6994-7048-9D1C-52195B8179E4}"/>
              </a:ext>
            </a:extLst>
          </p:cNvPr>
          <p:cNvSpPr txBox="1">
            <a:spLocks/>
          </p:cNvSpPr>
          <p:nvPr/>
        </p:nvSpPr>
        <p:spPr>
          <a:xfrm>
            <a:off x="5281693" y="3885872"/>
            <a:ext cx="3341446" cy="400622"/>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Funded out of ADA’s general revenues</a:t>
            </a:r>
          </a:p>
          <a:p>
            <a:pPr marL="285750" marR="0" lvl="0" indent="-285750" algn="l" defTabSz="914400" rtl="0" eaLnBrk="1" fontAlgn="auto" latinLnBrk="0" hangingPunct="1">
              <a:lnSpc>
                <a:spcPct val="90000"/>
              </a:lnSpc>
              <a:spcBef>
                <a:spcPts val="1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Does not use industry support</a:t>
            </a:r>
            <a:endPar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Text Placeholder 5">
            <a:extLst>
              <a:ext uri="{FF2B5EF4-FFF2-40B4-BE49-F238E27FC236}">
                <a16:creationId xmlns:a16="http://schemas.microsoft.com/office/drawing/2014/main" xmlns="" id="{3B225569-715C-F043-95CD-9416394C504E}"/>
              </a:ext>
            </a:extLst>
          </p:cNvPr>
          <p:cNvSpPr txBox="1">
            <a:spLocks/>
          </p:cNvSpPr>
          <p:nvPr/>
        </p:nvSpPr>
        <p:spPr>
          <a:xfrm>
            <a:off x="699860" y="1684083"/>
            <a:ext cx="3264407" cy="249299"/>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EVIDENCE</a:t>
            </a:r>
          </a:p>
        </p:txBody>
      </p:sp>
      <p:sp>
        <p:nvSpPr>
          <p:cNvPr id="20" name="Text Placeholder 5">
            <a:extLst>
              <a:ext uri="{FF2B5EF4-FFF2-40B4-BE49-F238E27FC236}">
                <a16:creationId xmlns:a16="http://schemas.microsoft.com/office/drawing/2014/main" xmlns="" id="{34C06E27-7627-2443-9859-21C86610BD93}"/>
              </a:ext>
            </a:extLst>
          </p:cNvPr>
          <p:cNvSpPr txBox="1">
            <a:spLocks/>
          </p:cNvSpPr>
          <p:nvPr/>
        </p:nvSpPr>
        <p:spPr>
          <a:xfrm>
            <a:off x="699860" y="2807675"/>
            <a:ext cx="3264407" cy="249299"/>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PROCESS</a:t>
            </a:r>
          </a:p>
        </p:txBody>
      </p:sp>
      <p:sp>
        <p:nvSpPr>
          <p:cNvPr id="21" name="Text Placeholder 5">
            <a:extLst>
              <a:ext uri="{FF2B5EF4-FFF2-40B4-BE49-F238E27FC236}">
                <a16:creationId xmlns:a16="http://schemas.microsoft.com/office/drawing/2014/main" xmlns="" id="{767A18BB-C626-4E41-9F52-3FB131EFAFE2}"/>
              </a:ext>
            </a:extLst>
          </p:cNvPr>
          <p:cNvSpPr txBox="1">
            <a:spLocks/>
          </p:cNvSpPr>
          <p:nvPr/>
        </p:nvSpPr>
        <p:spPr>
          <a:xfrm>
            <a:off x="699860" y="3927422"/>
            <a:ext cx="3264407" cy="249299"/>
          </a:xfrm>
          <a:prstGeom prst="rect">
            <a:avLst/>
          </a:prstGeom>
        </p:spPr>
        <p:txBody>
          <a:bodyPr wrap="square" lIns="0" tIns="0" rIns="0" bIns="0">
            <a:spAutoFit/>
          </a:bodyPr>
          <a:lstStyle>
            <a:lvl1pPr marL="0" indent="0" algn="l" defTabSz="914400" rtl="0" eaLnBrk="1" latinLnBrk="0" hangingPunct="1">
              <a:lnSpc>
                <a:spcPct val="90000"/>
              </a:lnSpc>
              <a:spcBef>
                <a:spcPts val="100"/>
              </a:spcBef>
              <a:buFont typeface="Arial" panose="020B0604020202020204" pitchFamily="34" charset="0"/>
              <a:buNone/>
              <a:defRPr sz="14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3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FUNDING</a:t>
            </a:r>
          </a:p>
        </p:txBody>
      </p:sp>
      <p:pic>
        <p:nvPicPr>
          <p:cNvPr id="2" name="Picture 1">
            <a:extLst>
              <a:ext uri="{FF2B5EF4-FFF2-40B4-BE49-F238E27FC236}">
                <a16:creationId xmlns:a16="http://schemas.microsoft.com/office/drawing/2014/main" xmlns="" id="{519C7D4C-4DBA-4755-8279-1E23820569A8}"/>
              </a:ext>
            </a:extLst>
          </p:cNvPr>
          <p:cNvPicPr>
            <a:picLocks noChangeAspect="1"/>
          </p:cNvPicPr>
          <p:nvPr/>
        </p:nvPicPr>
        <p:blipFill>
          <a:blip r:embed="rId3"/>
          <a:stretch>
            <a:fillRect/>
          </a:stretch>
        </p:blipFill>
        <p:spPr>
          <a:xfrm>
            <a:off x="4209261" y="1613572"/>
            <a:ext cx="536494" cy="341406"/>
          </a:xfrm>
          <a:prstGeom prst="rect">
            <a:avLst/>
          </a:prstGeom>
        </p:spPr>
      </p:pic>
      <p:pic>
        <p:nvPicPr>
          <p:cNvPr id="3" name="Picture 2">
            <a:extLst>
              <a:ext uri="{FF2B5EF4-FFF2-40B4-BE49-F238E27FC236}">
                <a16:creationId xmlns:a16="http://schemas.microsoft.com/office/drawing/2014/main" xmlns="" id="{F7378697-6246-49B3-9F01-A0F0AF2F5CC2}"/>
              </a:ext>
            </a:extLst>
          </p:cNvPr>
          <p:cNvPicPr>
            <a:picLocks noChangeAspect="1"/>
          </p:cNvPicPr>
          <p:nvPr/>
        </p:nvPicPr>
        <p:blipFill>
          <a:blip r:embed="rId4"/>
          <a:stretch>
            <a:fillRect/>
          </a:stretch>
        </p:blipFill>
        <p:spPr>
          <a:xfrm>
            <a:off x="4261080" y="2715897"/>
            <a:ext cx="432854" cy="432854"/>
          </a:xfrm>
          <a:prstGeom prst="rect">
            <a:avLst/>
          </a:prstGeom>
        </p:spPr>
      </p:pic>
      <p:pic>
        <p:nvPicPr>
          <p:cNvPr id="4" name="Picture 3">
            <a:extLst>
              <a:ext uri="{FF2B5EF4-FFF2-40B4-BE49-F238E27FC236}">
                <a16:creationId xmlns:a16="http://schemas.microsoft.com/office/drawing/2014/main" xmlns="" id="{7C89A7A1-DF14-4A8E-930F-EC255EBFB007}"/>
              </a:ext>
            </a:extLst>
          </p:cNvPr>
          <p:cNvPicPr>
            <a:picLocks noChangeAspect="1"/>
          </p:cNvPicPr>
          <p:nvPr/>
        </p:nvPicPr>
        <p:blipFill>
          <a:blip r:embed="rId5"/>
          <a:stretch>
            <a:fillRect/>
          </a:stretch>
        </p:blipFill>
        <p:spPr>
          <a:xfrm>
            <a:off x="4184874" y="3811331"/>
            <a:ext cx="560881" cy="408467"/>
          </a:xfrm>
          <a:prstGeom prst="rect">
            <a:avLst/>
          </a:prstGeom>
        </p:spPr>
      </p:pic>
    </p:spTree>
    <p:extLst>
      <p:ext uri="{BB962C8B-B14F-4D97-AF65-F5344CB8AC3E}">
        <p14:creationId xmlns:p14="http://schemas.microsoft.com/office/powerpoint/2010/main" val="33624642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Overall Recommendation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61555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3.1</a:t>
            </a:r>
            <a:r>
              <a:rPr lang="en-US" sz="2000" dirty="0">
                <a:latin typeface="AdvOT8eb9eec2.B"/>
              </a:rPr>
              <a:t> 	</a:t>
            </a:r>
            <a:r>
              <a:rPr lang="en-US" sz="2000" dirty="0">
                <a:latin typeface="AdvOT7b515deb"/>
              </a:rPr>
              <a:t>At least annual monitoring for the development of type 2 diabetes 	in those with prediabetes is suggested. </a:t>
            </a:r>
            <a:r>
              <a:rPr lang="en-US" sz="2000" dirty="0">
                <a:solidFill>
                  <a:srgbClr val="A6192E"/>
                </a:solidFill>
                <a:latin typeface="AdvOT8eb9eec2.B"/>
              </a:rPr>
              <a:t>E</a:t>
            </a:r>
            <a:endParaRPr lang="en-US" sz="2000" dirty="0">
              <a:solidFill>
                <a:srgbClr val="A6192E"/>
              </a:solidFill>
              <a:latin typeface="AdvOT7b515deb"/>
            </a:endParaRPr>
          </a:p>
        </p:txBody>
      </p:sp>
    </p:spTree>
    <p:extLst>
      <p:ext uri="{BB962C8B-B14F-4D97-AF65-F5344CB8AC3E}">
        <p14:creationId xmlns:p14="http://schemas.microsoft.com/office/powerpoint/2010/main" val="3695454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Lifestyle Interventions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28267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3.2</a:t>
            </a:r>
            <a:r>
              <a:rPr lang="en-US" sz="2000" dirty="0">
                <a:latin typeface="AdvOT8eb9eec2.B"/>
              </a:rPr>
              <a:t> 	</a:t>
            </a:r>
            <a:r>
              <a:rPr lang="en-US" sz="2000" dirty="0">
                <a:latin typeface="AdvOT7b515deb"/>
              </a:rPr>
              <a:t>Refer patients with prediabetes to an intensive behavioral lifestyle	intervention program modeled on the Diabetes Prevention Program 	(DPP) to achieve and maintain 7% loss of initial body weight and 	increase moderate intensity physical activity (such as brisk walking) 	to at least 150 min/week. </a:t>
            </a:r>
            <a:r>
              <a:rPr lang="en-US" sz="2000" dirty="0">
                <a:solidFill>
                  <a:srgbClr val="A6192E"/>
                </a:solidFill>
                <a:latin typeface="AdvOT8eb9eec2.B"/>
              </a:rPr>
              <a:t>A</a:t>
            </a:r>
          </a:p>
          <a:p>
            <a:r>
              <a:rPr lang="en-US" sz="2000" dirty="0">
                <a:solidFill>
                  <a:srgbClr val="A6192E"/>
                </a:solidFill>
                <a:latin typeface="AdvOT8eb9eec2.B"/>
              </a:rPr>
              <a:t>3.3 </a:t>
            </a:r>
            <a:r>
              <a:rPr lang="en-US" sz="2000" dirty="0">
                <a:latin typeface="AdvOT8eb9eec2.B"/>
              </a:rPr>
              <a:t>	</a:t>
            </a:r>
            <a:r>
              <a:rPr lang="en-US" sz="2000" dirty="0">
                <a:latin typeface="AdvOT7b515deb"/>
              </a:rPr>
              <a:t>A variety of eating patterns are acceptable for persons with 	prediabetes. </a:t>
            </a:r>
            <a:r>
              <a:rPr lang="en-US" sz="2000" dirty="0">
                <a:solidFill>
                  <a:srgbClr val="A6192E"/>
                </a:solidFill>
                <a:latin typeface="AdvOT8eb9eec2.B"/>
              </a:rPr>
              <a:t>B</a:t>
            </a:r>
            <a:endParaRPr lang="en-US" sz="2000" dirty="0">
              <a:solidFill>
                <a:srgbClr val="A6192E"/>
              </a:solidFill>
              <a:latin typeface="AdvOT7b515deb"/>
            </a:endParaRPr>
          </a:p>
        </p:txBody>
      </p:sp>
    </p:spTree>
    <p:extLst>
      <p:ext uri="{BB962C8B-B14F-4D97-AF65-F5344CB8AC3E}">
        <p14:creationId xmlns:p14="http://schemas.microsoft.com/office/powerpoint/2010/main" val="31722437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Lifestyle Interventions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66712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3.4</a:t>
            </a:r>
            <a:r>
              <a:rPr lang="en-US" sz="2000" dirty="0">
                <a:latin typeface="AdvOT8eb9eec2.B"/>
              </a:rPr>
              <a:t> 	</a:t>
            </a:r>
            <a:r>
              <a:rPr lang="en-US" sz="2000" dirty="0">
                <a:latin typeface="AdvOT7b515deb"/>
              </a:rPr>
              <a:t>Based on patient preference, technology-assisted diabetes 	prevention interventions may be effective in preventing type 2 	diabetes and should be considered. </a:t>
            </a:r>
            <a:r>
              <a:rPr lang="en-US" sz="2000" dirty="0">
                <a:solidFill>
                  <a:srgbClr val="A6192E"/>
                </a:solidFill>
                <a:latin typeface="AdvOT8eb9eec2.B"/>
              </a:rPr>
              <a:t>B</a:t>
            </a:r>
          </a:p>
          <a:p>
            <a:r>
              <a:rPr lang="en-US" sz="2000" dirty="0">
                <a:solidFill>
                  <a:srgbClr val="A6192E"/>
                </a:solidFill>
                <a:latin typeface="AdvOT8eb9eec2.B"/>
              </a:rPr>
              <a:t>3.5</a:t>
            </a:r>
            <a:r>
              <a:rPr lang="en-US" sz="2000" dirty="0">
                <a:latin typeface="AdvOT8eb9eec2.B"/>
              </a:rPr>
              <a:t> 	</a:t>
            </a:r>
            <a:r>
              <a:rPr lang="en-US" sz="2000" dirty="0">
                <a:latin typeface="AdvOT7b515deb"/>
              </a:rPr>
              <a:t>Given the cost-effectiveness of diabetes prevention, such 	intervention programs should be covered by third-party payers. </a:t>
            </a:r>
            <a:r>
              <a:rPr lang="en-US" sz="2000" dirty="0">
                <a:solidFill>
                  <a:srgbClr val="A6192E"/>
                </a:solidFill>
                <a:latin typeface="AdvOT8eb9eec2.B"/>
              </a:rPr>
              <a:t>B</a:t>
            </a:r>
            <a:endParaRPr lang="en-US" sz="2000" dirty="0">
              <a:solidFill>
                <a:srgbClr val="A6192E"/>
              </a:solidFill>
              <a:latin typeface="AdvOT7b515deb"/>
            </a:endParaRPr>
          </a:p>
        </p:txBody>
      </p:sp>
    </p:spTree>
    <p:extLst>
      <p:ext uri="{BB962C8B-B14F-4D97-AF65-F5344CB8AC3E}">
        <p14:creationId xmlns:p14="http://schemas.microsoft.com/office/powerpoint/2010/main" val="11477234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Pharmacologic Interventions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590453"/>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3.6 </a:t>
            </a:r>
            <a:r>
              <a:rPr lang="en-US" sz="2000" dirty="0">
                <a:latin typeface="AdvOT8eb9eec2.B"/>
              </a:rPr>
              <a:t>	</a:t>
            </a:r>
            <a:r>
              <a:rPr lang="en-US" sz="2000" dirty="0">
                <a:latin typeface="AdvOT7b515deb"/>
              </a:rPr>
              <a:t>Metformin therapy for prevention of type 2 diabetes should be 	considered in those with prediabetes, especially for those with 	BMI </a:t>
            </a:r>
            <a:r>
              <a:rPr lang="en-US" sz="2000" dirty="0">
                <a:latin typeface="Times New Roman" panose="02020603050405020304" pitchFamily="18" charset="0"/>
                <a:cs typeface="Times New Roman" panose="02020603050405020304" pitchFamily="18" charset="0"/>
              </a:rPr>
              <a:t>≥</a:t>
            </a:r>
            <a:r>
              <a:rPr lang="en-US" sz="2000" dirty="0">
                <a:latin typeface="AdvOT7b515deb"/>
              </a:rPr>
              <a:t>35 kg/m</a:t>
            </a:r>
            <a:r>
              <a:rPr lang="en-US" sz="2000" baseline="30000" dirty="0">
                <a:latin typeface="AdvOT7b515deb"/>
              </a:rPr>
              <a:t>2</a:t>
            </a:r>
            <a:r>
              <a:rPr lang="en-US" sz="2000" dirty="0">
                <a:latin typeface="AdvOT7b515deb"/>
              </a:rPr>
              <a:t>, those aged</a:t>
            </a:r>
            <a:r>
              <a:rPr lang="en-US" sz="2000" dirty="0">
                <a:latin typeface="AdvPS586B"/>
              </a:rPr>
              <a:t>, </a:t>
            </a:r>
            <a:r>
              <a:rPr lang="en-US" sz="2000" dirty="0">
                <a:latin typeface="AdvOT7b515deb"/>
              </a:rPr>
              <a:t>60 years, and women with prior 	gestational diabetes mellitus. </a:t>
            </a:r>
            <a:r>
              <a:rPr lang="en-US" sz="2000" dirty="0">
                <a:solidFill>
                  <a:srgbClr val="A6192E"/>
                </a:solidFill>
                <a:latin typeface="AdvOT8eb9eec2.B"/>
              </a:rPr>
              <a:t>A</a:t>
            </a:r>
          </a:p>
          <a:p>
            <a:r>
              <a:rPr lang="en-US" sz="2000" dirty="0">
                <a:solidFill>
                  <a:srgbClr val="A6192E"/>
                </a:solidFill>
                <a:latin typeface="AdvOT8eb9eec2.B"/>
              </a:rPr>
              <a:t>3.7</a:t>
            </a:r>
            <a:r>
              <a:rPr lang="en-US" sz="2000" dirty="0">
                <a:latin typeface="AdvOT8eb9eec2.B"/>
              </a:rPr>
              <a:t> 	</a:t>
            </a:r>
            <a:r>
              <a:rPr lang="en-US" sz="2000" dirty="0">
                <a:latin typeface="AdvOT7b515deb"/>
              </a:rPr>
              <a:t>Long-term use of metformin may be associated with biochemical 	vitamin B12 de</a:t>
            </a:r>
            <a:r>
              <a:rPr lang="en-US" sz="2000" dirty="0">
                <a:latin typeface="AdvOT7b515deb+fb"/>
              </a:rPr>
              <a:t>fi</a:t>
            </a:r>
            <a:r>
              <a:rPr lang="en-US" sz="2000" dirty="0">
                <a:latin typeface="AdvOT7b515deb"/>
              </a:rPr>
              <a:t>ciency, and periodic measurement of vitamin B12 	levels should be considered in metformin-treated patients, 	especially in those with anemia or peripheral neuropathy. </a:t>
            </a:r>
            <a:r>
              <a:rPr lang="en-US" sz="2000" dirty="0">
                <a:solidFill>
                  <a:srgbClr val="A6192E"/>
                </a:solidFill>
                <a:latin typeface="AdvOT8eb9eec2.B"/>
              </a:rPr>
              <a:t>B</a:t>
            </a:r>
            <a:endParaRPr lang="en-US" sz="2000" dirty="0">
              <a:solidFill>
                <a:srgbClr val="A6192E"/>
              </a:solidFill>
              <a:latin typeface="AdvOT7b515deb"/>
            </a:endParaRPr>
          </a:p>
        </p:txBody>
      </p:sp>
    </p:spTree>
    <p:extLst>
      <p:ext uri="{BB962C8B-B14F-4D97-AF65-F5344CB8AC3E}">
        <p14:creationId xmlns:p14="http://schemas.microsoft.com/office/powerpoint/2010/main" val="1596780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Prevention of Cardiovascular Disease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9233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3.7 </a:t>
            </a:r>
            <a:r>
              <a:rPr lang="en-US" sz="2000" dirty="0">
                <a:latin typeface="AdvOT8eb9eec2.B"/>
              </a:rPr>
              <a:t>	</a:t>
            </a:r>
            <a:r>
              <a:rPr lang="en-US" sz="2000" dirty="0">
                <a:latin typeface="AdvOT7b515deb"/>
              </a:rPr>
              <a:t>Prediabetes is associated with heightened cardiovascular risk; 	therefore, screening for and treatment of modi</a:t>
            </a:r>
            <a:r>
              <a:rPr lang="en-US" sz="2000" dirty="0">
                <a:latin typeface="AdvOT7b515deb+fb"/>
              </a:rPr>
              <a:t>fi</a:t>
            </a:r>
            <a:r>
              <a:rPr lang="en-US" sz="2000" dirty="0">
                <a:latin typeface="AdvOT7b515deb"/>
              </a:rPr>
              <a:t>able risk factors for  	cardiovascular disease are suggested. </a:t>
            </a:r>
            <a:r>
              <a:rPr lang="en-US" sz="2000" dirty="0">
                <a:solidFill>
                  <a:srgbClr val="A6192E"/>
                </a:solidFill>
                <a:latin typeface="AdvOT8eb9eec2.B"/>
              </a:rPr>
              <a:t>B</a:t>
            </a:r>
            <a:endParaRPr lang="en-US" sz="2000" dirty="0">
              <a:solidFill>
                <a:srgbClr val="A6192E"/>
              </a:solidFill>
              <a:latin typeface="AdvOT7b515deb"/>
            </a:endParaRPr>
          </a:p>
        </p:txBody>
      </p:sp>
    </p:spTree>
    <p:extLst>
      <p:ext uri="{BB962C8B-B14F-4D97-AF65-F5344CB8AC3E}">
        <p14:creationId xmlns:p14="http://schemas.microsoft.com/office/powerpoint/2010/main" val="2375507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Diabetes Self-management Education and Support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Prevention or Delay of Type 2 Diabetes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770193"/>
            <a:ext cx="7930382" cy="123110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3.9 </a:t>
            </a:r>
            <a:r>
              <a:rPr lang="en-US" sz="2000" dirty="0">
                <a:latin typeface="AdvOT8eb9eec2.B"/>
              </a:rPr>
              <a:t>	</a:t>
            </a:r>
            <a:r>
              <a:rPr lang="en-US" sz="2000" dirty="0">
                <a:latin typeface="AdvOT7b515deb"/>
              </a:rPr>
              <a:t>Diabetes self-management education and support programs may 	be appropriate venues for people with prediabetes to receive 	education and support to develop and maintain behaviors that can 	prevent or delay the development of type 2 diabetes. </a:t>
            </a:r>
            <a:r>
              <a:rPr lang="en-US" sz="2000" dirty="0">
                <a:solidFill>
                  <a:srgbClr val="C00000"/>
                </a:solidFill>
                <a:latin typeface="AdvOT8eb9eec2.B"/>
              </a:rPr>
              <a:t>B</a:t>
            </a:r>
            <a:endParaRPr lang="en-US" sz="2000" dirty="0">
              <a:solidFill>
                <a:srgbClr val="C00000"/>
              </a:solidFill>
              <a:latin typeface="AdvOT7b515deb"/>
            </a:endParaRPr>
          </a:p>
        </p:txBody>
      </p:sp>
    </p:spTree>
    <p:extLst>
      <p:ext uri="{BB962C8B-B14F-4D97-AF65-F5344CB8AC3E}">
        <p14:creationId xmlns:p14="http://schemas.microsoft.com/office/powerpoint/2010/main" val="16486848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4</a:t>
            </a:r>
            <a:r>
              <a:rPr lang="en-US" dirty="0">
                <a:solidFill>
                  <a:srgbClr val="C00000"/>
                </a:solidFill>
              </a:rPr>
              <a:t>.</a:t>
            </a:r>
            <a:r>
              <a:rPr lang="en-US" dirty="0"/>
              <a:t> </a:t>
            </a:r>
            <a:br>
              <a:rPr lang="en-US" dirty="0"/>
            </a:br>
            <a:r>
              <a:rPr lang="en-US" dirty="0"/>
              <a:t/>
            </a:r>
            <a:br>
              <a:rPr lang="en-US" dirty="0"/>
            </a:br>
            <a:r>
              <a:rPr lang="en-US" dirty="0"/>
              <a:t>Comprehensive Medical Evaluation and Assessment of Comorbidities</a:t>
            </a:r>
          </a:p>
        </p:txBody>
      </p:sp>
    </p:spTree>
    <p:extLst>
      <p:ext uri="{BB962C8B-B14F-4D97-AF65-F5344CB8AC3E}">
        <p14:creationId xmlns:p14="http://schemas.microsoft.com/office/powerpoint/2010/main" val="42156294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Patient-centered Collaborative Care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20600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A6192E"/>
                </a:solidFill>
                <a:latin typeface="AdvOT8eb9eec2.B"/>
              </a:rPr>
              <a:t>4.1</a:t>
            </a:r>
            <a:r>
              <a:rPr lang="en-US" sz="2000" dirty="0">
                <a:latin typeface="AdvOT8eb9eec2.B"/>
              </a:rPr>
              <a:t> 	</a:t>
            </a:r>
            <a:r>
              <a:rPr lang="en-US" sz="2000" dirty="0">
                <a:latin typeface="AdvOT7b515deb"/>
              </a:rPr>
              <a:t>A patient-centered communication style that uses person-centered 	and strength-based language and active listening; elicits patient 	preferences and beliefs; and assesses literacy, numeracy, and 	potential barriers to care should be used to optimize patient health 	outcomes and health-related quality of life. </a:t>
            </a:r>
            <a:r>
              <a:rPr lang="en-US" sz="2000" dirty="0">
                <a:solidFill>
                  <a:srgbClr val="A6192E"/>
                </a:solidFill>
                <a:latin typeface="AdvOT8eb9eec2.B"/>
              </a:rPr>
              <a:t>B</a:t>
            </a:r>
          </a:p>
          <a:p>
            <a:r>
              <a:rPr lang="en-US" sz="2000" dirty="0">
                <a:solidFill>
                  <a:srgbClr val="A6192E"/>
                </a:solidFill>
                <a:latin typeface="AdvOT8eb9eec2.B"/>
              </a:rPr>
              <a:t>4.2</a:t>
            </a:r>
            <a:r>
              <a:rPr lang="en-US" sz="2000" dirty="0">
                <a:latin typeface="AdvOT8eb9eec2.B"/>
              </a:rPr>
              <a:t> 	</a:t>
            </a:r>
            <a:r>
              <a:rPr lang="en-US" sz="2000" dirty="0">
                <a:latin typeface="AdvOT7b515deb"/>
              </a:rPr>
              <a:t>Diabetes care should be managed by a multidisciplinary team that 	may draw from primary care physicians, subspecialty physicians, 	nurse practitioners, physician assistants, nurses, dietitians, exercise 	specialists, pharmacists, dentists, podiatrists, and mental health 	professionals. </a:t>
            </a:r>
            <a:r>
              <a:rPr lang="en-US" sz="2000" dirty="0">
                <a:solidFill>
                  <a:srgbClr val="A6192E"/>
                </a:solidFill>
                <a:latin typeface="AdvOT8eb9eec2.B"/>
              </a:rPr>
              <a:t>E</a:t>
            </a:r>
            <a:endParaRPr lang="en-US" sz="2000" dirty="0">
              <a:solidFill>
                <a:srgbClr val="A6192E"/>
              </a:solidFill>
              <a:latin typeface="AdvOT7b515deb"/>
            </a:endParaRPr>
          </a:p>
        </p:txBody>
      </p:sp>
    </p:spTree>
    <p:extLst>
      <p:ext uri="{BB962C8B-B14F-4D97-AF65-F5344CB8AC3E}">
        <p14:creationId xmlns:p14="http://schemas.microsoft.com/office/powerpoint/2010/main" val="5465873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pic>
        <p:nvPicPr>
          <p:cNvPr id="21" name="Picture 20">
            <a:extLst>
              <a:ext uri="{FF2B5EF4-FFF2-40B4-BE49-F238E27FC236}">
                <a16:creationId xmlns:a16="http://schemas.microsoft.com/office/drawing/2014/main" xmlns="" id="{7874FCF7-04DE-4AF0-9E53-BEB0418B9C36}"/>
              </a:ext>
            </a:extLst>
          </p:cNvPr>
          <p:cNvPicPr>
            <a:picLocks noChangeAspect="1"/>
          </p:cNvPicPr>
          <p:nvPr/>
        </p:nvPicPr>
        <p:blipFill>
          <a:blip r:embed="rId2"/>
          <a:stretch>
            <a:fillRect/>
          </a:stretch>
        </p:blipFill>
        <p:spPr>
          <a:xfrm>
            <a:off x="1574157" y="648404"/>
            <a:ext cx="5758791" cy="3846692"/>
          </a:xfrm>
          <a:prstGeom prst="rect">
            <a:avLst/>
          </a:prstGeom>
        </p:spPr>
      </p:pic>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spTree>
    <p:extLst>
      <p:ext uri="{BB962C8B-B14F-4D97-AF65-F5344CB8AC3E}">
        <p14:creationId xmlns:p14="http://schemas.microsoft.com/office/powerpoint/2010/main" val="731737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Use of Empowering Language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47370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685739">
              <a:lnSpc>
                <a:spcPct val="120000"/>
              </a:lnSpc>
              <a:spcBef>
                <a:spcPts val="750"/>
              </a:spcBef>
              <a:defRPr/>
            </a:pPr>
            <a:r>
              <a:rPr lang="en-US" sz="1800" dirty="0">
                <a:latin typeface="Arial"/>
                <a:cs typeface="Arial"/>
              </a:rPr>
              <a:t>Five key consensus recommendations</a:t>
            </a:r>
            <a:r>
              <a:rPr lang="en-US" sz="1800" dirty="0">
                <a:latin typeface="Open Sans"/>
                <a:cs typeface="+mn-cs"/>
              </a:rPr>
              <a:t> for language use:</a:t>
            </a:r>
          </a:p>
          <a:p>
            <a:pPr marL="682625" lvl="0" indent="-398463" defTabSz="685739">
              <a:lnSpc>
                <a:spcPct val="120000"/>
              </a:lnSpc>
              <a:spcBef>
                <a:spcPts val="750"/>
              </a:spcBef>
              <a:buClr>
                <a:srgbClr val="C00000"/>
              </a:buClr>
              <a:buFont typeface="+mj-lt"/>
              <a:buAutoNum type="arabicPeriod"/>
              <a:defRPr/>
            </a:pPr>
            <a:r>
              <a:rPr lang="en-US" sz="1800" dirty="0">
                <a:latin typeface="Open Sans"/>
                <a:cs typeface="+mn-cs"/>
              </a:rPr>
              <a:t>Use language that is neutral, nonjudgmental, and based on facts, actions, or physiology/biology;</a:t>
            </a:r>
          </a:p>
          <a:p>
            <a:pPr marL="682625" lvl="0" indent="-398463" defTabSz="685739">
              <a:lnSpc>
                <a:spcPct val="120000"/>
              </a:lnSpc>
              <a:spcBef>
                <a:spcPts val="750"/>
              </a:spcBef>
              <a:buClr>
                <a:srgbClr val="C00000"/>
              </a:buClr>
              <a:buFont typeface="+mj-lt"/>
              <a:buAutoNum type="arabicPeriod"/>
              <a:defRPr/>
            </a:pPr>
            <a:r>
              <a:rPr lang="en-US" sz="1800" dirty="0">
                <a:latin typeface="Open Sans"/>
                <a:cs typeface="+mn-cs"/>
              </a:rPr>
              <a:t>Use language that is free from stigma;</a:t>
            </a:r>
          </a:p>
          <a:p>
            <a:pPr marL="682625" lvl="0" indent="-398463" defTabSz="685739">
              <a:lnSpc>
                <a:spcPct val="120000"/>
              </a:lnSpc>
              <a:spcBef>
                <a:spcPts val="750"/>
              </a:spcBef>
              <a:buClr>
                <a:srgbClr val="C00000"/>
              </a:buClr>
              <a:buFont typeface="+mj-lt"/>
              <a:buAutoNum type="arabicPeriod"/>
              <a:defRPr/>
            </a:pPr>
            <a:r>
              <a:rPr lang="en-US" sz="1800" dirty="0">
                <a:latin typeface="Open Sans"/>
                <a:cs typeface="+mn-cs"/>
              </a:rPr>
              <a:t>Use language that is strength based, respectful, and inclusive and that imparts hope;</a:t>
            </a:r>
          </a:p>
          <a:p>
            <a:pPr marL="682625" lvl="0" indent="-398463" defTabSz="685739">
              <a:lnSpc>
                <a:spcPct val="120000"/>
              </a:lnSpc>
              <a:spcBef>
                <a:spcPts val="750"/>
              </a:spcBef>
              <a:buClr>
                <a:srgbClr val="C00000"/>
              </a:buClr>
              <a:buFont typeface="+mj-lt"/>
              <a:buAutoNum type="arabicPeriod"/>
              <a:defRPr/>
            </a:pPr>
            <a:r>
              <a:rPr lang="en-US" sz="1800" dirty="0">
                <a:latin typeface="Open Sans"/>
                <a:cs typeface="+mn-cs"/>
              </a:rPr>
              <a:t>Use language that fosters collaboration between patients and providers;</a:t>
            </a:r>
          </a:p>
          <a:p>
            <a:pPr marL="682625" lvl="0" indent="-398463" defTabSz="685739">
              <a:lnSpc>
                <a:spcPct val="120000"/>
              </a:lnSpc>
              <a:spcBef>
                <a:spcPts val="750"/>
              </a:spcBef>
              <a:buClr>
                <a:srgbClr val="C00000"/>
              </a:buClr>
              <a:buFont typeface="+mj-lt"/>
              <a:buAutoNum type="arabicPeriod"/>
              <a:defRPr/>
            </a:pPr>
            <a:r>
              <a:rPr lang="en-US" sz="1800" dirty="0">
                <a:latin typeface="Open Sans"/>
                <a:cs typeface="+mn-cs"/>
              </a:rPr>
              <a:t>Use language that is person centered (e.g., “person with diabetes” is preferred over “diabetic”).</a:t>
            </a:r>
          </a:p>
        </p:txBody>
      </p:sp>
    </p:spTree>
    <p:extLst>
      <p:ext uri="{BB962C8B-B14F-4D97-AF65-F5344CB8AC3E}">
        <p14:creationId xmlns:p14="http://schemas.microsoft.com/office/powerpoint/2010/main" val="2773488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ADA Standards of Care – A Living Document</a:t>
            </a:r>
            <a:r>
              <a:rPr lang="en-US" dirty="0">
                <a:solidFill>
                  <a:schemeClr val="accent1">
                    <a:lumMod val="75000"/>
                  </a:schemeClr>
                </a:solidFill>
              </a:rPr>
              <a: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endParaRPr lang="en-US"/>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68791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Clr>
                <a:srgbClr val="C00000"/>
              </a:buClr>
              <a:buFont typeface="Arial" panose="020B0604020202020204" pitchFamily="34" charset="0"/>
              <a:buChar char="•"/>
            </a:pPr>
            <a:r>
              <a:rPr lang="en-US" sz="2200" dirty="0"/>
              <a:t>Beginning with the 2018 ADA Standards of Medical Care in Diabetes, the Standards document became a “living” document where notable updates are incorporated into the Standards</a:t>
            </a:r>
          </a:p>
          <a:p>
            <a:pPr marL="457200" indent="-457200">
              <a:buClr>
                <a:srgbClr val="C00000"/>
              </a:buClr>
              <a:buFont typeface="Arial" panose="020B0604020202020204" pitchFamily="34" charset="0"/>
              <a:buChar char="•"/>
            </a:pPr>
            <a:r>
              <a:rPr lang="en-US" sz="2400" dirty="0"/>
              <a:t>Living Standards Updates Available at: </a:t>
            </a:r>
            <a:r>
              <a:rPr lang="en-US" sz="2400" dirty="0">
                <a:hlinkClick r:id="rId2"/>
              </a:rPr>
              <a:t>http://care.diabetesjournals.org/living-standards</a:t>
            </a:r>
            <a:r>
              <a:rPr lang="en-US" sz="2400" dirty="0"/>
              <a:t> </a:t>
            </a:r>
          </a:p>
          <a:p>
            <a:pPr marL="457200" indent="-457200">
              <a:buClr>
                <a:srgbClr val="C00000"/>
              </a:buClr>
              <a:buFont typeface="Arial" panose="020B0604020202020204" pitchFamily="34" charset="0"/>
              <a:buChar char="•"/>
            </a:pPr>
            <a:endParaRPr lang="en-US" sz="2200" dirty="0"/>
          </a:p>
        </p:txBody>
      </p:sp>
    </p:spTree>
    <p:extLst>
      <p:ext uri="{BB962C8B-B14F-4D97-AF65-F5344CB8AC3E}">
        <p14:creationId xmlns:p14="http://schemas.microsoft.com/office/powerpoint/2010/main" val="33326251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Comprehensive Medical Evaluation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274793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4.3</a:t>
            </a:r>
            <a:r>
              <a:rPr lang="en-US" sz="1800" dirty="0">
                <a:latin typeface="AdvOT8eb9eec2.B"/>
              </a:rPr>
              <a:t> 	</a:t>
            </a:r>
            <a:r>
              <a:rPr lang="en-US" sz="1800" dirty="0">
                <a:latin typeface="AdvOT7b515deb"/>
              </a:rPr>
              <a:t>A complete medical evaluation should be performed at the initial visit to:</a:t>
            </a:r>
          </a:p>
          <a:p>
            <a:endParaRPr lang="en-US" sz="1800" dirty="0">
              <a:latin typeface="AdvOT7b515deb"/>
            </a:endParaRPr>
          </a:p>
          <a:p>
            <a:pPr marL="971550" lvl="1" indent="-285750"/>
            <a:r>
              <a:rPr lang="en-US" sz="1800" dirty="0">
                <a:latin typeface="AdvOT7b515deb"/>
              </a:rPr>
              <a:t>Con</a:t>
            </a:r>
            <a:r>
              <a:rPr lang="en-US" sz="1800" dirty="0">
                <a:latin typeface="AdvOT7b515deb+fb"/>
              </a:rPr>
              <a:t>fi</a:t>
            </a:r>
            <a:r>
              <a:rPr lang="en-US" sz="1800" dirty="0">
                <a:latin typeface="AdvOT7b515deb"/>
              </a:rPr>
              <a:t>rm the diagnosis and classify diabetes. </a:t>
            </a:r>
            <a:r>
              <a:rPr lang="en-US" sz="1800" dirty="0">
                <a:solidFill>
                  <a:srgbClr val="A6192E"/>
                </a:solidFill>
                <a:latin typeface="AdvOT8eb9eec2.B"/>
              </a:rPr>
              <a:t>B</a:t>
            </a:r>
          </a:p>
          <a:p>
            <a:pPr marL="971550" lvl="1" indent="-285750"/>
            <a:r>
              <a:rPr lang="en-US" sz="1800" dirty="0">
                <a:latin typeface="AdvOT7b515deb"/>
              </a:rPr>
              <a:t>Evaluate for diabetes complications and potential comorbid conditions. </a:t>
            </a:r>
            <a:r>
              <a:rPr lang="en-US" sz="1800" dirty="0">
                <a:solidFill>
                  <a:srgbClr val="A6192E"/>
                </a:solidFill>
                <a:latin typeface="AdvOT8eb9eec2.B"/>
              </a:rPr>
              <a:t>B</a:t>
            </a:r>
          </a:p>
          <a:p>
            <a:pPr marL="971550" lvl="1" indent="-285750"/>
            <a:r>
              <a:rPr lang="en-US" sz="1800" dirty="0">
                <a:latin typeface="AdvOT7b515deb"/>
              </a:rPr>
              <a:t>Review previous treatment and risk factor control in patients with established diabetes. </a:t>
            </a:r>
            <a:r>
              <a:rPr lang="en-US" sz="1800" dirty="0">
                <a:solidFill>
                  <a:srgbClr val="A6192E"/>
                </a:solidFill>
                <a:latin typeface="AdvOT8eb9eec2.B"/>
              </a:rPr>
              <a:t>B</a:t>
            </a:r>
          </a:p>
          <a:p>
            <a:pPr marL="971550" lvl="1" indent="-285750"/>
            <a:r>
              <a:rPr lang="en-US" sz="1800" dirty="0">
                <a:latin typeface="AdvOT7b515deb"/>
              </a:rPr>
              <a:t>Begin patient engagement in the formulation of a care management plan. </a:t>
            </a:r>
            <a:r>
              <a:rPr lang="en-US" sz="1800" dirty="0">
                <a:solidFill>
                  <a:srgbClr val="A6192E"/>
                </a:solidFill>
                <a:latin typeface="AdvOT8eb9eec2.B"/>
              </a:rPr>
              <a:t>B</a:t>
            </a:r>
          </a:p>
          <a:p>
            <a:pPr marL="971550" lvl="1" indent="-285750"/>
            <a:r>
              <a:rPr lang="en-US" sz="1800" dirty="0">
                <a:latin typeface="AdvOT7b515deb"/>
              </a:rPr>
              <a:t>Develop a plan for continuing care.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22031707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Comprehensive Medical Evaluation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565996"/>
            <a:ext cx="7930382" cy="221599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4.4</a:t>
            </a:r>
            <a:r>
              <a:rPr lang="en-US" sz="1800" dirty="0">
                <a:latin typeface="AdvOT8eb9eec2.B"/>
              </a:rPr>
              <a:t> 	</a:t>
            </a:r>
            <a:r>
              <a:rPr lang="en-US" sz="1800" dirty="0">
                <a:latin typeface="AdvOT7b515deb"/>
              </a:rPr>
              <a:t>A follow-up visit should include most components of the initial 	comprehensive medical evaluation, including interval medical history, 	assessment of medication taking behavior and intolerance/side effects, 	physical examination, laboratory evaluation as appropriate to asses  	attainment of A1C and metabolic targets, and assessment of risk for 	complications, diabetes self-management behaviors, nutrition,	psychosocial health, and the need for referrals, immunizations, or other 	routine health maintenance screening.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32328469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Comprehensive Medical Evaluation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565996"/>
            <a:ext cx="7930382"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4.5</a:t>
            </a:r>
            <a:r>
              <a:rPr lang="en-US" sz="1800" dirty="0">
                <a:latin typeface="AdvOT8eb9eec2.B"/>
              </a:rPr>
              <a:t> 	</a:t>
            </a:r>
            <a:r>
              <a:rPr lang="en-US" sz="1800" dirty="0">
                <a:latin typeface="AdvOT7b515deb"/>
              </a:rPr>
              <a:t>Ongoing management should be guided by the assessment of diabetes 	complications and shared decision-making to set therapeutic goals. </a:t>
            </a:r>
            <a:r>
              <a:rPr lang="en-US" sz="1800" dirty="0">
                <a:solidFill>
                  <a:srgbClr val="A6192E"/>
                </a:solidFill>
                <a:latin typeface="AdvOT8eb9eec2.B"/>
              </a:rPr>
              <a:t>B</a:t>
            </a:r>
          </a:p>
          <a:p>
            <a:r>
              <a:rPr lang="en-US" sz="1800" dirty="0">
                <a:solidFill>
                  <a:srgbClr val="A6192E"/>
                </a:solidFill>
                <a:latin typeface="AdvOT8eb9eec2.B"/>
              </a:rPr>
              <a:t>4.6</a:t>
            </a:r>
            <a:r>
              <a:rPr lang="en-US" sz="1800" dirty="0">
                <a:latin typeface="AdvOT8eb9eec2.B"/>
              </a:rPr>
              <a:t> 	</a:t>
            </a:r>
            <a:r>
              <a:rPr lang="en-US" sz="1800" dirty="0">
                <a:latin typeface="AdvOT7b515deb"/>
              </a:rPr>
              <a:t>The 10-year risk of a </a:t>
            </a:r>
            <a:r>
              <a:rPr lang="en-US" sz="1800" dirty="0">
                <a:latin typeface="AdvOT7b515deb+fb"/>
              </a:rPr>
              <a:t>fi</a:t>
            </a:r>
            <a:r>
              <a:rPr lang="en-US" sz="1800" dirty="0">
                <a:latin typeface="AdvOT7b515deb"/>
              </a:rPr>
              <a:t>rst atherosclerotic cardiovascular disease event 	should be assessed using the race and sex-speci</a:t>
            </a:r>
            <a:r>
              <a:rPr lang="en-US" sz="1800" dirty="0">
                <a:latin typeface="AdvOT7b515deb+fb"/>
              </a:rPr>
              <a:t>fi</a:t>
            </a:r>
            <a:r>
              <a:rPr lang="en-US" sz="1800" dirty="0">
                <a:latin typeface="AdvOT7b515deb"/>
              </a:rPr>
              <a:t>c Pooled Cohort Equations 	to better stratify atherosclerotic cardiovascular disease risk.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0569079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Immunizations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4.7</a:t>
            </a:r>
            <a:r>
              <a:rPr lang="en-US" sz="1800" dirty="0">
                <a:latin typeface="AdvOT8eb9eec2.B"/>
              </a:rPr>
              <a:t> 	</a:t>
            </a:r>
            <a:r>
              <a:rPr lang="en-US" sz="1800" dirty="0">
                <a:latin typeface="AdvOT7b515deb"/>
              </a:rPr>
              <a:t>Provide routinely recommended vaccinations for children and adults with 	diabetes as indicated by age. </a:t>
            </a:r>
            <a:r>
              <a:rPr lang="en-US" sz="1800" dirty="0">
                <a:solidFill>
                  <a:srgbClr val="A6192E"/>
                </a:solidFill>
                <a:latin typeface="AdvOT8eb9eec2.B"/>
              </a:rPr>
              <a:t>C</a:t>
            </a:r>
          </a:p>
          <a:p>
            <a:r>
              <a:rPr lang="en-US" sz="1800" dirty="0">
                <a:solidFill>
                  <a:srgbClr val="A6192E"/>
                </a:solidFill>
                <a:latin typeface="AdvOT8eb9eec2.B"/>
              </a:rPr>
              <a:t>4.8</a:t>
            </a:r>
            <a:r>
              <a:rPr lang="en-US" sz="1800" dirty="0">
                <a:latin typeface="AdvOT8eb9eec2.B"/>
              </a:rPr>
              <a:t> 	</a:t>
            </a:r>
            <a:r>
              <a:rPr lang="en-US" sz="1800" dirty="0">
                <a:latin typeface="AdvOT7b515deb"/>
              </a:rPr>
              <a:t>Annual vaccination against in</a:t>
            </a:r>
            <a:r>
              <a:rPr lang="en-US" sz="1800" dirty="0">
                <a:latin typeface="AdvOT7b515deb+fb"/>
              </a:rPr>
              <a:t>fl</a:t>
            </a:r>
            <a:r>
              <a:rPr lang="en-US" sz="1800" dirty="0">
                <a:latin typeface="AdvOT7b515deb"/>
              </a:rPr>
              <a:t>uenza is recommended for all people </a:t>
            </a:r>
            <a:r>
              <a:rPr lang="en-US" sz="1800" dirty="0">
                <a:latin typeface="AdvPS7DA6"/>
                <a:cs typeface="Times New Roman" panose="02020603050405020304" pitchFamily="18" charset="0"/>
              </a:rPr>
              <a:t>≥</a:t>
            </a:r>
            <a:r>
              <a:rPr lang="en-US" sz="1800" dirty="0">
                <a:latin typeface="AdvOT7b515deb"/>
              </a:rPr>
              <a:t>6 	months of age, </a:t>
            </a:r>
            <a:r>
              <a:rPr lang="en-US" sz="1800" dirty="0">
                <a:latin typeface="AdvOT96952d75.I"/>
              </a:rPr>
              <a:t>especially </a:t>
            </a:r>
            <a:r>
              <a:rPr lang="en-US" sz="1800" dirty="0">
                <a:latin typeface="AdvOT7b515deb"/>
              </a:rPr>
              <a:t>those with diabetes. </a:t>
            </a:r>
            <a:r>
              <a:rPr lang="en-US" sz="1800" dirty="0">
                <a:solidFill>
                  <a:srgbClr val="A6192E"/>
                </a:solidFill>
                <a:latin typeface="AdvOT8eb9eec2.B"/>
              </a:rPr>
              <a:t>C</a:t>
            </a:r>
          </a:p>
          <a:p>
            <a:r>
              <a:rPr lang="en-US" sz="1800" dirty="0">
                <a:solidFill>
                  <a:srgbClr val="A6192E"/>
                </a:solidFill>
                <a:latin typeface="AdvOT8eb9eec2.B"/>
              </a:rPr>
              <a:t>4.9</a:t>
            </a:r>
            <a:r>
              <a:rPr lang="en-US" sz="1800" dirty="0">
                <a:latin typeface="AdvOT8eb9eec2.B"/>
              </a:rPr>
              <a:t> 	</a:t>
            </a:r>
            <a:r>
              <a:rPr lang="en-US" sz="1800" dirty="0">
                <a:latin typeface="AdvOT7b515deb"/>
              </a:rPr>
              <a:t>Vaccination against pneumococcal disease, including pneumococcal  	pneumonia, with 13-valent pneumococcal conjugate vaccine (PCV13) is 	recommended for children before age 2 years. People with diabetes ages 2 	through 64 years should also receive 23-valent pneumococcal 	polysaccharide vaccine (PPSV23). At age </a:t>
            </a:r>
            <a:r>
              <a:rPr lang="en-US" sz="1800" dirty="0">
                <a:latin typeface="AdvPS7DA6"/>
                <a:cs typeface="Times New Roman" panose="02020603050405020304" pitchFamily="18" charset="0"/>
              </a:rPr>
              <a:t>≥</a:t>
            </a:r>
            <a:r>
              <a:rPr lang="en-US" sz="1800" dirty="0">
                <a:latin typeface="AdvOT7b515deb"/>
              </a:rPr>
              <a:t>65 years, regardless of 	vaccination history, additional PPSV23 vaccination is necessary.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1162197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Immunizations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236236"/>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4.10</a:t>
            </a:r>
            <a:r>
              <a:rPr lang="en-US" sz="1800" dirty="0">
                <a:latin typeface="AdvOT8eb9eec2.B"/>
              </a:rPr>
              <a:t> 	</a:t>
            </a:r>
            <a:r>
              <a:rPr lang="en-US" sz="1800" dirty="0">
                <a:latin typeface="AdvOT7b515deb"/>
              </a:rPr>
              <a:t>Administer a 2- or 3-dose series of hepatitis B vaccine, depending on the 	vaccine, to unvaccinated adults with diabetes ages 18 through 59 years. </a:t>
            </a:r>
            <a:r>
              <a:rPr lang="en-US" sz="1800" dirty="0">
                <a:solidFill>
                  <a:srgbClr val="A6192E"/>
                </a:solidFill>
                <a:latin typeface="AdvOT8eb9eec2.B"/>
              </a:rPr>
              <a:t>C</a:t>
            </a:r>
          </a:p>
          <a:p>
            <a:r>
              <a:rPr lang="pt-BR" sz="1800" dirty="0">
                <a:solidFill>
                  <a:srgbClr val="A6192E"/>
                </a:solidFill>
                <a:latin typeface="AdvOT8eb9eec2.B"/>
              </a:rPr>
              <a:t>4.11</a:t>
            </a:r>
            <a:r>
              <a:rPr lang="pt-BR" sz="1800" dirty="0">
                <a:latin typeface="AdvOT8eb9eec2.B"/>
              </a:rPr>
              <a:t> 	</a:t>
            </a:r>
            <a:r>
              <a:rPr lang="pt-BR" sz="1800" dirty="0">
                <a:latin typeface="AdvOT7b515deb"/>
              </a:rPr>
              <a:t>Consider administering a 3-dose </a:t>
            </a:r>
            <a:r>
              <a:rPr lang="en-US" sz="1800" dirty="0">
                <a:latin typeface="AdvOT7b515deb"/>
              </a:rPr>
              <a:t>series of hepatitis B vaccine to 	unvaccinated adults with diabetes </a:t>
            </a:r>
            <a:r>
              <a:rPr lang="en-US" sz="1800" dirty="0">
                <a:latin typeface="AdvPS7DA6"/>
                <a:cs typeface="Times New Roman" panose="02020603050405020304" pitchFamily="18" charset="0"/>
              </a:rPr>
              <a:t>≥</a:t>
            </a:r>
            <a:r>
              <a:rPr lang="en-US" sz="1800" dirty="0">
                <a:latin typeface="AdvOT7b515deb"/>
              </a:rPr>
              <a:t>60 years of age.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24832956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5" name="Picture 4">
            <a:extLst>
              <a:ext uri="{FF2B5EF4-FFF2-40B4-BE49-F238E27FC236}">
                <a16:creationId xmlns:a16="http://schemas.microsoft.com/office/drawing/2014/main" xmlns="" id="{0BA18F18-DA05-40DB-9FEA-3A6B498E858E}"/>
              </a:ext>
            </a:extLst>
          </p:cNvPr>
          <p:cNvPicPr>
            <a:picLocks noChangeAspect="1"/>
          </p:cNvPicPr>
          <p:nvPr/>
        </p:nvPicPr>
        <p:blipFill>
          <a:blip r:embed="rId2"/>
          <a:stretch>
            <a:fillRect/>
          </a:stretch>
        </p:blipFill>
        <p:spPr>
          <a:xfrm>
            <a:off x="1890712" y="847725"/>
            <a:ext cx="5362575" cy="3448050"/>
          </a:xfrm>
          <a:prstGeom prst="rect">
            <a:avLst/>
          </a:prstGeom>
        </p:spPr>
      </p:pic>
    </p:spTree>
    <p:extLst>
      <p:ext uri="{BB962C8B-B14F-4D97-AF65-F5344CB8AC3E}">
        <p14:creationId xmlns:p14="http://schemas.microsoft.com/office/powerpoint/2010/main" val="22473608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2" name="Picture 1">
            <a:extLst>
              <a:ext uri="{FF2B5EF4-FFF2-40B4-BE49-F238E27FC236}">
                <a16:creationId xmlns:a16="http://schemas.microsoft.com/office/drawing/2014/main" xmlns="" id="{8B6D4044-64C5-43D8-8D94-A06DB8BFD786}"/>
              </a:ext>
            </a:extLst>
          </p:cNvPr>
          <p:cNvPicPr>
            <a:picLocks noChangeAspect="1"/>
          </p:cNvPicPr>
          <p:nvPr/>
        </p:nvPicPr>
        <p:blipFill>
          <a:blip r:embed="rId2"/>
          <a:stretch>
            <a:fillRect/>
          </a:stretch>
        </p:blipFill>
        <p:spPr>
          <a:xfrm>
            <a:off x="1671638" y="466725"/>
            <a:ext cx="5752050" cy="4174723"/>
          </a:xfrm>
          <a:prstGeom prst="rect">
            <a:avLst/>
          </a:prstGeom>
        </p:spPr>
      </p:pic>
    </p:spTree>
    <p:extLst>
      <p:ext uri="{BB962C8B-B14F-4D97-AF65-F5344CB8AC3E}">
        <p14:creationId xmlns:p14="http://schemas.microsoft.com/office/powerpoint/2010/main" val="26478757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6" name="Picture 5">
            <a:extLst>
              <a:ext uri="{FF2B5EF4-FFF2-40B4-BE49-F238E27FC236}">
                <a16:creationId xmlns:a16="http://schemas.microsoft.com/office/drawing/2014/main" xmlns="" id="{66320B60-0997-47F0-B48F-CE006BF6D689}"/>
              </a:ext>
            </a:extLst>
          </p:cNvPr>
          <p:cNvPicPr>
            <a:picLocks noChangeAspect="1"/>
          </p:cNvPicPr>
          <p:nvPr/>
        </p:nvPicPr>
        <p:blipFill>
          <a:blip r:embed="rId2"/>
          <a:stretch>
            <a:fillRect/>
          </a:stretch>
        </p:blipFill>
        <p:spPr>
          <a:xfrm>
            <a:off x="1214256" y="1156685"/>
            <a:ext cx="6715488" cy="2593512"/>
          </a:xfrm>
          <a:prstGeom prst="rect">
            <a:avLst/>
          </a:prstGeom>
        </p:spPr>
      </p:pic>
    </p:spTree>
    <p:extLst>
      <p:ext uri="{BB962C8B-B14F-4D97-AF65-F5344CB8AC3E}">
        <p14:creationId xmlns:p14="http://schemas.microsoft.com/office/powerpoint/2010/main" val="36540832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2" name="Picture 1">
            <a:extLst>
              <a:ext uri="{FF2B5EF4-FFF2-40B4-BE49-F238E27FC236}">
                <a16:creationId xmlns:a16="http://schemas.microsoft.com/office/drawing/2014/main" xmlns="" id="{9EFB7246-3D16-4922-9B63-9D0A41E5D09D}"/>
              </a:ext>
            </a:extLst>
          </p:cNvPr>
          <p:cNvPicPr>
            <a:picLocks noChangeAspect="1"/>
          </p:cNvPicPr>
          <p:nvPr/>
        </p:nvPicPr>
        <p:blipFill>
          <a:blip r:embed="rId2"/>
          <a:stretch>
            <a:fillRect/>
          </a:stretch>
        </p:blipFill>
        <p:spPr>
          <a:xfrm>
            <a:off x="1330344" y="785692"/>
            <a:ext cx="6483312" cy="3572116"/>
          </a:xfrm>
          <a:prstGeom prst="rect">
            <a:avLst/>
          </a:prstGeom>
        </p:spPr>
      </p:pic>
    </p:spTree>
    <p:extLst>
      <p:ext uri="{BB962C8B-B14F-4D97-AF65-F5344CB8AC3E}">
        <p14:creationId xmlns:p14="http://schemas.microsoft.com/office/powerpoint/2010/main" val="1924084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5" name="Picture 4">
            <a:extLst>
              <a:ext uri="{FF2B5EF4-FFF2-40B4-BE49-F238E27FC236}">
                <a16:creationId xmlns:a16="http://schemas.microsoft.com/office/drawing/2014/main" xmlns="" id="{246BD750-20D2-42DD-BB07-3D9620B4B820}"/>
              </a:ext>
            </a:extLst>
          </p:cNvPr>
          <p:cNvPicPr>
            <a:picLocks noChangeAspect="1"/>
          </p:cNvPicPr>
          <p:nvPr/>
        </p:nvPicPr>
        <p:blipFill>
          <a:blip r:embed="rId2"/>
          <a:stretch>
            <a:fillRect/>
          </a:stretch>
        </p:blipFill>
        <p:spPr>
          <a:xfrm>
            <a:off x="1866929" y="853166"/>
            <a:ext cx="5410142" cy="3437168"/>
          </a:xfrm>
          <a:prstGeom prst="rect">
            <a:avLst/>
          </a:prstGeom>
        </p:spPr>
      </p:pic>
    </p:spTree>
    <p:extLst>
      <p:ext uri="{BB962C8B-B14F-4D97-AF65-F5344CB8AC3E}">
        <p14:creationId xmlns:p14="http://schemas.microsoft.com/office/powerpoint/2010/main" val="1451957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ADA Standards of Care – A Living Document</a:t>
            </a:r>
            <a:r>
              <a:rPr lang="en-US" dirty="0">
                <a:solidFill>
                  <a:schemeClr val="accent1">
                    <a:lumMod val="75000"/>
                  </a:schemeClr>
                </a:solidFill>
              </a:rPr>
              <a: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endParaRPr lang="en-US"/>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330705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Clr>
                <a:srgbClr val="C00000"/>
              </a:buClr>
              <a:buFont typeface="Arial" panose="020B0604020202020204" pitchFamily="34" charset="0"/>
              <a:buChar char="•"/>
            </a:pPr>
            <a:r>
              <a:rPr lang="en-US" sz="2200" dirty="0"/>
              <a:t>Updates will be made in response to important events inclusive of, but not limited to:</a:t>
            </a:r>
          </a:p>
          <a:p>
            <a:pPr marL="914365" lvl="1" indent="-457200">
              <a:buClr>
                <a:srgbClr val="C00000"/>
              </a:buClr>
            </a:pPr>
            <a:r>
              <a:rPr lang="en-US" sz="2200" dirty="0"/>
              <a:t>Approval of new treatments (medications or devices) with the potential to impact patient care;</a:t>
            </a:r>
          </a:p>
          <a:p>
            <a:pPr marL="914365" lvl="1" indent="-457200">
              <a:buClr>
                <a:srgbClr val="C00000"/>
              </a:buClr>
            </a:pPr>
            <a:r>
              <a:rPr lang="en-US" sz="2200" dirty="0"/>
              <a:t>Publication of new findings that support a change to a recommendation and/or evidence level of a recommendation; or</a:t>
            </a:r>
          </a:p>
          <a:p>
            <a:pPr marL="914365" lvl="1" indent="-457200">
              <a:buClr>
                <a:srgbClr val="C00000"/>
              </a:buClr>
            </a:pPr>
            <a:r>
              <a:rPr lang="en-US" sz="2200" dirty="0"/>
              <a:t>Publication of a consensus document endorsed by ADA that necessitates an update of the Standards to align content of the documents</a:t>
            </a:r>
          </a:p>
        </p:txBody>
      </p:sp>
    </p:spTree>
    <p:extLst>
      <p:ext uri="{BB962C8B-B14F-4D97-AF65-F5344CB8AC3E}">
        <p14:creationId xmlns:p14="http://schemas.microsoft.com/office/powerpoint/2010/main" val="30997263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4" name="Picture 3">
            <a:extLst>
              <a:ext uri="{FF2B5EF4-FFF2-40B4-BE49-F238E27FC236}">
                <a16:creationId xmlns:a16="http://schemas.microsoft.com/office/drawing/2014/main" xmlns="" id="{1A53E287-C4CC-4294-B0A8-A4D6D91E8847}"/>
              </a:ext>
            </a:extLst>
          </p:cNvPr>
          <p:cNvPicPr>
            <a:picLocks noChangeAspect="1"/>
          </p:cNvPicPr>
          <p:nvPr/>
        </p:nvPicPr>
        <p:blipFill>
          <a:blip r:embed="rId2"/>
          <a:stretch>
            <a:fillRect/>
          </a:stretch>
        </p:blipFill>
        <p:spPr>
          <a:xfrm>
            <a:off x="1472209" y="1252868"/>
            <a:ext cx="6205195" cy="2637764"/>
          </a:xfrm>
          <a:prstGeom prst="rect">
            <a:avLst/>
          </a:prstGeom>
        </p:spPr>
      </p:pic>
    </p:spTree>
    <p:extLst>
      <p:ext uri="{BB962C8B-B14F-4D97-AF65-F5344CB8AC3E}">
        <p14:creationId xmlns:p14="http://schemas.microsoft.com/office/powerpoint/2010/main" val="41605922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8A37EBEA-EFD0-4E6D-B7B0-8F6F4084035C}"/>
              </a:ext>
            </a:extLst>
          </p:cNvPr>
          <p:cNvSpPr>
            <a:spLocks noGrp="1"/>
          </p:cNvSpPr>
          <p:nvPr>
            <p:ph type="body" sz="quarter" idx="24"/>
          </p:nvPr>
        </p:nvSpPr>
        <p:spPr/>
        <p:txBody>
          <a:bodyPr/>
          <a:lstStyle/>
          <a:p>
            <a:r>
              <a:rPr lang="en-US" dirty="0"/>
              <a:t>Comprehensive Medical Evaluation and Assessment of Comorbidities</a:t>
            </a:r>
          </a:p>
          <a:p>
            <a:endParaRPr lang="en-US" dirty="0"/>
          </a:p>
        </p:txBody>
      </p:sp>
      <p:sp>
        <p:nvSpPr>
          <p:cNvPr id="22" name="TextBox 21">
            <a:extLst>
              <a:ext uri="{FF2B5EF4-FFF2-40B4-BE49-F238E27FC236}">
                <a16:creationId xmlns:a16="http://schemas.microsoft.com/office/drawing/2014/main" xmlns="" id="{9A3D0768-F6F8-4FF9-99C5-985398F29E1A}"/>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Comprehensive Medical Evaluation and Assessment of Comorbidities: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1):S37-S47</a:t>
            </a:r>
          </a:p>
        </p:txBody>
      </p:sp>
      <p:pic>
        <p:nvPicPr>
          <p:cNvPr id="4" name="Picture 3">
            <a:extLst>
              <a:ext uri="{FF2B5EF4-FFF2-40B4-BE49-F238E27FC236}">
                <a16:creationId xmlns:a16="http://schemas.microsoft.com/office/drawing/2014/main" xmlns="" id="{B6E57E6A-9776-44AF-8CEA-9FE4FB3F1990}"/>
              </a:ext>
            </a:extLst>
          </p:cNvPr>
          <p:cNvPicPr>
            <a:picLocks noChangeAspect="1"/>
          </p:cNvPicPr>
          <p:nvPr/>
        </p:nvPicPr>
        <p:blipFill>
          <a:blip r:embed="rId2"/>
          <a:stretch>
            <a:fillRect/>
          </a:stretch>
        </p:blipFill>
        <p:spPr>
          <a:xfrm>
            <a:off x="1252376" y="1546884"/>
            <a:ext cx="6639247" cy="2049732"/>
          </a:xfrm>
          <a:prstGeom prst="rect">
            <a:avLst/>
          </a:prstGeom>
        </p:spPr>
      </p:pic>
    </p:spTree>
    <p:extLst>
      <p:ext uri="{BB962C8B-B14F-4D97-AF65-F5344CB8AC3E}">
        <p14:creationId xmlns:p14="http://schemas.microsoft.com/office/powerpoint/2010/main" val="1494480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Autoimmune Diseases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4.12</a:t>
            </a:r>
            <a:r>
              <a:rPr lang="en-US" sz="1800" dirty="0">
                <a:latin typeface="AdvOT8eb9eec2.B"/>
              </a:rPr>
              <a:t> 	</a:t>
            </a:r>
            <a:r>
              <a:rPr lang="en-US" sz="1800" dirty="0">
                <a:latin typeface="AdvOT7b515deb"/>
              </a:rPr>
              <a:t>Patients with type 1 diabetes should be screened for autoimmune thyroid 	disease soon after diagnosis and periodically thereafter. </a:t>
            </a:r>
            <a:r>
              <a:rPr lang="en-US" sz="1800" dirty="0">
                <a:solidFill>
                  <a:srgbClr val="A6192E"/>
                </a:solidFill>
                <a:latin typeface="AdvOT8eb9eec2.B"/>
              </a:rPr>
              <a:t>B</a:t>
            </a:r>
          </a:p>
          <a:p>
            <a:r>
              <a:rPr lang="en-US" sz="1800" dirty="0">
                <a:solidFill>
                  <a:srgbClr val="A6192E"/>
                </a:solidFill>
                <a:latin typeface="AdvOT8eb9eec2.B"/>
              </a:rPr>
              <a:t>4.13</a:t>
            </a:r>
            <a:r>
              <a:rPr lang="en-US" sz="1800" dirty="0">
                <a:latin typeface="AdvOT8eb9eec2.B"/>
              </a:rPr>
              <a:t> 	</a:t>
            </a:r>
            <a:r>
              <a:rPr lang="en-US" sz="1800" dirty="0">
                <a:latin typeface="AdvOT7b515deb"/>
              </a:rPr>
              <a:t>Adult patients with type 1 diabetes should be screened for celiac disease in 	the presence of gastrointestinal symptoms, signs, or laboratory 	manifestations suggestive of celiac disease.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22579636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Cognitive Impairment/Dementia</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4.14</a:t>
            </a:r>
            <a:r>
              <a:rPr lang="en-US" sz="1800" dirty="0">
                <a:latin typeface="AdvOT8eb9eec2.B"/>
              </a:rPr>
              <a:t> 	</a:t>
            </a:r>
            <a:r>
              <a:rPr lang="en-US" sz="1800" dirty="0">
                <a:latin typeface="AdvOT7b515deb"/>
              </a:rPr>
              <a:t>In the presence of cognitive impairment, diabetes treatment regimens 	should Be simpli</a:t>
            </a:r>
            <a:r>
              <a:rPr lang="en-US" sz="1800" dirty="0">
                <a:latin typeface="AdvOT7b515deb+fb"/>
              </a:rPr>
              <a:t>fi</a:t>
            </a:r>
            <a:r>
              <a:rPr lang="en-US" sz="1800" dirty="0">
                <a:latin typeface="AdvOT7b515deb"/>
              </a:rPr>
              <a:t>ed as much as possible and tailored to minimize the risk 	of hypoglycemia.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9522415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Nonalcoholic Fatty Liver Disease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18780"/>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4.15 </a:t>
            </a:r>
            <a:r>
              <a:rPr lang="en-US" sz="1800" dirty="0">
                <a:latin typeface="AdvOT8eb9eec2.B"/>
              </a:rPr>
              <a:t>	</a:t>
            </a:r>
            <a:r>
              <a:rPr lang="en-US" sz="1800" dirty="0">
                <a:latin typeface="AdvOT7b515deb"/>
              </a:rPr>
              <a:t>Patients with type 2 diabetes or prediabetes and elevated liver enzymes 	(ALT) or fatty liver on ultrasound should be evaluated for presence of 	nonalcoholic steatohepatitis and liver </a:t>
            </a:r>
            <a:r>
              <a:rPr lang="en-US" sz="1800" dirty="0">
                <a:latin typeface="AdvOT7b515deb+fb"/>
              </a:rPr>
              <a:t>fi</a:t>
            </a:r>
            <a:r>
              <a:rPr lang="en-US" sz="1800" dirty="0">
                <a:latin typeface="AdvOT7b515deb"/>
              </a:rPr>
              <a:t>brosis.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21816916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Pancreatitis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4.16</a:t>
            </a:r>
            <a:r>
              <a:rPr lang="en-US" sz="1800" dirty="0">
                <a:latin typeface="AdvOT8eb9eec2.B"/>
              </a:rPr>
              <a:t> 	</a:t>
            </a:r>
            <a:r>
              <a:rPr lang="en-US" sz="1800" dirty="0">
                <a:latin typeface="AdvOT7b515deb"/>
              </a:rPr>
              <a:t>Islet </a:t>
            </a:r>
            <a:r>
              <a:rPr lang="en-US" sz="1800" dirty="0" err="1">
                <a:latin typeface="AdvOT7b515deb"/>
              </a:rPr>
              <a:t>autotransplantation</a:t>
            </a:r>
            <a:r>
              <a:rPr lang="en-US" sz="1800" dirty="0">
                <a:latin typeface="AdvOT7b515deb"/>
              </a:rPr>
              <a:t> should be considered for patients requiring total 	pancreatectomy for medically refractory chronic	pancreatitis to prevent	postsurgical diabetes.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69582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Low Testosterone in Men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4.18</a:t>
            </a:r>
            <a:r>
              <a:rPr lang="en-US" sz="1800" dirty="0">
                <a:latin typeface="AdvOT8eb9eec2.B"/>
              </a:rPr>
              <a:t> 	</a:t>
            </a:r>
            <a:r>
              <a:rPr lang="en-US" sz="1800" dirty="0">
                <a:latin typeface="AdvOT7b515deb"/>
              </a:rPr>
              <a:t>In men with diabetes who have symptoms or signs of hypogonadism, such 	as decreased sexual desire (libido) or activity, or erectile dysfunction, 	consider screening with a morning serum testosterone level.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4444469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Pancreatitis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r>
              <a:rPr lang="en-US" dirty="0"/>
              <a:t>Comprehensive Medical Evaluation and Assessment of Comorbidities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4.16</a:t>
            </a:r>
            <a:r>
              <a:rPr lang="en-US" sz="1800" dirty="0">
                <a:latin typeface="AdvOT8eb9eec2.B"/>
              </a:rPr>
              <a:t> 	</a:t>
            </a:r>
            <a:r>
              <a:rPr lang="en-US" sz="1800" dirty="0">
                <a:latin typeface="AdvOT7b515deb"/>
              </a:rPr>
              <a:t>Islet </a:t>
            </a:r>
            <a:r>
              <a:rPr lang="en-US" sz="1800" dirty="0" err="1">
                <a:latin typeface="AdvOT7b515deb"/>
              </a:rPr>
              <a:t>autotransplantation</a:t>
            </a:r>
            <a:r>
              <a:rPr lang="en-US" sz="1800" dirty="0">
                <a:latin typeface="AdvOT7b515deb"/>
              </a:rPr>
              <a:t> should be considered for patients requiring total 	pancreatectomy for medically refractory chronic	pancreatitis to prevent	postsurgical diabetes.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3000996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5</a:t>
            </a:r>
            <a:r>
              <a:rPr lang="en-US" dirty="0">
                <a:solidFill>
                  <a:srgbClr val="C00000"/>
                </a:solidFill>
              </a:rPr>
              <a:t>.</a:t>
            </a:r>
            <a:r>
              <a:rPr lang="en-US" dirty="0"/>
              <a:t> </a:t>
            </a:r>
            <a:br>
              <a:rPr lang="en-US" dirty="0"/>
            </a:br>
            <a:r>
              <a:rPr lang="en-US" dirty="0"/>
              <a:t/>
            </a:r>
            <a:br>
              <a:rPr lang="en-US" dirty="0"/>
            </a:br>
            <a:r>
              <a:rPr lang="en-US" dirty="0"/>
              <a:t>Facilitating Behavior Change and Well-being to Improve Health Outcomes</a:t>
            </a:r>
          </a:p>
        </p:txBody>
      </p:sp>
    </p:spTree>
    <p:extLst>
      <p:ext uri="{BB962C8B-B14F-4D97-AF65-F5344CB8AC3E}">
        <p14:creationId xmlns:p14="http://schemas.microsoft.com/office/powerpoint/2010/main" val="19629920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Diabetes Self-management Education and Support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8046522" cy="197134"/>
          </a:xfrm>
        </p:spPr>
        <p:txBody>
          <a:bodyPr/>
          <a:lstStyle/>
          <a:p>
            <a:r>
              <a:rPr lang="en-US" dirty="0"/>
              <a:t>Facilitating Behavior Change and Well-being to Improve Health Outcomes</a:t>
            </a:r>
          </a:p>
        </p:txBody>
      </p:sp>
      <p:sp>
        <p:nvSpPr>
          <p:cNvPr id="6" name="Text Placeholder 2">
            <a:extLst>
              <a:ext uri="{FF2B5EF4-FFF2-40B4-BE49-F238E27FC236}">
                <a16:creationId xmlns:a16="http://schemas.microsoft.com/office/drawing/2014/main" xmlns="" id="{6B8E729D-1BDB-4BAA-BAC0-FFC4348827C0}"/>
              </a:ext>
            </a:extLst>
          </p:cNvPr>
          <p:cNvSpPr txBox="1">
            <a:spLocks/>
          </p:cNvSpPr>
          <p:nvPr/>
        </p:nvSpPr>
        <p:spPr>
          <a:xfrm>
            <a:off x="684187" y="1661246"/>
            <a:ext cx="7930382" cy="289822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5.1 </a:t>
            </a:r>
            <a:r>
              <a:rPr lang="en-US" sz="1800" dirty="0">
                <a:latin typeface="AdvOT8eb9eec2.B"/>
              </a:rPr>
              <a:t>	</a:t>
            </a:r>
            <a:r>
              <a:rPr lang="en-US" sz="1800" dirty="0">
                <a:latin typeface="AdvOT7b515deb"/>
              </a:rPr>
              <a:t>In accordance with the national standards for diabetes self-management 	education and support, all people with diabetes should participate in 	diabetes self-management education and receive the support needed to 	facilitate the knowledge, decision-making, and skills mastery necessary for 	diabetes selfcare. </a:t>
            </a:r>
            <a:r>
              <a:rPr lang="en-US" sz="1800" dirty="0">
                <a:solidFill>
                  <a:srgbClr val="A6192E"/>
                </a:solidFill>
                <a:latin typeface="AdvOT8eb9eec2.B"/>
              </a:rPr>
              <a:t>A</a:t>
            </a:r>
          </a:p>
          <a:p>
            <a:r>
              <a:rPr lang="en-US" sz="1800" dirty="0">
                <a:solidFill>
                  <a:srgbClr val="A6192E"/>
                </a:solidFill>
                <a:latin typeface="AdvOT8eb9eec2.B"/>
              </a:rPr>
              <a:t>5.2</a:t>
            </a:r>
            <a:r>
              <a:rPr lang="en-US" sz="1800" dirty="0">
                <a:latin typeface="AdvOT8eb9eec2.B"/>
              </a:rPr>
              <a:t> 	</a:t>
            </a:r>
            <a:r>
              <a:rPr lang="en-US" sz="1800" dirty="0">
                <a:latin typeface="AdvOT7b515deb"/>
              </a:rPr>
              <a:t>There are four critical times to evaluate the need for diabetes self-	management education to promote skills acquisition in support of regimen 	implementation, medical nutrition therapy, and well-being: at diagnosis, 	annually, when complicating factors arise, and when transitions in care 	occur.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3599786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p:txBody>
          <a:bodyPr/>
          <a:lstStyle/>
          <a:p>
            <a:endParaRPr lang="en-US"/>
          </a:p>
        </p:txBody>
      </p:sp>
      <p:sp>
        <p:nvSpPr>
          <p:cNvPr id="5" name="TextBox 4">
            <a:extLst>
              <a:ext uri="{FF2B5EF4-FFF2-40B4-BE49-F238E27FC236}">
                <a16:creationId xmlns:a16="http://schemas.microsoft.com/office/drawing/2014/main" xmlns="" id="{75016219-367F-473E-9673-B013481024EE}"/>
              </a:ext>
            </a:extLst>
          </p:cNvPr>
          <p:cNvSpPr txBox="1">
            <a:spLocks noChangeArrowheads="1"/>
          </p:cNvSpPr>
          <p:nvPr/>
        </p:nvSpPr>
        <p:spPr bwMode="auto">
          <a:xfrm>
            <a:off x="869031" y="6497719"/>
            <a:ext cx="56381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prstClr val="white"/>
                </a:solidFill>
                <a:latin typeface="Helvetica" pitchFamily="34" charset="0"/>
                <a:ea typeface="ヒラギノ角ゴ Pro W3" charset="-128"/>
              </a:rPr>
              <a:t>Introduction: </a:t>
            </a:r>
            <a:br>
              <a:rPr lang="en-US" sz="1200" dirty="0">
                <a:solidFill>
                  <a:prstClr val="white"/>
                </a:solidFill>
                <a:latin typeface="Helvetica" pitchFamily="34" charset="0"/>
                <a:ea typeface="ヒラギノ角ゴ Pro W3" charset="-128"/>
              </a:rPr>
            </a:br>
            <a:r>
              <a:rPr lang="en-US" sz="1200" i="1" dirty="0">
                <a:solidFill>
                  <a:prstClr val="white"/>
                </a:solidFill>
                <a:ea typeface="ヒラギノ角ゴ Pro W3" charset="-128"/>
              </a:rPr>
              <a:t>Standards of Medical Care in Diabetes - 2019</a:t>
            </a:r>
            <a:r>
              <a:rPr lang="en-US" sz="1200" dirty="0">
                <a:solidFill>
                  <a:prstClr val="white"/>
                </a:solidFill>
                <a:latin typeface="Helvetica" pitchFamily="34" charset="0"/>
                <a:ea typeface="ヒラギノ角ゴ Pro W3" charset="-128"/>
              </a:rPr>
              <a:t>. </a:t>
            </a:r>
            <a:r>
              <a:rPr lang="en-US" sz="1200" i="1" dirty="0">
                <a:solidFill>
                  <a:prstClr val="white"/>
                </a:solidFill>
                <a:latin typeface="Helvetica" pitchFamily="34" charset="0"/>
                <a:ea typeface="ヒラギノ角ゴ Pro W3" charset="-128"/>
              </a:rPr>
              <a:t>Diabetes Care </a:t>
            </a:r>
            <a:r>
              <a:rPr lang="en-US" sz="1200" dirty="0">
                <a:solidFill>
                  <a:prstClr val="white"/>
                </a:solidFill>
                <a:latin typeface="Helvetica" pitchFamily="34" charset="0"/>
                <a:ea typeface="ヒラギノ角ゴ Pro W3" charset="-128"/>
              </a:rPr>
              <a:t>2019;42(Suppl. 1):S1-S2</a:t>
            </a:r>
          </a:p>
        </p:txBody>
      </p:sp>
      <p:sp>
        <p:nvSpPr>
          <p:cNvPr id="6" name="Slide Number Placeholder 1">
            <a:extLst>
              <a:ext uri="{FF2B5EF4-FFF2-40B4-BE49-F238E27FC236}">
                <a16:creationId xmlns:a16="http://schemas.microsoft.com/office/drawing/2014/main" xmlns="" id="{E3C71F95-0789-4BBD-A469-ECB382AC65FA}"/>
              </a:ext>
            </a:extLst>
          </p:cNvPr>
          <p:cNvSpPr txBox="1">
            <a:spLocks/>
          </p:cNvSpPr>
          <p:nvPr/>
        </p:nvSpPr>
        <p:spPr>
          <a:xfrm>
            <a:off x="235873" y="6468763"/>
            <a:ext cx="400127" cy="17727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8D877B3-D348-4611-9BDB-C5374591D951}" type="slidenum">
              <a:rPr lang="en-US" smtClean="0"/>
              <a:pPr/>
              <a:t>7</a:t>
            </a:fld>
            <a:endParaRPr lang="en-US" dirty="0"/>
          </a:p>
        </p:txBody>
      </p:sp>
      <p:pic>
        <p:nvPicPr>
          <p:cNvPr id="7" name="Picture 6">
            <a:extLst>
              <a:ext uri="{FF2B5EF4-FFF2-40B4-BE49-F238E27FC236}">
                <a16:creationId xmlns:a16="http://schemas.microsoft.com/office/drawing/2014/main" xmlns="" id="{06DD4672-E9AB-4075-AB9E-CCE1278E180D}"/>
              </a:ext>
            </a:extLst>
          </p:cNvPr>
          <p:cNvPicPr>
            <a:picLocks noChangeAspect="1"/>
          </p:cNvPicPr>
          <p:nvPr/>
        </p:nvPicPr>
        <p:blipFill>
          <a:blip r:embed="rId2"/>
          <a:stretch>
            <a:fillRect/>
          </a:stretch>
        </p:blipFill>
        <p:spPr>
          <a:xfrm>
            <a:off x="2157863" y="433516"/>
            <a:ext cx="4454223" cy="4180300"/>
          </a:xfrm>
          <a:prstGeom prst="rect">
            <a:avLst/>
          </a:prstGeom>
        </p:spPr>
      </p:pic>
      <p:sp>
        <p:nvSpPr>
          <p:cNvPr id="8" name="TextBox 7">
            <a:extLst>
              <a:ext uri="{FF2B5EF4-FFF2-40B4-BE49-F238E27FC236}">
                <a16:creationId xmlns:a16="http://schemas.microsoft.com/office/drawing/2014/main" xmlns="" id="{40903293-B5E0-4082-8828-629EDD6CA331}"/>
              </a:ext>
            </a:extLst>
          </p:cNvPr>
          <p:cNvSpPr txBox="1">
            <a:spLocks noChangeArrowheads="1"/>
          </p:cNvSpPr>
          <p:nvPr/>
        </p:nvSpPr>
        <p:spPr bwMode="auto">
          <a:xfrm>
            <a:off x="438404" y="461381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Introduction: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1):S1-S2</a:t>
            </a:r>
          </a:p>
        </p:txBody>
      </p:sp>
    </p:spTree>
    <p:extLst>
      <p:ext uri="{BB962C8B-B14F-4D97-AF65-F5344CB8AC3E}">
        <p14:creationId xmlns:p14="http://schemas.microsoft.com/office/powerpoint/2010/main" val="13112419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Diabetes Self-management Education and Support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8046522" cy="197134"/>
          </a:xfrm>
        </p:spPr>
        <p:txBody>
          <a:bodyPr/>
          <a:lstStyle/>
          <a:p>
            <a:r>
              <a:rPr lang="en-US" dirty="0"/>
              <a:t>Facilitating Behavior Change and Well-being to Improve Health Outcomes</a:t>
            </a:r>
          </a:p>
        </p:txBody>
      </p:sp>
      <p:sp>
        <p:nvSpPr>
          <p:cNvPr id="6" name="Text Placeholder 2">
            <a:extLst>
              <a:ext uri="{FF2B5EF4-FFF2-40B4-BE49-F238E27FC236}">
                <a16:creationId xmlns:a16="http://schemas.microsoft.com/office/drawing/2014/main" xmlns="" id="{6B8E729D-1BDB-4BAA-BAC0-FFC4348827C0}"/>
              </a:ext>
            </a:extLst>
          </p:cNvPr>
          <p:cNvSpPr txBox="1">
            <a:spLocks/>
          </p:cNvSpPr>
          <p:nvPr/>
        </p:nvSpPr>
        <p:spPr>
          <a:xfrm>
            <a:off x="684187" y="1686646"/>
            <a:ext cx="7930382" cy="302647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 </a:t>
            </a:r>
            <a:r>
              <a:rPr lang="en-US" sz="1800" dirty="0">
                <a:latin typeface="AdvOT8eb9eec2.B"/>
              </a:rPr>
              <a:t>	</a:t>
            </a:r>
            <a:r>
              <a:rPr lang="en-US" sz="1800" dirty="0">
                <a:latin typeface="AdvOT7b515deb"/>
              </a:rPr>
              <a:t>Clinical outcomes, health status, and well-being are key goals of diabetes  	self-management education and support that should be measured as part 	of routine care. </a:t>
            </a:r>
            <a:r>
              <a:rPr lang="en-US" sz="1800" dirty="0">
                <a:solidFill>
                  <a:srgbClr val="A6192E"/>
                </a:solidFill>
                <a:latin typeface="AdvOT8eb9eec2.B"/>
              </a:rPr>
              <a:t>C</a:t>
            </a:r>
          </a:p>
          <a:p>
            <a:r>
              <a:rPr lang="en-US" sz="1800" dirty="0">
                <a:solidFill>
                  <a:srgbClr val="A6192E"/>
                </a:solidFill>
                <a:latin typeface="AdvOT8eb9eec2.B"/>
              </a:rPr>
              <a:t>5.4 </a:t>
            </a:r>
            <a:r>
              <a:rPr lang="en-US" sz="1800" dirty="0">
                <a:latin typeface="AdvOT8eb9eec2.B"/>
              </a:rPr>
              <a:t>	</a:t>
            </a:r>
            <a:r>
              <a:rPr lang="en-US" sz="1800" dirty="0">
                <a:latin typeface="AdvOT7b515deb"/>
              </a:rPr>
              <a:t>Diabetes self-management education and support should be patient 	centered, may be given in group or individual settings and/or use 	technology, and should be communicated with the entire diabetes care 	team. </a:t>
            </a:r>
            <a:r>
              <a:rPr lang="en-US" sz="1800" dirty="0">
                <a:solidFill>
                  <a:srgbClr val="A6192E"/>
                </a:solidFill>
                <a:latin typeface="AdvOT8eb9eec2.B"/>
              </a:rPr>
              <a:t>A</a:t>
            </a:r>
          </a:p>
          <a:p>
            <a:r>
              <a:rPr lang="en-US" sz="1800" dirty="0">
                <a:solidFill>
                  <a:srgbClr val="A6192E"/>
                </a:solidFill>
                <a:latin typeface="AdvOT8eb9eec2.B"/>
              </a:rPr>
              <a:t>5.5</a:t>
            </a:r>
            <a:r>
              <a:rPr lang="en-US" sz="1800" dirty="0">
                <a:latin typeface="AdvOT8eb9eec2.B"/>
              </a:rPr>
              <a:t> 	</a:t>
            </a:r>
            <a:r>
              <a:rPr lang="en-US" sz="1800" dirty="0">
                <a:latin typeface="AdvOT7b515deb"/>
              </a:rPr>
              <a:t>Because diabetes self-management education and support can improve 	outcomes and reduce costs </a:t>
            </a:r>
            <a:r>
              <a:rPr lang="en-US" sz="1800" dirty="0">
                <a:solidFill>
                  <a:srgbClr val="A6192E"/>
                </a:solidFill>
                <a:latin typeface="AdvOT8eb9eec2.B"/>
              </a:rPr>
              <a:t>B</a:t>
            </a:r>
            <a:r>
              <a:rPr lang="en-US" sz="1800" dirty="0">
                <a:latin typeface="AdvOT7b515deb"/>
              </a:rPr>
              <a:t>, reimbursement by third-party payers is 	recommended.</a:t>
            </a:r>
            <a:r>
              <a:rPr lang="en-US" sz="1800" dirty="0">
                <a:solidFill>
                  <a:srgbClr val="A6192E"/>
                </a:solidFill>
                <a:latin typeface="AdvOT7b515deb"/>
              </a:rPr>
              <a:t>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37306628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Diabetes Self-management Education and Support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8046522" cy="197134"/>
          </a:xfrm>
        </p:spPr>
        <p:txBody>
          <a:bodyPr/>
          <a:lstStyle/>
          <a:p>
            <a:r>
              <a:rPr lang="en-US" dirty="0"/>
              <a:t>Facilitating Behavior Change and Well-being to Improve Health Outcomes</a:t>
            </a:r>
          </a:p>
        </p:txBody>
      </p:sp>
      <p:sp>
        <p:nvSpPr>
          <p:cNvPr id="6" name="Text Placeholder 2">
            <a:extLst>
              <a:ext uri="{FF2B5EF4-FFF2-40B4-BE49-F238E27FC236}">
                <a16:creationId xmlns:a16="http://schemas.microsoft.com/office/drawing/2014/main" xmlns="" id="{6B8E729D-1BDB-4BAA-BAC0-FFC4348827C0}"/>
              </a:ext>
            </a:extLst>
          </p:cNvPr>
          <p:cNvSpPr txBox="1">
            <a:spLocks/>
          </p:cNvSpPr>
          <p:nvPr/>
        </p:nvSpPr>
        <p:spPr>
          <a:xfrm>
            <a:off x="684187" y="1667596"/>
            <a:ext cx="7930382" cy="300595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Four critical time points have been de</a:t>
            </a:r>
            <a:r>
              <a:rPr lang="en-US" sz="1800" dirty="0">
                <a:latin typeface="AdvOT7b515deb+fb"/>
              </a:rPr>
              <a:t>fi</a:t>
            </a:r>
            <a:r>
              <a:rPr lang="en-US" sz="1800" dirty="0">
                <a:latin typeface="AdvOT7b515deb"/>
              </a:rPr>
              <a:t>ned when the need for DSMES is to be evaluated by the medical care provider and/or multidisciplinary team, with referrals made as needed:</a:t>
            </a:r>
          </a:p>
          <a:p>
            <a:r>
              <a:rPr lang="en-US" sz="1800" dirty="0">
                <a:latin typeface="AdvOT7b515deb"/>
              </a:rPr>
              <a:t>1. 	At diagnosis</a:t>
            </a:r>
          </a:p>
          <a:p>
            <a:r>
              <a:rPr lang="en-US" sz="1800" dirty="0">
                <a:latin typeface="AdvOT7b515deb"/>
              </a:rPr>
              <a:t>2. 	Annually for assessment of education, nutrition, and emotional needs</a:t>
            </a:r>
          </a:p>
          <a:p>
            <a:r>
              <a:rPr lang="en-US" sz="1800" dirty="0">
                <a:latin typeface="AdvOT7b515deb"/>
              </a:rPr>
              <a:t>3. 	When new complicating factors (health conditions, physical limitations, 	emotional factors, or basic living needs) arise that in</a:t>
            </a:r>
            <a:r>
              <a:rPr lang="en-US" sz="1800" dirty="0">
                <a:latin typeface="AdvOT7b515deb+fb"/>
              </a:rPr>
              <a:t>fl</a:t>
            </a:r>
            <a:r>
              <a:rPr lang="en-US" sz="1800" dirty="0">
                <a:latin typeface="AdvOT7b515deb"/>
              </a:rPr>
              <a:t>uence self-	management</a:t>
            </a:r>
          </a:p>
          <a:p>
            <a:r>
              <a:rPr lang="en-US" sz="1800" dirty="0">
                <a:latin typeface="AdvOT7b515deb"/>
              </a:rPr>
              <a:t>4. 	When transitions in care occur</a:t>
            </a:r>
            <a:endParaRPr lang="en-US" sz="1800" dirty="0">
              <a:solidFill>
                <a:srgbClr val="A6192E"/>
              </a:solidFill>
              <a:latin typeface="Open Sans"/>
            </a:endParaRPr>
          </a:p>
        </p:txBody>
      </p:sp>
    </p:spTree>
    <p:extLst>
      <p:ext uri="{BB962C8B-B14F-4D97-AF65-F5344CB8AC3E}">
        <p14:creationId xmlns:p14="http://schemas.microsoft.com/office/powerpoint/2010/main" val="19391402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Goals of Medical Nutrition Therapy in Adults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00749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1. 	To promote and support healthful eating patterns, emphasizing a variety of 	nutrient-dense foods in appropriate portion sizes, to improve overall health 	and:</a:t>
            </a:r>
          </a:p>
          <a:p>
            <a:pPr marL="1428750" lvl="2" indent="-285750"/>
            <a:r>
              <a:rPr lang="en-US" sz="1800" dirty="0">
                <a:latin typeface="AdvOT7b515deb"/>
              </a:rPr>
              <a:t>achieve and maintain body weight goals</a:t>
            </a:r>
          </a:p>
          <a:p>
            <a:pPr marL="1428750" lvl="2" indent="-285750"/>
            <a:r>
              <a:rPr lang="en-US" sz="1800" dirty="0">
                <a:latin typeface="AdvOT7b515deb"/>
              </a:rPr>
              <a:t>attain individualized glycemic, blood pressure, and lipid goals</a:t>
            </a:r>
          </a:p>
          <a:p>
            <a:pPr marL="1428750" lvl="2" indent="-285750"/>
            <a:r>
              <a:rPr lang="en-US" sz="1800" dirty="0">
                <a:latin typeface="AdvOT7b515deb"/>
              </a:rPr>
              <a:t>delay or prevent the complications of diabetes</a:t>
            </a:r>
          </a:p>
          <a:p>
            <a:r>
              <a:rPr lang="en-US" sz="1800" dirty="0">
                <a:latin typeface="AdvOT7b515deb"/>
              </a:rPr>
              <a:t>2. 	To address individual nutrition needs based on personal and cultural 	preferences, health literacy and numeracy, access to healthful foods, 	willingness and ability to make behavioral changes, and existing barriers to 	change</a:t>
            </a:r>
            <a:endParaRPr lang="en-US" sz="1800" dirty="0">
              <a:solidFill>
                <a:srgbClr val="A6192E"/>
              </a:solidFill>
              <a:latin typeface="Open Sans"/>
            </a:endParaRPr>
          </a:p>
        </p:txBody>
      </p:sp>
    </p:spTree>
    <p:extLst>
      <p:ext uri="{BB962C8B-B14F-4D97-AF65-F5344CB8AC3E}">
        <p14:creationId xmlns:p14="http://schemas.microsoft.com/office/powerpoint/2010/main" val="4453910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775597"/>
          </a:xfrm>
        </p:spPr>
        <p:txBody>
          <a:bodyPr/>
          <a:lstStyle/>
          <a:p>
            <a:r>
              <a:rPr lang="en-US" dirty="0"/>
              <a:t>Goals of Medical Nutrition Therapy in Adults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684774"/>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latin typeface="AdvOT7b515deb"/>
              </a:rPr>
              <a:t>3. 	To maintain the pleasure of eating by providing nonjudgmental messages 	about food choices while limiting food choices only when indicated by 	scienti</a:t>
            </a:r>
            <a:r>
              <a:rPr lang="en-US" sz="1800" dirty="0">
                <a:latin typeface="AdvOT7b515deb+fb"/>
              </a:rPr>
              <a:t>fi</a:t>
            </a:r>
            <a:r>
              <a:rPr lang="en-US" sz="1800" dirty="0">
                <a:latin typeface="AdvOT7b515deb"/>
              </a:rPr>
              <a:t>c evidence</a:t>
            </a:r>
          </a:p>
          <a:p>
            <a:r>
              <a:rPr lang="en-US" sz="1800" dirty="0">
                <a:latin typeface="AdvOT7b515deb"/>
              </a:rPr>
              <a:t>4. 	To provide an individual with diabetes the practical tools for developing 	healthy eating patterns rather than focusing on individual macronutrients, 	micronutrients, or single foods</a:t>
            </a:r>
            <a:endParaRPr lang="en-US" sz="1800" dirty="0">
              <a:solidFill>
                <a:srgbClr val="A6192E"/>
              </a:solidFill>
              <a:latin typeface="Open Sans"/>
            </a:endParaRPr>
          </a:p>
        </p:txBody>
      </p:sp>
    </p:spTree>
    <p:extLst>
      <p:ext uri="{BB962C8B-B14F-4D97-AF65-F5344CB8AC3E}">
        <p14:creationId xmlns:p14="http://schemas.microsoft.com/office/powerpoint/2010/main" val="11997858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pic>
        <p:nvPicPr>
          <p:cNvPr id="7" name="Picture 6">
            <a:extLst>
              <a:ext uri="{FF2B5EF4-FFF2-40B4-BE49-F238E27FC236}">
                <a16:creationId xmlns:a16="http://schemas.microsoft.com/office/drawing/2014/main" xmlns="" id="{E533AA5D-A1D0-4398-A138-8BBADDD08D99}"/>
              </a:ext>
            </a:extLst>
          </p:cNvPr>
          <p:cNvPicPr>
            <a:picLocks noChangeAspect="1"/>
          </p:cNvPicPr>
          <p:nvPr/>
        </p:nvPicPr>
        <p:blipFill>
          <a:blip r:embed="rId2"/>
          <a:stretch>
            <a:fillRect/>
          </a:stretch>
        </p:blipFill>
        <p:spPr>
          <a:xfrm>
            <a:off x="1147762" y="1583919"/>
            <a:ext cx="6848475" cy="2486025"/>
          </a:xfrm>
          <a:prstGeom prst="rect">
            <a:avLst/>
          </a:prstGeom>
        </p:spPr>
      </p:pic>
      <p:sp>
        <p:nvSpPr>
          <p:cNvPr id="10" name="Title 1">
            <a:extLst>
              <a:ext uri="{FF2B5EF4-FFF2-40B4-BE49-F238E27FC236}">
                <a16:creationId xmlns:a16="http://schemas.microsoft.com/office/drawing/2014/main" xmlns="" id="{29DFF9F5-D29D-44FB-8030-DBD2BAA26041}"/>
              </a:ext>
            </a:extLst>
          </p:cNvPr>
          <p:cNvSpPr>
            <a:spLocks noGrp="1"/>
          </p:cNvSpPr>
          <p:nvPr>
            <p:ph type="title"/>
          </p:nvPr>
        </p:nvSpPr>
        <p:spPr>
          <a:xfrm>
            <a:off x="684187" y="790399"/>
            <a:ext cx="7775110" cy="387798"/>
          </a:xfrm>
        </p:spPr>
        <p:txBody>
          <a:bodyPr/>
          <a:lstStyle/>
          <a:p>
            <a:r>
              <a:rPr lang="en-US" dirty="0"/>
              <a:t>Medical Nutrition Therapy</a:t>
            </a:r>
            <a:endParaRPr lang="en-US" dirty="0">
              <a:solidFill>
                <a:srgbClr val="A6192E"/>
              </a:solidFill>
            </a:endParaRPr>
          </a:p>
        </p:txBody>
      </p:sp>
      <p:sp>
        <p:nvSpPr>
          <p:cNvPr id="5" name="TextBox 4">
            <a:extLst>
              <a:ext uri="{FF2B5EF4-FFF2-40B4-BE49-F238E27FC236}">
                <a16:creationId xmlns:a16="http://schemas.microsoft.com/office/drawing/2014/main" xmlns="" id="{3819C6DC-85C2-431D-8443-C1C1C3FC26C3}"/>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Facilitating Behavior Change and Well-being to Improve Health Outcomes: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1):S48-S65</a:t>
            </a:r>
          </a:p>
        </p:txBody>
      </p:sp>
    </p:spTree>
    <p:extLst>
      <p:ext uri="{BB962C8B-B14F-4D97-AF65-F5344CB8AC3E}">
        <p14:creationId xmlns:p14="http://schemas.microsoft.com/office/powerpoint/2010/main" val="21120322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10" name="Title 1">
            <a:extLst>
              <a:ext uri="{FF2B5EF4-FFF2-40B4-BE49-F238E27FC236}">
                <a16:creationId xmlns:a16="http://schemas.microsoft.com/office/drawing/2014/main" xmlns="" id="{29DFF9F5-D29D-44FB-8030-DBD2BAA26041}"/>
              </a:ext>
            </a:extLst>
          </p:cNvPr>
          <p:cNvSpPr>
            <a:spLocks noGrp="1"/>
          </p:cNvSpPr>
          <p:nvPr>
            <p:ph type="title"/>
          </p:nvPr>
        </p:nvSpPr>
        <p:spPr>
          <a:xfrm>
            <a:off x="684187" y="790399"/>
            <a:ext cx="7775110" cy="387798"/>
          </a:xfrm>
        </p:spPr>
        <p:txBody>
          <a:bodyPr/>
          <a:lstStyle/>
          <a:p>
            <a:r>
              <a:rPr lang="en-US" dirty="0"/>
              <a:t>Medical Nutrition Therapy (continued)</a:t>
            </a:r>
            <a:endParaRPr lang="en-US" dirty="0">
              <a:solidFill>
                <a:srgbClr val="A6192E"/>
              </a:solidFill>
            </a:endParaRPr>
          </a:p>
        </p:txBody>
      </p:sp>
      <p:pic>
        <p:nvPicPr>
          <p:cNvPr id="2" name="Picture 1">
            <a:extLst>
              <a:ext uri="{FF2B5EF4-FFF2-40B4-BE49-F238E27FC236}">
                <a16:creationId xmlns:a16="http://schemas.microsoft.com/office/drawing/2014/main" xmlns="" id="{168F4EF6-8960-4A86-81F7-BB8226146C76}"/>
              </a:ext>
            </a:extLst>
          </p:cNvPr>
          <p:cNvPicPr>
            <a:picLocks noChangeAspect="1"/>
          </p:cNvPicPr>
          <p:nvPr/>
        </p:nvPicPr>
        <p:blipFill>
          <a:blip r:embed="rId2"/>
          <a:stretch>
            <a:fillRect/>
          </a:stretch>
        </p:blipFill>
        <p:spPr>
          <a:xfrm>
            <a:off x="1171317" y="1438451"/>
            <a:ext cx="6800850" cy="2914650"/>
          </a:xfrm>
          <a:prstGeom prst="rect">
            <a:avLst/>
          </a:prstGeom>
        </p:spPr>
      </p:pic>
      <p:sp>
        <p:nvSpPr>
          <p:cNvPr id="5" name="TextBox 4">
            <a:extLst>
              <a:ext uri="{FF2B5EF4-FFF2-40B4-BE49-F238E27FC236}">
                <a16:creationId xmlns:a16="http://schemas.microsoft.com/office/drawing/2014/main" xmlns="" id="{40A3A658-9575-47C1-A396-EA629F3C56D7}"/>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Facilitating Behavior Change and Well-being to Improve Health Outcomes: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1):S48-S65</a:t>
            </a:r>
          </a:p>
        </p:txBody>
      </p:sp>
    </p:spTree>
    <p:extLst>
      <p:ext uri="{BB962C8B-B14F-4D97-AF65-F5344CB8AC3E}">
        <p14:creationId xmlns:p14="http://schemas.microsoft.com/office/powerpoint/2010/main" val="14811555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10" name="Title 1">
            <a:extLst>
              <a:ext uri="{FF2B5EF4-FFF2-40B4-BE49-F238E27FC236}">
                <a16:creationId xmlns:a16="http://schemas.microsoft.com/office/drawing/2014/main" xmlns="" id="{29DFF9F5-D29D-44FB-8030-DBD2BAA26041}"/>
              </a:ext>
            </a:extLst>
          </p:cNvPr>
          <p:cNvSpPr>
            <a:spLocks noGrp="1"/>
          </p:cNvSpPr>
          <p:nvPr>
            <p:ph type="title"/>
          </p:nvPr>
        </p:nvSpPr>
        <p:spPr>
          <a:xfrm>
            <a:off x="684187" y="790399"/>
            <a:ext cx="7775110" cy="387798"/>
          </a:xfrm>
        </p:spPr>
        <p:txBody>
          <a:bodyPr/>
          <a:lstStyle/>
          <a:p>
            <a:r>
              <a:rPr lang="en-US" dirty="0"/>
              <a:t>Medical Nutrition Therapy (continued)</a:t>
            </a:r>
            <a:endParaRPr lang="en-US" dirty="0">
              <a:solidFill>
                <a:srgbClr val="A6192E"/>
              </a:solidFill>
            </a:endParaRPr>
          </a:p>
        </p:txBody>
      </p:sp>
      <p:pic>
        <p:nvPicPr>
          <p:cNvPr id="4" name="Picture 3">
            <a:extLst>
              <a:ext uri="{FF2B5EF4-FFF2-40B4-BE49-F238E27FC236}">
                <a16:creationId xmlns:a16="http://schemas.microsoft.com/office/drawing/2014/main" xmlns="" id="{6A69E521-1F63-4EFC-A019-96DC73D0C925}"/>
              </a:ext>
            </a:extLst>
          </p:cNvPr>
          <p:cNvPicPr>
            <a:picLocks noChangeAspect="1"/>
          </p:cNvPicPr>
          <p:nvPr/>
        </p:nvPicPr>
        <p:blipFill>
          <a:blip r:embed="rId2"/>
          <a:stretch>
            <a:fillRect/>
          </a:stretch>
        </p:blipFill>
        <p:spPr>
          <a:xfrm>
            <a:off x="1157029" y="1195963"/>
            <a:ext cx="6829425" cy="3714750"/>
          </a:xfrm>
          <a:prstGeom prst="rect">
            <a:avLst/>
          </a:prstGeom>
        </p:spPr>
      </p:pic>
      <p:sp>
        <p:nvSpPr>
          <p:cNvPr id="5" name="TextBox 4">
            <a:extLst>
              <a:ext uri="{FF2B5EF4-FFF2-40B4-BE49-F238E27FC236}">
                <a16:creationId xmlns:a16="http://schemas.microsoft.com/office/drawing/2014/main" xmlns="" id="{4ED4125C-7F88-4FF9-8367-6D31017F981C}"/>
              </a:ext>
            </a:extLst>
          </p:cNvPr>
          <p:cNvSpPr txBox="1">
            <a:spLocks noChangeArrowheads="1"/>
          </p:cNvSpPr>
          <p:nvPr/>
        </p:nvSpPr>
        <p:spPr bwMode="auto">
          <a:xfrm>
            <a:off x="0" y="4750986"/>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Facilitating Behavior Change and Well-being to Improve Health Outcomes: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1):S48-S65</a:t>
            </a:r>
          </a:p>
        </p:txBody>
      </p:sp>
    </p:spTree>
    <p:extLst>
      <p:ext uri="{BB962C8B-B14F-4D97-AF65-F5344CB8AC3E}">
        <p14:creationId xmlns:p14="http://schemas.microsoft.com/office/powerpoint/2010/main" val="11297738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Physical Activity</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89822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5.24</a:t>
            </a:r>
            <a:r>
              <a:rPr lang="en-US" sz="1800" dirty="0">
                <a:latin typeface="AdvOT8eb9eec2.B"/>
              </a:rPr>
              <a:t> 	</a:t>
            </a:r>
            <a:r>
              <a:rPr lang="en-US" sz="1800" dirty="0">
                <a:latin typeface="AdvOT7b515deb"/>
              </a:rPr>
              <a:t>Children and adolescents with type 1 or type 2 diabetes or prediabetes 	should engage in 60 min/day or more of moderate-or vigorous-intensity 	aerobic activity, with vigorous muscle strengthening and bone- 	strengthening activities at least 3 days/week. </a:t>
            </a:r>
            <a:r>
              <a:rPr lang="en-US" sz="1800" dirty="0">
                <a:solidFill>
                  <a:srgbClr val="A6192E"/>
                </a:solidFill>
                <a:latin typeface="AdvOT8eb9eec2.B"/>
              </a:rPr>
              <a:t>C</a:t>
            </a:r>
          </a:p>
          <a:p>
            <a:r>
              <a:rPr lang="en-US" sz="1800" dirty="0">
                <a:solidFill>
                  <a:srgbClr val="A6192E"/>
                </a:solidFill>
                <a:latin typeface="AdvOT8eb9eec2.B"/>
              </a:rPr>
              <a:t>5.25</a:t>
            </a:r>
            <a:r>
              <a:rPr lang="en-US" sz="1800" dirty="0">
                <a:latin typeface="AdvOT8eb9eec2.B"/>
              </a:rPr>
              <a:t> 	</a:t>
            </a:r>
            <a:r>
              <a:rPr lang="en-US" sz="1800" dirty="0">
                <a:latin typeface="AdvOT7b515deb"/>
              </a:rPr>
              <a:t>Most adults with type 1 </a:t>
            </a:r>
            <a:r>
              <a:rPr lang="en-US" sz="1800" dirty="0">
                <a:solidFill>
                  <a:srgbClr val="A6192E"/>
                </a:solidFill>
                <a:latin typeface="AdvOT8eb9eec2.B"/>
              </a:rPr>
              <a:t>C</a:t>
            </a:r>
            <a:r>
              <a:rPr lang="en-US" sz="1800" dirty="0">
                <a:latin typeface="AdvOT8eb9eec2.B"/>
              </a:rPr>
              <a:t> </a:t>
            </a:r>
            <a:r>
              <a:rPr lang="en-US" sz="1800" dirty="0">
                <a:latin typeface="AdvOT7b515deb"/>
              </a:rPr>
              <a:t>and type 2 </a:t>
            </a:r>
            <a:r>
              <a:rPr lang="en-US" sz="1800" dirty="0">
                <a:solidFill>
                  <a:srgbClr val="A6192E"/>
                </a:solidFill>
                <a:latin typeface="AdvOT8eb9eec2.B"/>
              </a:rPr>
              <a:t>B</a:t>
            </a:r>
            <a:r>
              <a:rPr lang="en-US" sz="1800" dirty="0">
                <a:latin typeface="AdvOT8eb9eec2.B"/>
              </a:rPr>
              <a:t> </a:t>
            </a:r>
            <a:r>
              <a:rPr lang="en-US" sz="1800" dirty="0">
                <a:latin typeface="AdvOT7b515deb"/>
              </a:rPr>
              <a:t>diabetes should engage in 150 min 	or more of moderate to vigorous-intensity aerobic activity per week, 	spread over at least 3 days/week, with no more than 2 consecutive days 	without activity. Shorter durations (minimum 75min/week) of vigorous 	intensity or interval training may be suf</a:t>
            </a:r>
            <a:r>
              <a:rPr lang="en-US" sz="1800" dirty="0">
                <a:latin typeface="AdvOT7b515deb+fb"/>
              </a:rPr>
              <a:t>fi</a:t>
            </a:r>
            <a:r>
              <a:rPr lang="en-US" sz="1800" dirty="0">
                <a:latin typeface="AdvOT7b515deb"/>
              </a:rPr>
              <a:t>cient for younger and more 	physically </a:t>
            </a:r>
            <a:r>
              <a:rPr lang="en-US" sz="1800" dirty="0">
                <a:latin typeface="AdvOT7b515deb+fb"/>
              </a:rPr>
              <a:t>fi</a:t>
            </a:r>
            <a:r>
              <a:rPr lang="en-US" sz="1800" dirty="0">
                <a:latin typeface="AdvOT7b515deb"/>
              </a:rPr>
              <a:t>t individuals.</a:t>
            </a:r>
            <a:endParaRPr lang="en-US" sz="1800" dirty="0">
              <a:solidFill>
                <a:srgbClr val="A6192E"/>
              </a:solidFill>
              <a:latin typeface="Open Sans"/>
            </a:endParaRPr>
          </a:p>
        </p:txBody>
      </p:sp>
    </p:spTree>
    <p:extLst>
      <p:ext uri="{BB962C8B-B14F-4D97-AF65-F5344CB8AC3E}">
        <p14:creationId xmlns:p14="http://schemas.microsoft.com/office/powerpoint/2010/main" val="21703446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Physical Activity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74947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5.26</a:t>
            </a:r>
            <a:r>
              <a:rPr lang="en-US" sz="1800" dirty="0">
                <a:latin typeface="AdvOT8eb9eec2.B"/>
              </a:rPr>
              <a:t> 	</a:t>
            </a:r>
            <a:r>
              <a:rPr lang="en-US" sz="1800" dirty="0">
                <a:latin typeface="AdvOT7b515deb"/>
              </a:rPr>
              <a:t>Adults with type 1 </a:t>
            </a:r>
            <a:r>
              <a:rPr lang="en-US" sz="1800" dirty="0">
                <a:solidFill>
                  <a:srgbClr val="A6192E"/>
                </a:solidFill>
                <a:latin typeface="AdvOT8eb9eec2.B"/>
              </a:rPr>
              <a:t>C</a:t>
            </a:r>
            <a:r>
              <a:rPr lang="en-US" sz="1800" dirty="0">
                <a:latin typeface="AdvOT8eb9eec2.B"/>
              </a:rPr>
              <a:t> </a:t>
            </a:r>
            <a:r>
              <a:rPr lang="en-US" sz="1800" dirty="0">
                <a:latin typeface="AdvOT7b515deb"/>
              </a:rPr>
              <a:t>and type 2 </a:t>
            </a:r>
            <a:r>
              <a:rPr lang="en-US" sz="1800" dirty="0">
                <a:solidFill>
                  <a:srgbClr val="A6192E"/>
                </a:solidFill>
                <a:latin typeface="AdvOT8eb9eec2.B"/>
              </a:rPr>
              <a:t>B</a:t>
            </a:r>
            <a:r>
              <a:rPr lang="en-US" sz="1800" dirty="0">
                <a:latin typeface="AdvOT8eb9eec2.B"/>
              </a:rPr>
              <a:t> </a:t>
            </a:r>
            <a:r>
              <a:rPr lang="en-US" sz="1800" dirty="0">
                <a:latin typeface="AdvOT7b515deb"/>
              </a:rPr>
              <a:t>diabetes should engage in 2</a:t>
            </a:r>
            <a:r>
              <a:rPr lang="en-US" sz="1800" dirty="0">
                <a:latin typeface="AdvOT7b515deb+20"/>
              </a:rPr>
              <a:t>–</a:t>
            </a:r>
            <a:r>
              <a:rPr lang="en-US" sz="1800" dirty="0">
                <a:latin typeface="AdvOT7b515deb"/>
              </a:rPr>
              <a:t>3 sessions/ 	week of resistance exercise on nonconsecutive days.</a:t>
            </a:r>
          </a:p>
          <a:p>
            <a:r>
              <a:rPr lang="en-US" sz="1800" dirty="0">
                <a:solidFill>
                  <a:srgbClr val="A6192E"/>
                </a:solidFill>
                <a:latin typeface="AdvOT8eb9eec2.B"/>
              </a:rPr>
              <a:t>5.27 </a:t>
            </a:r>
            <a:r>
              <a:rPr lang="en-US" sz="1800" dirty="0">
                <a:latin typeface="AdvOT8eb9eec2.B"/>
              </a:rPr>
              <a:t>	</a:t>
            </a:r>
            <a:r>
              <a:rPr lang="en-US" sz="1800" dirty="0">
                <a:latin typeface="AdvOT7b515deb"/>
              </a:rPr>
              <a:t>All adults, and particularly those with type 2 diabetes, should decrease the 	amount of time spent in daily sedentary behavior. </a:t>
            </a:r>
            <a:r>
              <a:rPr lang="en-US" sz="1800" dirty="0">
                <a:solidFill>
                  <a:srgbClr val="A6192E"/>
                </a:solidFill>
                <a:latin typeface="AdvOT8eb9eec2.B"/>
              </a:rPr>
              <a:t>B</a:t>
            </a:r>
            <a:r>
              <a:rPr lang="en-US" sz="1800" dirty="0">
                <a:latin typeface="AdvOT8eb9eec2.B"/>
              </a:rPr>
              <a:t> </a:t>
            </a:r>
            <a:r>
              <a:rPr lang="en-US" sz="1800" dirty="0">
                <a:latin typeface="AdvOT7b515deb"/>
              </a:rPr>
              <a:t>Prolonged sitting 	should be interrupted every 30 min for blood glucose bene</a:t>
            </a:r>
            <a:r>
              <a:rPr lang="en-US" sz="1800" dirty="0">
                <a:latin typeface="AdvOT7b515deb+fb"/>
              </a:rPr>
              <a:t>fi</a:t>
            </a:r>
            <a:r>
              <a:rPr lang="en-US" sz="1800" dirty="0">
                <a:latin typeface="AdvOT7b515deb"/>
              </a:rPr>
              <a:t>ts. </a:t>
            </a:r>
            <a:r>
              <a:rPr lang="en-US" sz="1800" dirty="0">
                <a:solidFill>
                  <a:srgbClr val="A6192E"/>
                </a:solidFill>
                <a:latin typeface="AdvOT8eb9eec2.B"/>
              </a:rPr>
              <a:t>C</a:t>
            </a:r>
          </a:p>
          <a:p>
            <a:r>
              <a:rPr lang="en-US" sz="1800" dirty="0">
                <a:solidFill>
                  <a:srgbClr val="A6192E"/>
                </a:solidFill>
                <a:latin typeface="AdvOT8eb9eec2.B"/>
              </a:rPr>
              <a:t>5.28</a:t>
            </a:r>
            <a:r>
              <a:rPr lang="en-US" sz="1800" dirty="0">
                <a:latin typeface="AdvOT8eb9eec2.B"/>
              </a:rPr>
              <a:t> 	</a:t>
            </a:r>
            <a:r>
              <a:rPr lang="en-US" sz="1800" dirty="0">
                <a:latin typeface="AdvOT7b515deb"/>
              </a:rPr>
              <a:t>Flexibility training and balance training are recommended 2</a:t>
            </a:r>
            <a:r>
              <a:rPr lang="en-US" sz="1800" dirty="0">
                <a:latin typeface="AdvOT7b515deb+20"/>
              </a:rPr>
              <a:t>–</a:t>
            </a:r>
            <a:r>
              <a:rPr lang="en-US" sz="1800" dirty="0">
                <a:latin typeface="AdvOT7b515deb"/>
              </a:rPr>
              <a:t>3 times/week 	for older adults with diabetes. Yoga and tai chi may be included based on 	individual preferences to increase </a:t>
            </a:r>
            <a:r>
              <a:rPr lang="en-US" sz="1800" dirty="0">
                <a:latin typeface="AdvOT7b515deb+fb"/>
              </a:rPr>
              <a:t>fl</a:t>
            </a:r>
            <a:r>
              <a:rPr lang="en-US" sz="1800" dirty="0">
                <a:latin typeface="AdvOT7b515deb"/>
              </a:rPr>
              <a:t>exibility, muscular strength, and 	balance.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22416794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Smoking Cessation: Tobacco &amp; E-cigarettes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513235"/>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5.29</a:t>
            </a:r>
            <a:r>
              <a:rPr lang="en-US" sz="1800" dirty="0">
                <a:latin typeface="AdvOT8eb9eec2.B"/>
              </a:rPr>
              <a:t> 	</a:t>
            </a:r>
            <a:r>
              <a:rPr lang="en-US" sz="1800" dirty="0">
                <a:latin typeface="AdvOT7b515deb"/>
              </a:rPr>
              <a:t>Advise all patients not to use cigarettes and other tobacco products</a:t>
            </a:r>
            <a:r>
              <a:rPr lang="en-US" sz="1800" dirty="0">
                <a:solidFill>
                  <a:srgbClr val="A6192E"/>
                </a:solidFill>
                <a:latin typeface="AdvOT7b515deb"/>
              </a:rPr>
              <a:t> </a:t>
            </a:r>
            <a:r>
              <a:rPr lang="en-US" sz="1800" dirty="0">
                <a:solidFill>
                  <a:srgbClr val="A6192E"/>
                </a:solidFill>
                <a:latin typeface="AdvOT8eb9eec2.B"/>
              </a:rPr>
              <a:t>A </a:t>
            </a:r>
            <a:r>
              <a:rPr lang="en-US" sz="1800" dirty="0">
                <a:latin typeface="AdvOT7b515deb"/>
              </a:rPr>
              <a:t>or e-	cigarettes. </a:t>
            </a:r>
            <a:r>
              <a:rPr lang="en-US" sz="1800" dirty="0">
                <a:solidFill>
                  <a:srgbClr val="A6192E"/>
                </a:solidFill>
                <a:latin typeface="AdvOT8eb9eec2.B"/>
              </a:rPr>
              <a:t>A</a:t>
            </a:r>
          </a:p>
          <a:p>
            <a:r>
              <a:rPr lang="en-US" sz="1800" dirty="0">
                <a:solidFill>
                  <a:srgbClr val="A6192E"/>
                </a:solidFill>
                <a:latin typeface="AdvOT8eb9eec2.B"/>
              </a:rPr>
              <a:t>5.30</a:t>
            </a:r>
            <a:r>
              <a:rPr lang="en-US" sz="1800" dirty="0">
                <a:latin typeface="AdvOT8eb9eec2.B"/>
              </a:rPr>
              <a:t> 	</a:t>
            </a:r>
            <a:r>
              <a:rPr lang="en-US" sz="1800" dirty="0">
                <a:latin typeface="AdvOT7b515deb"/>
              </a:rPr>
              <a:t>After identi</a:t>
            </a:r>
            <a:r>
              <a:rPr lang="en-US" sz="1800" dirty="0">
                <a:latin typeface="AdvOT7b515deb+fb"/>
              </a:rPr>
              <a:t>fi</a:t>
            </a:r>
            <a:r>
              <a:rPr lang="en-US" sz="1800" dirty="0">
                <a:latin typeface="AdvOT7b515deb"/>
              </a:rPr>
              <a:t>cation of tobacco or e-cigarette use, include smoking cessation 	counseling and other forms of treatment as a routine component of 	diabetes care. </a:t>
            </a:r>
            <a:r>
              <a:rPr lang="en-US" sz="1800" dirty="0">
                <a:solidFill>
                  <a:srgbClr val="A6192E"/>
                </a:solidFill>
                <a:latin typeface="AdvOT8eb9eec2.B"/>
              </a:rPr>
              <a:t>A</a:t>
            </a:r>
            <a:endParaRPr lang="en-US" sz="1800" dirty="0">
              <a:solidFill>
                <a:srgbClr val="A6192E"/>
              </a:solidFill>
              <a:latin typeface="Open Sans"/>
            </a:endParaRPr>
          </a:p>
        </p:txBody>
      </p:sp>
    </p:spTree>
    <p:extLst>
      <p:ext uri="{BB962C8B-B14F-4D97-AF65-F5344CB8AC3E}">
        <p14:creationId xmlns:p14="http://schemas.microsoft.com/office/powerpoint/2010/main" val="3472866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2DB0C57F-7CE1-454C-8903-E2FA55BE3CF3}"/>
              </a:ext>
            </a:extLst>
          </p:cNvPr>
          <p:cNvSpPr>
            <a:spLocks noGrp="1"/>
          </p:cNvSpPr>
          <p:nvPr>
            <p:ph type="sldNum" sz="quarter" idx="10"/>
          </p:nvPr>
        </p:nvSpPr>
        <p:spPr/>
        <p:txBody>
          <a:bodyPr/>
          <a:lstStyle/>
          <a:p>
            <a:endParaRPr lang="en-US" dirty="0"/>
          </a:p>
        </p:txBody>
      </p:sp>
      <p:sp>
        <p:nvSpPr>
          <p:cNvPr id="3" name="Title 2">
            <a:extLst>
              <a:ext uri="{FF2B5EF4-FFF2-40B4-BE49-F238E27FC236}">
                <a16:creationId xmlns:a16="http://schemas.microsoft.com/office/drawing/2014/main" xmlns="" id="{09DEF629-142C-4404-9FF2-F3453BD20AFE}"/>
              </a:ext>
            </a:extLst>
          </p:cNvPr>
          <p:cNvSpPr>
            <a:spLocks noGrp="1"/>
          </p:cNvSpPr>
          <p:nvPr>
            <p:ph type="title"/>
          </p:nvPr>
        </p:nvSpPr>
        <p:spPr>
          <a:xfrm>
            <a:off x="612577" y="206281"/>
            <a:ext cx="3171825" cy="608108"/>
          </a:xfrm>
        </p:spPr>
        <p:txBody>
          <a:bodyPr/>
          <a:lstStyle/>
          <a:p>
            <a:r>
              <a:rPr lang="en-US" sz="2800" dirty="0">
                <a:latin typeface="Arial" panose="020B0604020202020204" pitchFamily="34" charset="0"/>
                <a:cs typeface="Arial" panose="020B0604020202020204" pitchFamily="34" charset="0"/>
              </a:rPr>
              <a:t>Table of Contents</a:t>
            </a:r>
            <a:r>
              <a:rPr lang="en-US" sz="2800" dirty="0">
                <a:solidFill>
                  <a:srgbClr val="C00000"/>
                </a:solidFill>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xmlns="" id="{49D09456-7A85-4545-B1C8-91C06AD96935}"/>
              </a:ext>
            </a:extLst>
          </p:cNvPr>
          <p:cNvSpPr txBox="1">
            <a:spLocks/>
          </p:cNvSpPr>
          <p:nvPr/>
        </p:nvSpPr>
        <p:spPr>
          <a:xfrm>
            <a:off x="548878" y="1055491"/>
            <a:ext cx="3940970" cy="3394472"/>
          </a:xfrm>
          <a:prstGeom prst="rect">
            <a:avLst/>
          </a:prstGeom>
        </p:spPr>
        <p:txBody>
          <a:bodyPr>
            <a:noAutofit/>
          </a:bodyPr>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Arial"/>
                <a:ea typeface="+mn-ea"/>
                <a:cs typeface="Arial"/>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Arial"/>
                <a:ea typeface="+mn-ea"/>
                <a:cs typeface="Arial"/>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Arial"/>
                <a:ea typeface="+mn-ea"/>
                <a:cs typeface="Arial"/>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Arial"/>
                <a:ea typeface="+mn-ea"/>
                <a:cs typeface="Arial"/>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Arial"/>
                <a:ea typeface="+mn-ea"/>
                <a:cs typeface="Arial"/>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C00000"/>
              </a:buClr>
              <a:buFont typeface="+mj-lt"/>
              <a:buAutoNum type="arabicPeriod"/>
            </a:pPr>
            <a:r>
              <a:rPr lang="en-US" sz="1400" dirty="0"/>
              <a:t>Improving Care and Promoting Health in Populations</a:t>
            </a:r>
            <a:endParaRPr lang="en-US" sz="1400" i="1" dirty="0"/>
          </a:p>
          <a:p>
            <a:pPr marL="342900" indent="-342900">
              <a:buClr>
                <a:srgbClr val="C00000"/>
              </a:buClr>
              <a:buFont typeface="+mj-lt"/>
              <a:buAutoNum type="arabicPeriod"/>
            </a:pPr>
            <a:r>
              <a:rPr lang="en-US" sz="1400" dirty="0"/>
              <a:t>Classification and Diagnosis of Diabetes</a:t>
            </a:r>
          </a:p>
          <a:p>
            <a:pPr marL="342900" indent="-342900">
              <a:buClr>
                <a:srgbClr val="C00000"/>
              </a:buClr>
              <a:buFont typeface="+mj-lt"/>
              <a:buAutoNum type="arabicPeriod"/>
            </a:pPr>
            <a:r>
              <a:rPr lang="en-US" sz="1400" dirty="0"/>
              <a:t>Prevention or Delay of T2D</a:t>
            </a:r>
          </a:p>
          <a:p>
            <a:pPr marL="342900" indent="-342900">
              <a:buClr>
                <a:srgbClr val="C00000"/>
              </a:buClr>
              <a:buFont typeface="+mj-lt"/>
              <a:buAutoNum type="arabicPeriod"/>
            </a:pPr>
            <a:r>
              <a:rPr lang="en-US" sz="1400" dirty="0"/>
              <a:t>Comprehensive Medical Evaluation and Assessment of Comorbidities</a:t>
            </a:r>
          </a:p>
          <a:p>
            <a:pPr marL="342900" indent="-342900">
              <a:buClr>
                <a:srgbClr val="C00000"/>
              </a:buClr>
              <a:buFont typeface="+mj-lt"/>
              <a:buAutoNum type="arabicPeriod"/>
            </a:pPr>
            <a:r>
              <a:rPr lang="en-US" sz="1400" dirty="0"/>
              <a:t>Facilitating Behavior Change and Well-being to Improve Health Outcomes</a:t>
            </a:r>
          </a:p>
          <a:p>
            <a:pPr marL="342900" indent="-342900">
              <a:buClr>
                <a:srgbClr val="C00000"/>
              </a:buClr>
              <a:buFont typeface="+mj-lt"/>
              <a:buAutoNum type="arabicPeriod"/>
            </a:pPr>
            <a:r>
              <a:rPr lang="en-US" sz="1400" dirty="0"/>
              <a:t>Glycemic targets</a:t>
            </a:r>
          </a:p>
          <a:p>
            <a:pPr marL="342900" indent="-342900">
              <a:buClr>
                <a:srgbClr val="C00000"/>
              </a:buClr>
              <a:buFont typeface="+mj-lt"/>
              <a:buAutoNum type="arabicPeriod"/>
            </a:pPr>
            <a:r>
              <a:rPr lang="en-US" sz="1400" dirty="0"/>
              <a:t>Diabetes technology</a:t>
            </a:r>
          </a:p>
          <a:p>
            <a:endParaRPr lang="en-US" sz="1350" dirty="0"/>
          </a:p>
          <a:p>
            <a:r>
              <a:rPr lang="en-US" sz="1650" dirty="0"/>
              <a:t>	</a:t>
            </a:r>
          </a:p>
        </p:txBody>
      </p:sp>
      <p:sp>
        <p:nvSpPr>
          <p:cNvPr id="6" name="Content Placeholder 4">
            <a:extLst>
              <a:ext uri="{FF2B5EF4-FFF2-40B4-BE49-F238E27FC236}">
                <a16:creationId xmlns:a16="http://schemas.microsoft.com/office/drawing/2014/main" xmlns="" id="{C02CE4D4-E5C3-4A77-AB03-B955B14B6BDF}"/>
              </a:ext>
            </a:extLst>
          </p:cNvPr>
          <p:cNvSpPr txBox="1">
            <a:spLocks/>
          </p:cNvSpPr>
          <p:nvPr/>
        </p:nvSpPr>
        <p:spPr>
          <a:xfrm>
            <a:off x="4747023" y="1055490"/>
            <a:ext cx="3745111" cy="3857625"/>
          </a:xfrm>
          <a:prstGeom prst="rect">
            <a:avLst/>
          </a:prstGeom>
        </p:spPr>
        <p:txBody>
          <a:bodyPr>
            <a:noAutofit/>
          </a:bodyPr>
          <a:lstStyle>
            <a:lvl1pPr marL="0" indent="0" algn="l" defTabSz="914318" rtl="0" eaLnBrk="1" latinLnBrk="0" hangingPunct="1">
              <a:lnSpc>
                <a:spcPct val="120000"/>
              </a:lnSpc>
              <a:spcBef>
                <a:spcPts val="1000"/>
              </a:spcBef>
              <a:buFont typeface="Arial" panose="020B0604020202020204" pitchFamily="34" charset="0"/>
              <a:buNone/>
              <a:defRPr sz="2800" kern="1200">
                <a:solidFill>
                  <a:schemeClr val="tx1"/>
                </a:solidFill>
                <a:latin typeface="Arial"/>
                <a:ea typeface="+mn-ea"/>
                <a:cs typeface="Arial"/>
              </a:defRPr>
            </a:lvl1pPr>
            <a:lvl2pPr marL="0" indent="0" algn="l" defTabSz="914318" rtl="0" eaLnBrk="1" latinLnBrk="0" hangingPunct="1">
              <a:lnSpc>
                <a:spcPct val="120000"/>
              </a:lnSpc>
              <a:spcBef>
                <a:spcPts val="499"/>
              </a:spcBef>
              <a:buFont typeface="Arial" panose="020B0604020202020204" pitchFamily="34" charset="0"/>
              <a:buNone/>
              <a:defRPr sz="1800" kern="1200">
                <a:solidFill>
                  <a:schemeClr val="tx1"/>
                </a:solidFill>
                <a:latin typeface="Arial"/>
                <a:ea typeface="+mn-ea"/>
                <a:cs typeface="Arial"/>
              </a:defRPr>
            </a:lvl2pPr>
            <a:lvl3pPr marL="0" indent="0" algn="l" defTabSz="914318" rtl="0" eaLnBrk="1" latinLnBrk="0" hangingPunct="1">
              <a:lnSpc>
                <a:spcPct val="120000"/>
              </a:lnSpc>
              <a:spcBef>
                <a:spcPts val="499"/>
              </a:spcBef>
              <a:buFont typeface="Arial" panose="020B0604020202020204" pitchFamily="34" charset="0"/>
              <a:buNone/>
              <a:defRPr sz="1200" kern="1200">
                <a:solidFill>
                  <a:schemeClr val="tx1"/>
                </a:solidFill>
                <a:latin typeface="Arial"/>
                <a:ea typeface="+mn-ea"/>
                <a:cs typeface="Arial"/>
              </a:defRPr>
            </a:lvl3pPr>
            <a:lvl4pPr marL="0" indent="0" algn="l" defTabSz="914318" rtl="0" eaLnBrk="1" latinLnBrk="0" hangingPunct="1">
              <a:lnSpc>
                <a:spcPct val="120000"/>
              </a:lnSpc>
              <a:spcBef>
                <a:spcPts val="499"/>
              </a:spcBef>
              <a:buFont typeface="Arial" panose="020B0604020202020204" pitchFamily="34" charset="0"/>
              <a:buNone/>
              <a:defRPr sz="1000" kern="1200">
                <a:solidFill>
                  <a:schemeClr val="tx1">
                    <a:alpha val="70000"/>
                  </a:schemeClr>
                </a:solidFill>
                <a:latin typeface="Arial"/>
                <a:ea typeface="+mn-ea"/>
                <a:cs typeface="Arial"/>
              </a:defRPr>
            </a:lvl4pPr>
            <a:lvl5pPr marL="0" indent="0" algn="l" defTabSz="914318" rtl="0" eaLnBrk="1" latinLnBrk="0" hangingPunct="1">
              <a:lnSpc>
                <a:spcPct val="120000"/>
              </a:lnSpc>
              <a:spcBef>
                <a:spcPts val="499"/>
              </a:spcBef>
              <a:buFont typeface="Arial" panose="020B0604020202020204" pitchFamily="34" charset="0"/>
              <a:buNone/>
              <a:defRPr sz="1000" kern="1200" baseline="0">
                <a:solidFill>
                  <a:schemeClr val="tx1">
                    <a:alpha val="50000"/>
                  </a:schemeClr>
                </a:solidFill>
                <a:latin typeface="Arial"/>
                <a:ea typeface="+mn-ea"/>
                <a:cs typeface="Arial"/>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C00000"/>
              </a:buClr>
              <a:buFont typeface="+mj-lt"/>
              <a:buAutoNum type="arabicPeriod" startAt="8"/>
            </a:pPr>
            <a:r>
              <a:rPr lang="en-US" sz="1400" dirty="0"/>
              <a:t>Pharmacologic Approaches to Glycemic Treatment</a:t>
            </a:r>
          </a:p>
          <a:p>
            <a:pPr marL="342900" indent="-342900">
              <a:buClr>
                <a:srgbClr val="C00000"/>
              </a:buClr>
              <a:buFont typeface="+mj-lt"/>
              <a:buAutoNum type="arabicPeriod" startAt="8"/>
            </a:pPr>
            <a:r>
              <a:rPr lang="en-US" sz="1400" dirty="0"/>
              <a:t>CVD and Risk Management</a:t>
            </a:r>
          </a:p>
          <a:p>
            <a:pPr marL="342900" indent="-342900">
              <a:buClr>
                <a:srgbClr val="C00000"/>
              </a:buClr>
              <a:buFont typeface="+mj-lt"/>
              <a:buAutoNum type="arabicPeriod" startAt="8"/>
            </a:pPr>
            <a:r>
              <a:rPr lang="en-US" sz="1400" dirty="0"/>
              <a:t>Microvascular Complications and Foot Care</a:t>
            </a:r>
          </a:p>
          <a:p>
            <a:pPr marL="342900" indent="-342900">
              <a:buClr>
                <a:srgbClr val="C00000"/>
              </a:buClr>
              <a:buFont typeface="+mj-lt"/>
              <a:buAutoNum type="arabicPeriod" startAt="8"/>
            </a:pPr>
            <a:r>
              <a:rPr lang="en-US" sz="1400" dirty="0"/>
              <a:t>Older Adults</a:t>
            </a:r>
          </a:p>
          <a:p>
            <a:pPr marL="342900" indent="-342900">
              <a:buClr>
                <a:srgbClr val="C00000"/>
              </a:buClr>
              <a:buFont typeface="+mj-lt"/>
              <a:buAutoNum type="arabicPeriod" startAt="8"/>
            </a:pPr>
            <a:r>
              <a:rPr lang="en-US" sz="1400" dirty="0"/>
              <a:t>Children and Adolescents</a:t>
            </a:r>
          </a:p>
          <a:p>
            <a:pPr marL="342900" indent="-342900">
              <a:buClr>
                <a:srgbClr val="C00000"/>
              </a:buClr>
              <a:buFont typeface="+mj-lt"/>
              <a:buAutoNum type="arabicPeriod" startAt="8"/>
            </a:pPr>
            <a:r>
              <a:rPr lang="en-US" sz="1400" dirty="0"/>
              <a:t>Management of Diabetes in Pregnancy</a:t>
            </a:r>
          </a:p>
          <a:p>
            <a:pPr marL="342900" indent="-342900">
              <a:buClr>
                <a:srgbClr val="C00000"/>
              </a:buClr>
              <a:buFont typeface="+mj-lt"/>
              <a:buAutoNum type="arabicPeriod" startAt="8"/>
            </a:pPr>
            <a:r>
              <a:rPr lang="en-US" sz="1400" dirty="0"/>
              <a:t>Diabetes Care in the Hospital</a:t>
            </a:r>
          </a:p>
          <a:p>
            <a:pPr marL="342900" indent="-342900">
              <a:buClr>
                <a:srgbClr val="C92600"/>
              </a:buClr>
              <a:buFont typeface="+mj-lt"/>
              <a:buAutoNum type="arabicPeriod" startAt="8"/>
            </a:pPr>
            <a:r>
              <a:rPr lang="en-US" sz="1400" dirty="0"/>
              <a:t>Diabetes Advocacy</a:t>
            </a:r>
          </a:p>
        </p:txBody>
      </p:sp>
    </p:spTree>
    <p:extLst>
      <p:ext uri="{BB962C8B-B14F-4D97-AF65-F5344CB8AC3E}">
        <p14:creationId xmlns:p14="http://schemas.microsoft.com/office/powerpoint/2010/main" val="30986748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Psychosocial Issues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5.31</a:t>
            </a:r>
            <a:r>
              <a:rPr lang="en-US" sz="1800" dirty="0">
                <a:latin typeface="AdvOT8eb9eec2.B"/>
              </a:rPr>
              <a:t> 	</a:t>
            </a:r>
            <a:r>
              <a:rPr lang="en-US" sz="1800" dirty="0">
                <a:latin typeface="AdvOT7b515deb"/>
              </a:rPr>
              <a:t>Psychosocial care should be integrated with a collaborative, patient-	centered approach and provided to all people with diabetes, with the goals 	of optimizing health outcomes and health-related quality of life. </a:t>
            </a:r>
            <a:r>
              <a:rPr lang="en-US" sz="1800" dirty="0">
                <a:solidFill>
                  <a:srgbClr val="A6192E"/>
                </a:solidFill>
                <a:latin typeface="AdvOT8eb9eec2.B"/>
              </a:rPr>
              <a:t>A</a:t>
            </a:r>
          </a:p>
          <a:p>
            <a:r>
              <a:rPr lang="en-US" sz="1800" dirty="0">
                <a:solidFill>
                  <a:srgbClr val="A6192E"/>
                </a:solidFill>
                <a:latin typeface="AdvOT8eb9eec2.B"/>
              </a:rPr>
              <a:t>5.32</a:t>
            </a:r>
            <a:r>
              <a:rPr lang="en-US" sz="1800" dirty="0">
                <a:latin typeface="AdvOT8eb9eec2.B"/>
              </a:rPr>
              <a:t> 	</a:t>
            </a:r>
            <a:r>
              <a:rPr lang="en-US" sz="1800" dirty="0">
                <a:latin typeface="AdvOT7b515deb"/>
              </a:rPr>
              <a:t>Psychosocial screening and follow-up may include, but are not limited to, 	attitudes about diabetes, expectations for medical management and 	outcomes, affect or mood, general and diabetes-related quality of life, 	available resources (</a:t>
            </a:r>
            <a:r>
              <a:rPr lang="en-US" sz="1800" dirty="0">
                <a:latin typeface="AdvOT7b515deb+fb"/>
              </a:rPr>
              <a:t>fi</a:t>
            </a:r>
            <a:r>
              <a:rPr lang="en-US" sz="1800" dirty="0">
                <a:latin typeface="AdvOT7b515deb"/>
              </a:rPr>
              <a:t>nancial, social, and emotional), and psychiatric 	history.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24518386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Psychosocial Issues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5.33</a:t>
            </a:r>
            <a:r>
              <a:rPr lang="en-US" sz="1800" dirty="0">
                <a:latin typeface="AdvOT8eb9eec2.B"/>
              </a:rPr>
              <a:t> 	</a:t>
            </a:r>
            <a:r>
              <a:rPr lang="en-US" sz="1800" dirty="0">
                <a:latin typeface="AdvOT7b515deb"/>
              </a:rPr>
              <a:t>Providers should consider assessment for symptoms of diabetes distress, 	depression, anxiety, disordered eating, and cognitive capacities using 	appropriate standardized and validated tools at the initial visit, at periodic 	intervals, and when there is a change in disease, treatment, or life 	circumstance. Including caregivers and family members in this assessment 	is recommended. </a:t>
            </a:r>
            <a:r>
              <a:rPr lang="en-US" sz="1800" dirty="0">
                <a:solidFill>
                  <a:srgbClr val="A6192E"/>
                </a:solidFill>
                <a:latin typeface="AdvOT8eb9eec2.B"/>
              </a:rPr>
              <a:t>B</a:t>
            </a:r>
          </a:p>
          <a:p>
            <a:r>
              <a:rPr lang="en-US" sz="1800" dirty="0">
                <a:solidFill>
                  <a:srgbClr val="A6192E"/>
                </a:solidFill>
                <a:latin typeface="AdvOT8eb9eec2.B"/>
              </a:rPr>
              <a:t>5.34 </a:t>
            </a:r>
            <a:r>
              <a:rPr lang="en-US" sz="1800" dirty="0">
                <a:latin typeface="AdvOT8eb9eec2.B"/>
              </a:rPr>
              <a:t>	</a:t>
            </a:r>
            <a:r>
              <a:rPr lang="en-US" sz="1800" dirty="0">
                <a:latin typeface="AdvOT7b515deb"/>
              </a:rPr>
              <a:t>Consider screening older adults (aged </a:t>
            </a:r>
            <a:r>
              <a:rPr lang="en-US" sz="1800" dirty="0">
                <a:latin typeface="Times New Roman" panose="02020603050405020304" pitchFamily="18" charset="0"/>
                <a:cs typeface="Times New Roman" panose="02020603050405020304" pitchFamily="18" charset="0"/>
              </a:rPr>
              <a:t>≥</a:t>
            </a:r>
            <a:r>
              <a:rPr lang="en-US" sz="1800" dirty="0">
                <a:latin typeface="AdvOT7b515deb"/>
              </a:rPr>
              <a:t>65 years) with diabetes for 	cognitive impairment and depression.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4615866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Diabetes Distress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830997"/>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5.35 </a:t>
            </a:r>
            <a:r>
              <a:rPr lang="en-US" sz="1800" dirty="0">
                <a:latin typeface="AdvOT8eb9eec2.B"/>
              </a:rPr>
              <a:t>	</a:t>
            </a:r>
            <a:r>
              <a:rPr lang="en-US" sz="1800" dirty="0">
                <a:latin typeface="AdvOT7b515deb"/>
              </a:rPr>
              <a:t>Routinely monitor people with diabetes for diabetes distress, particularly 	when treatment targets are not met and/or at the onset of diabetes 	complications.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36710178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Anxiety Disorders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17522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5.36 </a:t>
            </a:r>
            <a:r>
              <a:rPr lang="en-US" sz="1800" dirty="0">
                <a:latin typeface="AdvOT8eb9eec2.B"/>
              </a:rPr>
              <a:t>	</a:t>
            </a:r>
            <a:r>
              <a:rPr lang="en-US" sz="1800" dirty="0">
                <a:latin typeface="AdvOT7b515deb"/>
              </a:rPr>
              <a:t>Consider screening for anxiety in people exhibiting anxiety or worries 	regarding diabetes complications, insulin administration, and taking 	medications, as well as fear of hypoglycemia and/or hypoglycemia 	unawareness that interferes with self-management behaviors, and in those 	who express fear, dread, or irrational thoughts and/or show anxiety 	symptoms such as avoidance behaviors, excessive repetitive behaviors, or 	social withdrawal. Refer for treatment if anxiety is present. </a:t>
            </a:r>
            <a:r>
              <a:rPr lang="en-US" sz="1800" dirty="0">
                <a:solidFill>
                  <a:srgbClr val="A6192E"/>
                </a:solidFill>
                <a:latin typeface="AdvOT8eb9eec2.B"/>
              </a:rPr>
              <a:t>B</a:t>
            </a:r>
          </a:p>
          <a:p>
            <a:r>
              <a:rPr lang="en-US" sz="1800" dirty="0">
                <a:solidFill>
                  <a:srgbClr val="A6192E"/>
                </a:solidFill>
                <a:latin typeface="AdvOT8eb9eec2.B"/>
              </a:rPr>
              <a:t>5.37</a:t>
            </a:r>
            <a:r>
              <a:rPr lang="en-US" sz="1800" dirty="0">
                <a:latin typeface="AdvOT8eb9eec2.B"/>
              </a:rPr>
              <a:t> 	</a:t>
            </a:r>
            <a:r>
              <a:rPr lang="en-US" sz="1800" dirty="0">
                <a:latin typeface="AdvOT7b515deb"/>
              </a:rPr>
              <a:t>People with hypoglycemia unawareness, which can co-occur with fear of 	hypoglycemia, should be treated using blood glucose awareness training 	(or other evidence-based intervention) to help re-establish awareness of 	symptoms of hypoglycemia and reduce fear of hypoglycemia. </a:t>
            </a:r>
            <a:r>
              <a:rPr lang="en-US" sz="1800" dirty="0">
                <a:solidFill>
                  <a:srgbClr val="A6192E"/>
                </a:solidFill>
                <a:latin typeface="AdvOT8eb9eec2.B"/>
              </a:rPr>
              <a:t>A</a:t>
            </a:r>
            <a:endParaRPr lang="en-US" sz="1800" dirty="0">
              <a:solidFill>
                <a:srgbClr val="A6192E"/>
              </a:solidFill>
              <a:latin typeface="Open Sans"/>
            </a:endParaRPr>
          </a:p>
        </p:txBody>
      </p:sp>
    </p:spTree>
    <p:extLst>
      <p:ext uri="{BB962C8B-B14F-4D97-AF65-F5344CB8AC3E}">
        <p14:creationId xmlns:p14="http://schemas.microsoft.com/office/powerpoint/2010/main" val="23371463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Depression</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5.38</a:t>
            </a:r>
            <a:r>
              <a:rPr lang="en-US" sz="1800" dirty="0">
                <a:latin typeface="AdvOT8eb9eec2.B"/>
              </a:rPr>
              <a:t> 	</a:t>
            </a:r>
            <a:r>
              <a:rPr lang="en-US" sz="1800" dirty="0">
                <a:latin typeface="AdvOT7b515deb"/>
              </a:rPr>
              <a:t>Providers should consider annual screening of all patients with diabetes, 	especially those with a self-reported history of depression, for depressive 	symptoms with age-appropriate depression screening measures, 	recognizing that further evaluation will be necessary for individuals who 	have a positive screen. </a:t>
            </a:r>
            <a:r>
              <a:rPr lang="en-US" sz="1800" dirty="0">
                <a:solidFill>
                  <a:srgbClr val="A6192E"/>
                </a:solidFill>
                <a:latin typeface="AdvOT8eb9eec2.B"/>
              </a:rPr>
              <a:t>B</a:t>
            </a:r>
          </a:p>
          <a:p>
            <a:r>
              <a:rPr lang="en-US" sz="1800" dirty="0">
                <a:solidFill>
                  <a:srgbClr val="A6192E"/>
                </a:solidFill>
                <a:latin typeface="AdvOT8eb9eec2.B"/>
              </a:rPr>
              <a:t>5.39</a:t>
            </a:r>
            <a:r>
              <a:rPr lang="en-US" sz="1800" dirty="0">
                <a:latin typeface="AdvOT8eb9eec2.B"/>
              </a:rPr>
              <a:t> 	</a:t>
            </a:r>
            <a:r>
              <a:rPr lang="en-US" sz="1800" dirty="0">
                <a:latin typeface="AdvOT7b515deb"/>
              </a:rPr>
              <a:t>Beginning at diagnosis of complications or when there are signi</a:t>
            </a:r>
            <a:r>
              <a:rPr lang="en-US" sz="1800" dirty="0">
                <a:latin typeface="AdvOT7b515deb+fb"/>
              </a:rPr>
              <a:t>fi</a:t>
            </a:r>
            <a:r>
              <a:rPr lang="en-US" sz="1800" dirty="0">
                <a:latin typeface="AdvOT7b515deb"/>
              </a:rPr>
              <a:t>cant 	changes in medical status, consider assessment for depression. </a:t>
            </a:r>
            <a:r>
              <a:rPr lang="en-US" sz="1800" dirty="0">
                <a:solidFill>
                  <a:srgbClr val="A6192E"/>
                </a:solidFill>
                <a:latin typeface="AdvOT8eb9eec2.B"/>
              </a:rPr>
              <a:t>B</a:t>
            </a:r>
          </a:p>
          <a:p>
            <a:r>
              <a:rPr lang="en-US" sz="1800" dirty="0">
                <a:solidFill>
                  <a:srgbClr val="A6192E"/>
                </a:solidFill>
                <a:latin typeface="AdvOT8eb9eec2.B"/>
              </a:rPr>
              <a:t>5.40</a:t>
            </a:r>
            <a:r>
              <a:rPr lang="en-US" sz="1800" dirty="0">
                <a:latin typeface="AdvOT8eb9eec2.B"/>
              </a:rPr>
              <a:t> 	</a:t>
            </a:r>
            <a:r>
              <a:rPr lang="en-US" sz="1800" dirty="0">
                <a:latin typeface="AdvOT7b515deb"/>
              </a:rPr>
              <a:t>Referrals for treatment of depression should be made to mental health 	providers with experience using cognitive behavioral therapy, interpersonal 	therapy, or other evidence-based treatment approaches in conjunction 	with collaborative care with the patient</a:t>
            </a:r>
            <a:r>
              <a:rPr lang="en-US" sz="1800" dirty="0">
                <a:latin typeface="AdvOT7b515deb+20"/>
              </a:rPr>
              <a:t>’</a:t>
            </a:r>
            <a:r>
              <a:rPr lang="en-US" sz="1800" dirty="0">
                <a:latin typeface="AdvOT7b515deb"/>
              </a:rPr>
              <a:t>s diabetes treatment team. </a:t>
            </a:r>
            <a:r>
              <a:rPr lang="en-US" sz="1800" dirty="0">
                <a:solidFill>
                  <a:srgbClr val="A6192E"/>
                </a:solidFill>
                <a:latin typeface="AdvOT8eb9eec2.B"/>
              </a:rPr>
              <a:t>A</a:t>
            </a:r>
            <a:endParaRPr lang="en-US" sz="1800" dirty="0">
              <a:solidFill>
                <a:srgbClr val="A6192E"/>
              </a:solidFill>
              <a:latin typeface="Open Sans"/>
            </a:endParaRPr>
          </a:p>
        </p:txBody>
      </p:sp>
    </p:spTree>
    <p:extLst>
      <p:ext uri="{BB962C8B-B14F-4D97-AF65-F5344CB8AC3E}">
        <p14:creationId xmlns:p14="http://schemas.microsoft.com/office/powerpoint/2010/main" val="15102851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Disordered Eating Behavior</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5.41 </a:t>
            </a:r>
            <a:r>
              <a:rPr lang="en-US" sz="1800" dirty="0">
                <a:latin typeface="AdvOT8eb9eec2.B"/>
              </a:rPr>
              <a:t>	</a:t>
            </a:r>
            <a:r>
              <a:rPr lang="en-US" sz="1800" dirty="0">
                <a:latin typeface="AdvOT7b515deb"/>
              </a:rPr>
              <a:t>Providers should consider reevaluating the treatment regimen of 	people with diabetes who present with symptoms of disordered eating 	behavior, an eating disorder, or disrupted patterns of eating. </a:t>
            </a:r>
            <a:r>
              <a:rPr lang="en-US" sz="1800" dirty="0">
                <a:solidFill>
                  <a:srgbClr val="A6192E"/>
                </a:solidFill>
                <a:latin typeface="AdvOT8eb9eec2.B"/>
              </a:rPr>
              <a:t>B</a:t>
            </a:r>
          </a:p>
          <a:p>
            <a:r>
              <a:rPr lang="en-US" sz="1800" dirty="0">
                <a:solidFill>
                  <a:srgbClr val="A6192E"/>
                </a:solidFill>
                <a:latin typeface="AdvOT8eb9eec2.B"/>
              </a:rPr>
              <a:t>5.42</a:t>
            </a:r>
            <a:r>
              <a:rPr lang="en-US" sz="1800" dirty="0">
                <a:latin typeface="AdvOT8eb9eec2.B"/>
              </a:rPr>
              <a:t> 	</a:t>
            </a:r>
            <a:r>
              <a:rPr lang="en-US" sz="1800" dirty="0">
                <a:latin typeface="AdvOT7b515deb"/>
              </a:rPr>
              <a:t>Consider screening for disordered or disrupted eating using validated 	screening measures when hyperglycemia and weight loss are unexplained 	based on self-reported behaviors related to medication dosing, meal plan, 	and physical activity. In addition, a review of the medical regimen is 	recommended to identify potential treatment-related effects on 	hunger/caloric intake. </a:t>
            </a:r>
            <a:r>
              <a:rPr lang="en-US" sz="1800" dirty="0">
                <a:solidFill>
                  <a:srgbClr val="A6192E"/>
                </a:solidFill>
                <a:latin typeface="AdvOT8eb9eec2.B"/>
              </a:rPr>
              <a:t>B</a:t>
            </a:r>
            <a:endParaRPr lang="en-US" sz="1800" dirty="0">
              <a:solidFill>
                <a:srgbClr val="A6192E"/>
              </a:solidFill>
              <a:latin typeface="Open Sans"/>
            </a:endParaRPr>
          </a:p>
        </p:txBody>
      </p:sp>
    </p:spTree>
    <p:extLst>
      <p:ext uri="{BB962C8B-B14F-4D97-AF65-F5344CB8AC3E}">
        <p14:creationId xmlns:p14="http://schemas.microsoft.com/office/powerpoint/2010/main" val="16570997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Serious Mental Illness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472472"/>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5.43</a:t>
            </a:r>
            <a:r>
              <a:rPr lang="en-US" sz="1800" dirty="0">
                <a:latin typeface="AdvOT8eb9eec2.B"/>
              </a:rPr>
              <a:t> 	</a:t>
            </a:r>
            <a:r>
              <a:rPr lang="en-US" sz="1800" dirty="0">
                <a:latin typeface="AdvOT7b515deb"/>
              </a:rPr>
              <a:t>Incorporate active monitoring of diabetes self-care activities into treatment 	goals for people with diabetes and serious mental illness. </a:t>
            </a:r>
            <a:r>
              <a:rPr lang="en-US" sz="1800" dirty="0">
                <a:solidFill>
                  <a:srgbClr val="A6192E"/>
                </a:solidFill>
                <a:latin typeface="AdvOT8eb9eec2.B"/>
              </a:rPr>
              <a:t>B</a:t>
            </a:r>
          </a:p>
          <a:p>
            <a:r>
              <a:rPr lang="en-US" sz="1800" dirty="0">
                <a:solidFill>
                  <a:srgbClr val="A6192E"/>
                </a:solidFill>
                <a:latin typeface="AdvOT8eb9eec2.B"/>
              </a:rPr>
              <a:t>5.44 </a:t>
            </a:r>
            <a:r>
              <a:rPr lang="en-US" sz="1800" dirty="0">
                <a:latin typeface="AdvOT8eb9eec2.B"/>
              </a:rPr>
              <a:t>	</a:t>
            </a:r>
            <a:r>
              <a:rPr lang="en-US" sz="1800" dirty="0">
                <a:latin typeface="AdvOT7b515deb"/>
              </a:rPr>
              <a:t>Annually screen people who are prescribed atypical antipsychotic 	medications for prediabetes or diabetes. </a:t>
            </a:r>
            <a:r>
              <a:rPr lang="en-US" sz="1800" dirty="0">
                <a:solidFill>
                  <a:srgbClr val="A6192E"/>
                </a:solidFill>
                <a:latin typeface="AdvOT8eb9eec2.B"/>
              </a:rPr>
              <a:t>B</a:t>
            </a:r>
          </a:p>
          <a:p>
            <a:r>
              <a:rPr lang="en-US" sz="1800" dirty="0">
                <a:solidFill>
                  <a:srgbClr val="A6192E"/>
                </a:solidFill>
                <a:latin typeface="AdvOT8eb9eec2.B"/>
              </a:rPr>
              <a:t>5.45 </a:t>
            </a:r>
            <a:r>
              <a:rPr lang="en-US" sz="1800" dirty="0">
                <a:latin typeface="AdvOT8eb9eec2.B"/>
              </a:rPr>
              <a:t>	</a:t>
            </a:r>
            <a:r>
              <a:rPr lang="en-US" sz="1800" dirty="0">
                <a:latin typeface="AdvOT7b515deb"/>
              </a:rPr>
              <a:t>If a second-generation antipsychotic medication is prescribed for  	adolescents or adults with diabetes, changes in weight, glycemic control, 	and cholesterol levels should be carefully monitored and the treatment 	regimen should be reassessed. </a:t>
            </a:r>
            <a:r>
              <a:rPr lang="en-US" sz="1800" dirty="0">
                <a:solidFill>
                  <a:srgbClr val="A6192E"/>
                </a:solidFill>
                <a:latin typeface="AdvOT8eb9eec2.B"/>
              </a:rPr>
              <a:t>C</a:t>
            </a:r>
            <a:endParaRPr lang="en-US" sz="1800" dirty="0">
              <a:solidFill>
                <a:srgbClr val="A6192E"/>
              </a:solidFill>
              <a:latin typeface="Open Sans"/>
            </a:endParaRPr>
          </a:p>
        </p:txBody>
      </p:sp>
    </p:spTree>
    <p:extLst>
      <p:ext uri="{BB962C8B-B14F-4D97-AF65-F5344CB8AC3E}">
        <p14:creationId xmlns:p14="http://schemas.microsoft.com/office/powerpoint/2010/main" val="15044776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Referral to a Mental Health Provider</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Facilitating Behavior Change and Well-being to Improve Health Outcomes</a:t>
            </a:r>
          </a:p>
        </p:txBody>
      </p:sp>
      <p:pic>
        <p:nvPicPr>
          <p:cNvPr id="5" name="Picture 4">
            <a:extLst>
              <a:ext uri="{FF2B5EF4-FFF2-40B4-BE49-F238E27FC236}">
                <a16:creationId xmlns:a16="http://schemas.microsoft.com/office/drawing/2014/main" xmlns="" id="{C238F832-CEDE-4157-83D4-7C5A331B32FE}"/>
              </a:ext>
            </a:extLst>
          </p:cNvPr>
          <p:cNvPicPr>
            <a:picLocks noChangeAspect="1"/>
          </p:cNvPicPr>
          <p:nvPr/>
        </p:nvPicPr>
        <p:blipFill>
          <a:blip r:embed="rId2"/>
          <a:stretch>
            <a:fillRect/>
          </a:stretch>
        </p:blipFill>
        <p:spPr>
          <a:xfrm>
            <a:off x="444577" y="1625696"/>
            <a:ext cx="8254330" cy="2534607"/>
          </a:xfrm>
          <a:prstGeom prst="rect">
            <a:avLst/>
          </a:prstGeom>
        </p:spPr>
      </p:pic>
      <p:sp>
        <p:nvSpPr>
          <p:cNvPr id="6" name="TextBox 5">
            <a:extLst>
              <a:ext uri="{FF2B5EF4-FFF2-40B4-BE49-F238E27FC236}">
                <a16:creationId xmlns:a16="http://schemas.microsoft.com/office/drawing/2014/main" xmlns="" id="{D2F8A8DE-5843-45FF-B9E1-55E4072A2838}"/>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Facilitating Behavior Change and Well-being to Improve Health Outcomes: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1):S48-S65</a:t>
            </a:r>
          </a:p>
        </p:txBody>
      </p:sp>
    </p:spTree>
    <p:extLst>
      <p:ext uri="{BB962C8B-B14F-4D97-AF65-F5344CB8AC3E}">
        <p14:creationId xmlns:p14="http://schemas.microsoft.com/office/powerpoint/2010/main" val="10762068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6</a:t>
            </a:r>
            <a:r>
              <a:rPr lang="en-US" dirty="0">
                <a:solidFill>
                  <a:srgbClr val="C00000"/>
                </a:solidFill>
              </a:rPr>
              <a:t>.</a:t>
            </a:r>
            <a:r>
              <a:rPr lang="en-US" dirty="0"/>
              <a:t> </a:t>
            </a:r>
            <a:br>
              <a:rPr lang="en-US" dirty="0"/>
            </a:br>
            <a:r>
              <a:rPr lang="en-US" dirty="0"/>
              <a:t/>
            </a:r>
            <a:br>
              <a:rPr lang="en-US" dirty="0"/>
            </a:br>
            <a:r>
              <a:rPr lang="en-US" dirty="0"/>
              <a:t>Glycemic Targets</a:t>
            </a:r>
          </a:p>
        </p:txBody>
      </p:sp>
    </p:spTree>
    <p:extLst>
      <p:ext uri="{BB962C8B-B14F-4D97-AF65-F5344CB8AC3E}">
        <p14:creationId xmlns:p14="http://schemas.microsoft.com/office/powerpoint/2010/main" val="29560203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A1C Testing</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91847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6.1 </a:t>
            </a:r>
            <a:r>
              <a:rPr lang="en-US" sz="1800" dirty="0">
                <a:latin typeface="AdvOT8eb9eec2.B"/>
              </a:rPr>
              <a:t>	</a:t>
            </a:r>
            <a:r>
              <a:rPr lang="en-US" sz="1800" dirty="0">
                <a:latin typeface="AdvOT7b515deb"/>
              </a:rPr>
              <a:t>Perform the A1C test </a:t>
            </a:r>
            <a:r>
              <a:rPr lang="en-US" sz="1800" dirty="0">
                <a:latin typeface="AdvOT96952d75.I"/>
              </a:rPr>
              <a:t>at least </a:t>
            </a:r>
            <a:r>
              <a:rPr lang="en-US" sz="1800" dirty="0">
                <a:latin typeface="AdvOT7b515deb"/>
              </a:rPr>
              <a:t>two times a year in patients who are meeting 	treatment goals (and who have stable glycemic control). </a:t>
            </a:r>
            <a:r>
              <a:rPr lang="en-US" sz="1800" dirty="0">
                <a:solidFill>
                  <a:srgbClr val="A6192E"/>
                </a:solidFill>
                <a:latin typeface="AdvOT8eb9eec2.B"/>
              </a:rPr>
              <a:t>E</a:t>
            </a:r>
          </a:p>
          <a:p>
            <a:r>
              <a:rPr lang="en-US" sz="1800" dirty="0">
                <a:solidFill>
                  <a:srgbClr val="A6192E"/>
                </a:solidFill>
                <a:latin typeface="AdvOT8eb9eec2.B"/>
              </a:rPr>
              <a:t>6.2</a:t>
            </a:r>
            <a:r>
              <a:rPr lang="en-US" sz="1800" dirty="0">
                <a:latin typeface="AdvOT8eb9eec2.B"/>
              </a:rPr>
              <a:t> 	</a:t>
            </a:r>
            <a:r>
              <a:rPr lang="en-US" sz="1800" dirty="0">
                <a:latin typeface="AdvOT7b515deb"/>
              </a:rPr>
              <a:t>Perform the A1C test quarterly in patients whose therapy has changed or 	who are not meeting glycemic goals. </a:t>
            </a:r>
            <a:r>
              <a:rPr lang="en-US" sz="1800" dirty="0">
                <a:solidFill>
                  <a:srgbClr val="A6192E"/>
                </a:solidFill>
                <a:latin typeface="AdvOT8eb9eec2.B"/>
              </a:rPr>
              <a:t>E</a:t>
            </a:r>
          </a:p>
          <a:p>
            <a:r>
              <a:rPr lang="en-US" sz="1800" dirty="0">
                <a:solidFill>
                  <a:srgbClr val="A6192E"/>
                </a:solidFill>
                <a:latin typeface="AdvOT8eb9eec2.B"/>
              </a:rPr>
              <a:t>6.3 </a:t>
            </a:r>
            <a:r>
              <a:rPr lang="en-US" sz="1800" dirty="0">
                <a:latin typeface="AdvOT8eb9eec2.B"/>
              </a:rPr>
              <a:t>	</a:t>
            </a:r>
            <a:r>
              <a:rPr lang="en-US" sz="1800" dirty="0">
                <a:latin typeface="AdvOT7b515deb"/>
              </a:rPr>
              <a:t>Point-of-care testing for A1C provides the opportunity for more timely 	treatment changes.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4248666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xmlns="" id="{D4630795-5F01-964D-8FAA-1E76FE25CB0D}"/>
              </a:ext>
            </a:extLst>
          </p:cNvPr>
          <p:cNvSpPr>
            <a:spLocks noGrp="1"/>
          </p:cNvSpPr>
          <p:nvPr>
            <p:ph type="title"/>
          </p:nvPr>
        </p:nvSpPr>
        <p:spPr>
          <a:xfrm>
            <a:off x="1077264" y="1372481"/>
            <a:ext cx="3338876" cy="1335550"/>
          </a:xfrm>
        </p:spPr>
        <p:txBody>
          <a:bodyPr/>
          <a:lstStyle/>
          <a:p>
            <a:r>
              <a:rPr lang="en-US" dirty="0"/>
              <a:t>Section 1</a:t>
            </a:r>
            <a:r>
              <a:rPr lang="en-US" dirty="0">
                <a:solidFill>
                  <a:srgbClr val="C00000"/>
                </a:solidFill>
              </a:rPr>
              <a:t>.</a:t>
            </a:r>
            <a:r>
              <a:rPr lang="en-US" dirty="0"/>
              <a:t> </a:t>
            </a:r>
            <a:br>
              <a:rPr lang="en-US" dirty="0"/>
            </a:br>
            <a:r>
              <a:rPr lang="en-US" dirty="0"/>
              <a:t/>
            </a:r>
            <a:br>
              <a:rPr lang="en-US" dirty="0"/>
            </a:br>
            <a:r>
              <a:rPr lang="en-US" dirty="0"/>
              <a:t>Improving Care and Promoting Health in Populations</a:t>
            </a:r>
          </a:p>
        </p:txBody>
      </p:sp>
    </p:spTree>
    <p:extLst>
      <p:ext uri="{BB962C8B-B14F-4D97-AF65-F5344CB8AC3E}">
        <p14:creationId xmlns:p14="http://schemas.microsoft.com/office/powerpoint/2010/main" val="33111693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Estimated Average Glucose</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pic>
        <p:nvPicPr>
          <p:cNvPr id="5" name="Picture 4">
            <a:extLst>
              <a:ext uri="{FF2B5EF4-FFF2-40B4-BE49-F238E27FC236}">
                <a16:creationId xmlns:a16="http://schemas.microsoft.com/office/drawing/2014/main" xmlns="" id="{658AD563-966B-4055-906B-C7CF2A2820C4}"/>
              </a:ext>
            </a:extLst>
          </p:cNvPr>
          <p:cNvPicPr>
            <a:picLocks noChangeAspect="1"/>
          </p:cNvPicPr>
          <p:nvPr/>
        </p:nvPicPr>
        <p:blipFill>
          <a:blip r:embed="rId2"/>
          <a:stretch>
            <a:fillRect/>
          </a:stretch>
        </p:blipFill>
        <p:spPr>
          <a:xfrm>
            <a:off x="1482930" y="1178197"/>
            <a:ext cx="6177623" cy="3560502"/>
          </a:xfrm>
          <a:prstGeom prst="rect">
            <a:avLst/>
          </a:prstGeom>
        </p:spPr>
      </p:pic>
      <p:sp>
        <p:nvSpPr>
          <p:cNvPr id="6" name="TextBox 5">
            <a:extLst>
              <a:ext uri="{FF2B5EF4-FFF2-40B4-BE49-F238E27FC236}">
                <a16:creationId xmlns:a16="http://schemas.microsoft.com/office/drawing/2014/main" xmlns="" id="{41637B32-892A-4FE8-950E-C0250BA6D658}"/>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Glycemic Targets: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1):S66-S76</a:t>
            </a:r>
          </a:p>
        </p:txBody>
      </p:sp>
    </p:spTree>
    <p:extLst>
      <p:ext uri="{BB962C8B-B14F-4D97-AF65-F5344CB8AC3E}">
        <p14:creationId xmlns:p14="http://schemas.microsoft.com/office/powerpoint/2010/main" val="40334289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Glucose Assessment</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6.4 </a:t>
            </a:r>
            <a:r>
              <a:rPr lang="en-US" sz="1800" dirty="0">
                <a:latin typeface="AdvOT8eb9eec2.B"/>
              </a:rPr>
              <a:t>	</a:t>
            </a:r>
            <a:r>
              <a:rPr lang="en-US" sz="1800" dirty="0">
                <a:latin typeface="AdvOT7b515deb"/>
              </a:rPr>
              <a:t>Standardized, single-page glucose reports with visual cues such as the 	Ambulatory Glucose Pro</a:t>
            </a:r>
            <a:r>
              <a:rPr lang="en-US" sz="1800" dirty="0">
                <a:latin typeface="AdvOT7b515deb+fb"/>
              </a:rPr>
              <a:t>fi</a:t>
            </a:r>
            <a:r>
              <a:rPr lang="en-US" sz="1800" dirty="0">
                <a:latin typeface="AdvOT7b515deb"/>
              </a:rPr>
              <a:t>le (AGP) should be considered as a standard 	printout for all CGM devices. </a:t>
            </a:r>
            <a:r>
              <a:rPr lang="en-US" sz="1800" dirty="0">
                <a:solidFill>
                  <a:srgbClr val="A6192E"/>
                </a:solidFill>
                <a:latin typeface="AdvOT8eb9eec2.B"/>
              </a:rPr>
              <a:t>E</a:t>
            </a:r>
          </a:p>
          <a:p>
            <a:r>
              <a:rPr lang="en-US" sz="1800" dirty="0">
                <a:solidFill>
                  <a:srgbClr val="A6192E"/>
                </a:solidFill>
                <a:latin typeface="AdvOT8eb9eec2.B"/>
              </a:rPr>
              <a:t>6.5</a:t>
            </a:r>
            <a:r>
              <a:rPr lang="en-US" sz="1800" dirty="0">
                <a:latin typeface="AdvOT8eb9eec2.B"/>
              </a:rPr>
              <a:t> 	</a:t>
            </a:r>
            <a:r>
              <a:rPr lang="en-US" sz="1800" dirty="0">
                <a:latin typeface="AdvOT7b515deb"/>
              </a:rPr>
              <a:t>Time in range (TIR) is associated with the risk of microvascular 	complications and should be an acceptable end point for clinical trials and 	can be used for assessment of glycemic control. Additionally, time below 	target (</a:t>
            </a:r>
            <a:r>
              <a:rPr lang="en-US" sz="1800" dirty="0">
                <a:latin typeface="AdvPS586B"/>
              </a:rPr>
              <a:t>&lt;</a:t>
            </a:r>
            <a:r>
              <a:rPr lang="en-US" sz="1800" dirty="0">
                <a:latin typeface="AdvOT7b515deb"/>
              </a:rPr>
              <a:t>70 and </a:t>
            </a:r>
            <a:r>
              <a:rPr lang="en-US" sz="1800" dirty="0">
                <a:latin typeface="AdvPS586B"/>
              </a:rPr>
              <a:t>&lt;</a:t>
            </a:r>
            <a:r>
              <a:rPr lang="en-US" sz="1800" dirty="0">
                <a:latin typeface="AdvOT7b515deb"/>
              </a:rPr>
              <a:t>54 mg/dL [3.9 and 3.0 mmol/L]) and time above target 	(</a:t>
            </a:r>
            <a:r>
              <a:rPr lang="en-US" sz="1800" dirty="0">
                <a:latin typeface="AdvPS586B"/>
              </a:rPr>
              <a:t>&gt;</a:t>
            </a:r>
            <a:r>
              <a:rPr lang="en-US" sz="1800" dirty="0">
                <a:latin typeface="AdvOT7b515deb"/>
              </a:rPr>
              <a:t>180 mg/dL [10.0 mmol/L]) are useful parameters for reevaluation of the 	treatment regimen. </a:t>
            </a:r>
            <a:r>
              <a:rPr lang="en-US" sz="1800" dirty="0">
                <a:solidFill>
                  <a:srgbClr val="A6192E"/>
                </a:solidFill>
                <a:latin typeface="AdvOT8eb9eec2.B"/>
              </a:rPr>
              <a:t>E</a:t>
            </a:r>
            <a:endParaRPr lang="en-US" sz="1800" dirty="0">
              <a:solidFill>
                <a:srgbClr val="A6192E"/>
              </a:solidFill>
              <a:latin typeface="Open Sans"/>
            </a:endParaRPr>
          </a:p>
        </p:txBody>
      </p:sp>
    </p:spTree>
    <p:extLst>
      <p:ext uri="{BB962C8B-B14F-4D97-AF65-F5344CB8AC3E}">
        <p14:creationId xmlns:p14="http://schemas.microsoft.com/office/powerpoint/2010/main" val="17542565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pic>
        <p:nvPicPr>
          <p:cNvPr id="7" name="Picture 6">
            <a:extLst>
              <a:ext uri="{FF2B5EF4-FFF2-40B4-BE49-F238E27FC236}">
                <a16:creationId xmlns:a16="http://schemas.microsoft.com/office/drawing/2014/main" xmlns="" id="{FCCE91DD-2341-4009-A641-9DA83A365942}"/>
              </a:ext>
            </a:extLst>
          </p:cNvPr>
          <p:cNvPicPr>
            <a:picLocks noChangeAspect="1"/>
          </p:cNvPicPr>
          <p:nvPr/>
        </p:nvPicPr>
        <p:blipFill>
          <a:blip r:embed="rId2"/>
          <a:stretch>
            <a:fillRect/>
          </a:stretch>
        </p:blipFill>
        <p:spPr>
          <a:xfrm>
            <a:off x="1350749" y="972281"/>
            <a:ext cx="6442501" cy="3100454"/>
          </a:xfrm>
          <a:prstGeom prst="rect">
            <a:avLst/>
          </a:prstGeom>
        </p:spPr>
      </p:pic>
      <p:sp>
        <p:nvSpPr>
          <p:cNvPr id="4" name="TextBox 3">
            <a:extLst>
              <a:ext uri="{FF2B5EF4-FFF2-40B4-BE49-F238E27FC236}">
                <a16:creationId xmlns:a16="http://schemas.microsoft.com/office/drawing/2014/main" xmlns="" id="{377FF7B3-44FD-49B9-9D26-505774EEB450}"/>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Glycemic Targets: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1):S66-S76</a:t>
            </a:r>
          </a:p>
        </p:txBody>
      </p:sp>
    </p:spTree>
    <p:extLst>
      <p:ext uri="{BB962C8B-B14F-4D97-AF65-F5344CB8AC3E}">
        <p14:creationId xmlns:p14="http://schemas.microsoft.com/office/powerpoint/2010/main" val="391391358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A1C Goals</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1790234"/>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6.6</a:t>
            </a:r>
            <a:r>
              <a:rPr lang="en-US" sz="1800" dirty="0">
                <a:latin typeface="AdvOT8eb9eec2.B"/>
              </a:rPr>
              <a:t> 	</a:t>
            </a:r>
            <a:r>
              <a:rPr lang="en-US" sz="1800" dirty="0">
                <a:latin typeface="AdvOT7b515deb"/>
              </a:rPr>
              <a:t>An A1C goal for many nonpregnant adults of </a:t>
            </a:r>
            <a:r>
              <a:rPr lang="en-US" sz="1800" dirty="0">
                <a:latin typeface="AdvPS586B"/>
              </a:rPr>
              <a:t>&lt;</a:t>
            </a:r>
            <a:r>
              <a:rPr lang="en-US" sz="1800" dirty="0">
                <a:latin typeface="AdvOT7b515deb"/>
              </a:rPr>
              <a:t>7% (53 mmol/mol) is 	appropriate. </a:t>
            </a:r>
            <a:r>
              <a:rPr lang="en-US" sz="1800" dirty="0">
                <a:solidFill>
                  <a:srgbClr val="C00000"/>
                </a:solidFill>
                <a:latin typeface="AdvOT8eb9eec2.B"/>
              </a:rPr>
              <a:t>A</a:t>
            </a:r>
          </a:p>
          <a:p>
            <a:r>
              <a:rPr lang="en-US" sz="1800" dirty="0">
                <a:solidFill>
                  <a:srgbClr val="A6192E"/>
                </a:solidFill>
                <a:latin typeface="AdvOT8eb9eec2.B"/>
              </a:rPr>
              <a:t>6.7</a:t>
            </a:r>
            <a:r>
              <a:rPr lang="en-US" sz="1800" dirty="0">
                <a:latin typeface="AdvOT8eb9eec2.B"/>
              </a:rPr>
              <a:t> 	</a:t>
            </a:r>
            <a:r>
              <a:rPr lang="en-US" sz="1800" dirty="0">
                <a:latin typeface="AdvOT7b515deb"/>
              </a:rPr>
              <a:t>On the basis of provider judgement and patient preference, achievement  	of lower A1C levels (such as </a:t>
            </a:r>
            <a:r>
              <a:rPr lang="en-US" sz="1800" dirty="0">
                <a:latin typeface="AdvPS586B"/>
              </a:rPr>
              <a:t>&lt;</a:t>
            </a:r>
            <a:r>
              <a:rPr lang="en-US" sz="1800" dirty="0">
                <a:latin typeface="AdvOT7b515deb"/>
              </a:rPr>
              <a:t>6.5%) may be acceptable if this can be 	achieved safely without signi</a:t>
            </a:r>
            <a:r>
              <a:rPr lang="en-US" sz="1800" dirty="0">
                <a:latin typeface="AdvOT7b515deb+fb"/>
              </a:rPr>
              <a:t>fi</a:t>
            </a:r>
            <a:r>
              <a:rPr lang="en-US" sz="1800" dirty="0">
                <a:latin typeface="AdvOT7b515deb"/>
              </a:rPr>
              <a:t>cant hypoglycemia or other adverse effect of 	treatment. </a:t>
            </a:r>
            <a:r>
              <a:rPr lang="en-US" sz="1800" dirty="0">
                <a:solidFill>
                  <a:srgbClr val="C00000"/>
                </a:solidFill>
                <a:latin typeface="AdvOT8eb9eec2.B"/>
              </a:rPr>
              <a:t>C</a:t>
            </a:r>
          </a:p>
        </p:txBody>
      </p:sp>
    </p:spTree>
    <p:extLst>
      <p:ext uri="{BB962C8B-B14F-4D97-AF65-F5344CB8AC3E}">
        <p14:creationId xmlns:p14="http://schemas.microsoft.com/office/powerpoint/2010/main" val="11672775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A1C Goals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621230"/>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457200">
              <a:spcBef>
                <a:spcPts val="0"/>
              </a:spcBef>
            </a:pPr>
            <a:r>
              <a:rPr lang="en-US" sz="1800" dirty="0">
                <a:solidFill>
                  <a:srgbClr val="A6192E"/>
                </a:solidFill>
                <a:latin typeface="AdvOT8eb9eec2.B"/>
                <a:cs typeface="+mn-cs"/>
              </a:rPr>
              <a:t>6.8</a:t>
            </a:r>
            <a:r>
              <a:rPr lang="en-US" sz="1800" dirty="0">
                <a:solidFill>
                  <a:srgbClr val="000000"/>
                </a:solidFill>
                <a:latin typeface="AdvOT8eb9eec2.B"/>
                <a:cs typeface="+mn-cs"/>
              </a:rPr>
              <a:t> 		</a:t>
            </a:r>
            <a:r>
              <a:rPr lang="en-US" sz="1800" dirty="0">
                <a:solidFill>
                  <a:srgbClr val="000000"/>
                </a:solidFill>
                <a:latin typeface="AdvOT7b515deb"/>
                <a:cs typeface="+mn-cs"/>
              </a:rPr>
              <a:t>Less stringent A1C goals (such as &lt;8% [64 mmol/mol]) may be appropriate 		for patients with a history of severe hypoglycemia, limited life expectancy, 		advanced microvascular or macrovascular complications, extensive 				comorbid conditions, or long-standing diabetes in whom the goal is dif</a:t>
            </a:r>
            <a:r>
              <a:rPr lang="en-US" sz="1800" dirty="0">
                <a:solidFill>
                  <a:srgbClr val="000000"/>
                </a:solidFill>
                <a:latin typeface="AdvOT7b515deb+fb"/>
                <a:cs typeface="+mn-cs"/>
              </a:rPr>
              <a:t>fi</a:t>
            </a:r>
            <a:r>
              <a:rPr lang="en-US" sz="1800" dirty="0">
                <a:solidFill>
                  <a:srgbClr val="000000"/>
                </a:solidFill>
                <a:latin typeface="AdvOT7b515deb"/>
                <a:cs typeface="+mn-cs"/>
              </a:rPr>
              <a:t>cult 		to achieve despite diabetes self-management education, appropriate 			glucose monitoring, and effective doses of multiple glucose-lowering 			agents including insulin. </a:t>
            </a:r>
            <a:r>
              <a:rPr lang="en-US" sz="1800" dirty="0">
                <a:solidFill>
                  <a:srgbClr val="A6192E"/>
                </a:solidFill>
                <a:latin typeface="AdvOT8eb9eec2.B"/>
                <a:cs typeface="+mn-cs"/>
              </a:rPr>
              <a:t>B</a:t>
            </a:r>
          </a:p>
          <a:p>
            <a:r>
              <a:rPr lang="en-US" sz="1800" dirty="0">
                <a:solidFill>
                  <a:srgbClr val="A6192E"/>
                </a:solidFill>
                <a:latin typeface="AdvOT8eb9eec2.B"/>
              </a:rPr>
              <a:t>6.9</a:t>
            </a:r>
            <a:r>
              <a:rPr lang="en-US" sz="1800" dirty="0">
                <a:latin typeface="AdvOT8eb9eec2.B"/>
              </a:rPr>
              <a:t> 	</a:t>
            </a:r>
            <a:r>
              <a:rPr lang="en-US" sz="1800" dirty="0">
                <a:latin typeface="AdvOT7b515deb"/>
              </a:rPr>
              <a:t>Reassess glycemic targets over time based on the criteria in </a:t>
            </a:r>
            <a:r>
              <a:rPr lang="en-US" sz="1800" dirty="0">
                <a:latin typeface="AdvOT8eb9eec2.B"/>
              </a:rPr>
              <a:t>Fig. 6.2 </a:t>
            </a:r>
            <a:r>
              <a:rPr lang="en-US" sz="1800" dirty="0">
                <a:latin typeface="AdvOT7b515deb"/>
              </a:rPr>
              <a:t>or, in 	older adults, </a:t>
            </a:r>
            <a:r>
              <a:rPr lang="en-US" sz="1800" dirty="0">
                <a:latin typeface="AdvOT8eb9eec2.B"/>
              </a:rPr>
              <a:t>Table 12.1.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145265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pic>
        <p:nvPicPr>
          <p:cNvPr id="4" name="Picture 3">
            <a:extLst>
              <a:ext uri="{FF2B5EF4-FFF2-40B4-BE49-F238E27FC236}">
                <a16:creationId xmlns:a16="http://schemas.microsoft.com/office/drawing/2014/main" xmlns="" id="{56F544A3-8E05-4BE5-BB5F-91C6E33EDC5A}"/>
              </a:ext>
            </a:extLst>
          </p:cNvPr>
          <p:cNvPicPr>
            <a:picLocks noChangeAspect="1"/>
          </p:cNvPicPr>
          <p:nvPr/>
        </p:nvPicPr>
        <p:blipFill>
          <a:blip r:embed="rId2"/>
          <a:stretch>
            <a:fillRect/>
          </a:stretch>
        </p:blipFill>
        <p:spPr>
          <a:xfrm>
            <a:off x="2012389" y="476871"/>
            <a:ext cx="5119222" cy="4415329"/>
          </a:xfrm>
          <a:prstGeom prst="rect">
            <a:avLst/>
          </a:prstGeom>
        </p:spPr>
      </p:pic>
      <p:sp>
        <p:nvSpPr>
          <p:cNvPr id="5" name="TextBox 4">
            <a:extLst>
              <a:ext uri="{FF2B5EF4-FFF2-40B4-BE49-F238E27FC236}">
                <a16:creationId xmlns:a16="http://schemas.microsoft.com/office/drawing/2014/main" xmlns="" id="{E21453ED-B121-4A24-959A-D6F4BEE946D3}"/>
              </a:ext>
            </a:extLst>
          </p:cNvPr>
          <p:cNvSpPr txBox="1">
            <a:spLocks noChangeArrowheads="1"/>
          </p:cNvSpPr>
          <p:nvPr/>
        </p:nvSpPr>
        <p:spPr bwMode="auto">
          <a:xfrm>
            <a:off x="136779" y="4666629"/>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Glycemic Targets: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 S66-S76</a:t>
            </a:r>
          </a:p>
        </p:txBody>
      </p:sp>
    </p:spTree>
    <p:extLst>
      <p:ext uri="{BB962C8B-B14F-4D97-AF65-F5344CB8AC3E}">
        <p14:creationId xmlns:p14="http://schemas.microsoft.com/office/powerpoint/2010/main" val="276836810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pic>
        <p:nvPicPr>
          <p:cNvPr id="5" name="Picture 4">
            <a:extLst>
              <a:ext uri="{FF2B5EF4-FFF2-40B4-BE49-F238E27FC236}">
                <a16:creationId xmlns:a16="http://schemas.microsoft.com/office/drawing/2014/main" xmlns="" id="{2D0B11E8-4F18-4E5D-94A4-77AB7EB1B5BB}"/>
              </a:ext>
            </a:extLst>
          </p:cNvPr>
          <p:cNvPicPr>
            <a:picLocks noChangeAspect="1"/>
          </p:cNvPicPr>
          <p:nvPr/>
        </p:nvPicPr>
        <p:blipFill>
          <a:blip r:embed="rId2"/>
          <a:stretch>
            <a:fillRect/>
          </a:stretch>
        </p:blipFill>
        <p:spPr>
          <a:xfrm>
            <a:off x="1364874" y="1219200"/>
            <a:ext cx="6414251" cy="2583198"/>
          </a:xfrm>
          <a:prstGeom prst="rect">
            <a:avLst/>
          </a:prstGeom>
        </p:spPr>
      </p:pic>
      <p:sp>
        <p:nvSpPr>
          <p:cNvPr id="4" name="TextBox 3">
            <a:extLst>
              <a:ext uri="{FF2B5EF4-FFF2-40B4-BE49-F238E27FC236}">
                <a16:creationId xmlns:a16="http://schemas.microsoft.com/office/drawing/2014/main" xmlns="" id="{8B0B42F9-F413-4622-AB2E-8C824FEEFD5C}"/>
              </a:ext>
            </a:extLst>
          </p:cNvPr>
          <p:cNvSpPr txBox="1">
            <a:spLocks noChangeArrowheads="1"/>
          </p:cNvSpPr>
          <p:nvPr/>
        </p:nvSpPr>
        <p:spPr bwMode="auto">
          <a:xfrm>
            <a:off x="136779" y="4557311"/>
            <a:ext cx="7239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defTabSz="914400">
              <a:defRPr/>
            </a:pPr>
            <a:r>
              <a:rPr lang="en-US" sz="1200" dirty="0">
                <a:solidFill>
                  <a:srgbClr val="A6192E"/>
                </a:solidFill>
                <a:latin typeface="Helvetica" pitchFamily="34" charset="0"/>
                <a:ea typeface="ヒラギノ角ゴ Pro W3" charset="-128"/>
              </a:rPr>
              <a:t>Glycemic Targets: </a:t>
            </a:r>
            <a:br>
              <a:rPr lang="en-US" sz="1200" dirty="0">
                <a:solidFill>
                  <a:srgbClr val="A6192E"/>
                </a:solidFill>
                <a:latin typeface="Helvetica" pitchFamily="34" charset="0"/>
                <a:ea typeface="ヒラギノ角ゴ Pro W3" charset="-128"/>
              </a:rPr>
            </a:br>
            <a:r>
              <a:rPr lang="en-US" sz="1200" i="1" dirty="0">
                <a:solidFill>
                  <a:srgbClr val="A6192E"/>
                </a:solidFill>
                <a:ea typeface="ヒラギノ角ゴ Pro W3" charset="-128"/>
              </a:rPr>
              <a:t>Standards of Medical Care in Diabetes - 2020</a:t>
            </a:r>
            <a:r>
              <a:rPr lang="en-US" sz="1200" dirty="0">
                <a:solidFill>
                  <a:srgbClr val="A6192E"/>
                </a:solidFill>
                <a:latin typeface="Helvetica" pitchFamily="34" charset="0"/>
                <a:ea typeface="ヒラギノ角ゴ Pro W3" charset="-128"/>
              </a:rPr>
              <a:t>. </a:t>
            </a:r>
            <a:r>
              <a:rPr lang="en-US" sz="1200" i="1" dirty="0">
                <a:solidFill>
                  <a:srgbClr val="A6192E"/>
                </a:solidFill>
                <a:latin typeface="Helvetica" pitchFamily="34" charset="0"/>
                <a:ea typeface="ヒラギノ角ゴ Pro W3" charset="-128"/>
              </a:rPr>
              <a:t>Diabetes Care </a:t>
            </a:r>
            <a:r>
              <a:rPr lang="en-US" sz="1200" dirty="0">
                <a:solidFill>
                  <a:srgbClr val="A6192E"/>
                </a:solidFill>
                <a:latin typeface="Helvetica" pitchFamily="34" charset="0"/>
                <a:ea typeface="ヒラギノ角ゴ Pro W3" charset="-128"/>
              </a:rPr>
              <a:t>2020;43(Suppl. 1): S66-S76</a:t>
            </a:r>
          </a:p>
        </p:txBody>
      </p:sp>
    </p:spTree>
    <p:extLst>
      <p:ext uri="{BB962C8B-B14F-4D97-AF65-F5344CB8AC3E}">
        <p14:creationId xmlns:p14="http://schemas.microsoft.com/office/powerpoint/2010/main" val="7675083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Hypoglycemia</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3303468"/>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6.10</a:t>
            </a:r>
            <a:r>
              <a:rPr lang="en-US" sz="1800" dirty="0">
                <a:latin typeface="AdvOT8eb9eec2.B"/>
              </a:rPr>
              <a:t> 	</a:t>
            </a:r>
            <a:r>
              <a:rPr lang="en-US" sz="1800" dirty="0">
                <a:latin typeface="AdvOT7b515deb"/>
              </a:rPr>
              <a:t>Individuals at risk for hypoglycemia should be asked about symptomatic 	and asymptomatic hypoglycemia at each encounter.</a:t>
            </a:r>
            <a:r>
              <a:rPr lang="en-US" sz="1800" dirty="0">
                <a:solidFill>
                  <a:srgbClr val="A6192E"/>
                </a:solidFill>
                <a:latin typeface="AdvOT7b515deb"/>
              </a:rPr>
              <a:t> </a:t>
            </a:r>
            <a:r>
              <a:rPr lang="en-US" sz="1800" dirty="0">
                <a:solidFill>
                  <a:srgbClr val="A6192E"/>
                </a:solidFill>
                <a:latin typeface="AdvOT8eb9eec2.B"/>
              </a:rPr>
              <a:t>C</a:t>
            </a:r>
          </a:p>
          <a:p>
            <a:r>
              <a:rPr lang="en-US" sz="1800" dirty="0">
                <a:solidFill>
                  <a:srgbClr val="A6192E"/>
                </a:solidFill>
                <a:latin typeface="AdvOT8eb9eec2.B"/>
              </a:rPr>
              <a:t>6.11</a:t>
            </a:r>
            <a:r>
              <a:rPr lang="en-US" sz="1800" dirty="0">
                <a:latin typeface="AdvOT8eb9eec2.B"/>
              </a:rPr>
              <a:t> 	</a:t>
            </a:r>
            <a:r>
              <a:rPr lang="en-US" sz="1800" dirty="0">
                <a:latin typeface="AdvOT7b515deb"/>
              </a:rPr>
              <a:t>In patients taking medication that can lead to hypoglycemia, investigate, 	screen, and assess risk for or occurrence of unrecognized hypoglycemia, 	considering that patients may have hypoglycemia unawareness. </a:t>
            </a:r>
            <a:r>
              <a:rPr lang="en-US" sz="1800" dirty="0">
                <a:solidFill>
                  <a:srgbClr val="A6192E"/>
                </a:solidFill>
                <a:latin typeface="AdvOT8eb9eec2.B"/>
              </a:rPr>
              <a:t>C</a:t>
            </a:r>
          </a:p>
          <a:p>
            <a:r>
              <a:rPr lang="en-US" sz="1800" dirty="0">
                <a:solidFill>
                  <a:srgbClr val="A6192E"/>
                </a:solidFill>
                <a:latin typeface="AdvOT8eb9eec2.B"/>
              </a:rPr>
              <a:t>6.12</a:t>
            </a:r>
            <a:r>
              <a:rPr lang="en-US" sz="1800" dirty="0">
                <a:latin typeface="AdvOT8eb9eec2.B"/>
              </a:rPr>
              <a:t> 	</a:t>
            </a:r>
            <a:r>
              <a:rPr lang="en-US" sz="1800" dirty="0">
                <a:latin typeface="AdvOT7b515deb"/>
              </a:rPr>
              <a:t>Glucose (15</a:t>
            </a:r>
            <a:r>
              <a:rPr lang="en-US" sz="1800" dirty="0">
                <a:latin typeface="AdvOT7b515deb+20"/>
              </a:rPr>
              <a:t>–</a:t>
            </a:r>
            <a:r>
              <a:rPr lang="en-US" sz="1800" dirty="0">
                <a:latin typeface="AdvOT7b515deb"/>
              </a:rPr>
              <a:t>20 g) is the preferred treatment for the conscious individual 	with blood glucose </a:t>
            </a:r>
            <a:r>
              <a:rPr lang="en-US" sz="1800" dirty="0">
                <a:latin typeface="AdvPS586B"/>
              </a:rPr>
              <a:t>&lt;</a:t>
            </a:r>
            <a:r>
              <a:rPr lang="en-US" sz="1800" dirty="0">
                <a:latin typeface="AdvOT7b515deb"/>
              </a:rPr>
              <a:t>70 mg/dL [3.9 mmol/L]), although any form of 	carbohydrate that contains glucose may be used. Fifteen minutes after 	treatment, if SMBG shows continued hypoglycemia, the treatment should 	be repeated. Once SMBG returns to normal, the individual should consume 	a meal or snack to prevent recurrence of hypoglycemia.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278249291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Hypoglycemia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898229"/>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6.13</a:t>
            </a:r>
            <a:r>
              <a:rPr lang="en-US" sz="1800" dirty="0">
                <a:latin typeface="AdvOT8eb9eec2.B"/>
              </a:rPr>
              <a:t> 	</a:t>
            </a:r>
            <a:r>
              <a:rPr lang="en-US" sz="1800" dirty="0">
                <a:latin typeface="AdvOT7b515deb"/>
              </a:rPr>
              <a:t>Glucagon should be prescribed for all individuals at increased risk of level 2 	hypoglycemia, de</a:t>
            </a:r>
            <a:r>
              <a:rPr lang="en-US" sz="1800" dirty="0">
                <a:latin typeface="AdvOT7b515deb+fb"/>
              </a:rPr>
              <a:t>fi</a:t>
            </a:r>
            <a:r>
              <a:rPr lang="en-US" sz="1800" dirty="0">
                <a:latin typeface="AdvOT7b515deb"/>
              </a:rPr>
              <a:t>ned as blood glucose </a:t>
            </a:r>
            <a:r>
              <a:rPr lang="en-US" sz="1800" dirty="0">
                <a:latin typeface="AdvPS586B"/>
              </a:rPr>
              <a:t>&lt;</a:t>
            </a:r>
            <a:r>
              <a:rPr lang="en-US" sz="1800" dirty="0">
                <a:latin typeface="AdvOT7b515deb"/>
              </a:rPr>
              <a:t>54 mg/dL (3.0 mmol/L), so it is 	available should it be needed. Caregivers, school personnel, or family 	members of these individuals should know where it is and when and how 	to administer it. Glucagon administration is not limited to health care 	professionals, particularly with the availability of intranasal and stable 	soluble glucagon available in autoinjector pens. </a:t>
            </a:r>
            <a:r>
              <a:rPr lang="en-US" sz="1800" dirty="0">
                <a:solidFill>
                  <a:srgbClr val="A6192E"/>
                </a:solidFill>
                <a:latin typeface="AdvOT8eb9eec2.B"/>
              </a:rPr>
              <a:t>E</a:t>
            </a:r>
          </a:p>
          <a:p>
            <a:r>
              <a:rPr lang="en-US" sz="1800" dirty="0">
                <a:solidFill>
                  <a:srgbClr val="A6192E"/>
                </a:solidFill>
                <a:latin typeface="AdvOT8eb9eec2.B"/>
              </a:rPr>
              <a:t>6.14</a:t>
            </a:r>
            <a:r>
              <a:rPr lang="en-US" sz="1800" dirty="0">
                <a:latin typeface="AdvOT8eb9eec2.B"/>
              </a:rPr>
              <a:t> 	</a:t>
            </a:r>
            <a:r>
              <a:rPr lang="en-US" sz="1800" dirty="0">
                <a:latin typeface="AdvOT7b515deb"/>
              </a:rPr>
              <a:t>Hypoglycemia unawareness or one or more episodes of level 3 	hypoglycemia should trigger hypoglycemia avoidance education and 	reevaluation of the treatment regimen. </a:t>
            </a:r>
            <a:r>
              <a:rPr lang="en-US" sz="1800" dirty="0">
                <a:solidFill>
                  <a:srgbClr val="A6192E"/>
                </a:solidFill>
                <a:latin typeface="AdvOT8eb9eec2.B"/>
              </a:rPr>
              <a:t>E</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814606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A0445C-9FA4-DF4A-BDF0-0EDAB7D8D2F0}"/>
              </a:ext>
            </a:extLst>
          </p:cNvPr>
          <p:cNvSpPr>
            <a:spLocks noGrp="1"/>
          </p:cNvSpPr>
          <p:nvPr>
            <p:ph type="title"/>
          </p:nvPr>
        </p:nvSpPr>
        <p:spPr>
          <a:xfrm>
            <a:off x="684187" y="790399"/>
            <a:ext cx="7775110" cy="387798"/>
          </a:xfrm>
        </p:spPr>
        <p:txBody>
          <a:bodyPr/>
          <a:lstStyle/>
          <a:p>
            <a:r>
              <a:rPr lang="en-US" dirty="0"/>
              <a:t>Hypoglycemia (continued)</a:t>
            </a:r>
            <a:endParaRPr lang="en-US" dirty="0">
              <a:solidFill>
                <a:srgbClr val="A6192E"/>
              </a:solidFill>
            </a:endParaRPr>
          </a:p>
        </p:txBody>
      </p:sp>
      <p:sp>
        <p:nvSpPr>
          <p:cNvPr id="3" name="Text Placeholder 2">
            <a:extLst>
              <a:ext uri="{FF2B5EF4-FFF2-40B4-BE49-F238E27FC236}">
                <a16:creationId xmlns:a16="http://schemas.microsoft.com/office/drawing/2014/main" xmlns="" id="{6FD91347-1696-A148-AF37-8B3A8DB9F9EE}"/>
              </a:ext>
            </a:extLst>
          </p:cNvPr>
          <p:cNvSpPr>
            <a:spLocks noGrp="1"/>
          </p:cNvSpPr>
          <p:nvPr>
            <p:ph type="body" sz="quarter" idx="24"/>
          </p:nvPr>
        </p:nvSpPr>
        <p:spPr>
          <a:xfrm>
            <a:off x="136779" y="161681"/>
            <a:ext cx="7883271" cy="181219"/>
          </a:xfrm>
        </p:spPr>
        <p:txBody>
          <a:bodyPr/>
          <a:lstStyle/>
          <a:p>
            <a:r>
              <a:rPr lang="en-US" dirty="0"/>
              <a:t>Glycemic targets</a:t>
            </a:r>
          </a:p>
        </p:txBody>
      </p:sp>
      <p:sp>
        <p:nvSpPr>
          <p:cNvPr id="20" name="Text Placeholder 2">
            <a:extLst>
              <a:ext uri="{FF2B5EF4-FFF2-40B4-BE49-F238E27FC236}">
                <a16:creationId xmlns:a16="http://schemas.microsoft.com/office/drawing/2014/main" xmlns="" id="{01E16562-DD0A-634F-A4B1-E83EBFDEC973}"/>
              </a:ext>
            </a:extLst>
          </p:cNvPr>
          <p:cNvSpPr txBox="1">
            <a:spLocks/>
          </p:cNvSpPr>
          <p:nvPr/>
        </p:nvSpPr>
        <p:spPr>
          <a:xfrm>
            <a:off x="684187" y="1330355"/>
            <a:ext cx="7930382" cy="2344231"/>
          </a:xfrm>
          <a:prstGeom prst="rect">
            <a:avLst/>
          </a:prstGeo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lang="de-DE"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A6192E"/>
                </a:solidFill>
                <a:latin typeface="AdvOT8eb9eec2.B"/>
              </a:rPr>
              <a:t>6.15</a:t>
            </a:r>
            <a:r>
              <a:rPr lang="en-US" sz="1800" dirty="0">
                <a:latin typeface="AdvOT8eb9eec2.B"/>
              </a:rPr>
              <a:t> 	</a:t>
            </a:r>
            <a:r>
              <a:rPr lang="en-US" sz="1800" dirty="0">
                <a:latin typeface="AdvOT7b515deb"/>
              </a:rPr>
              <a:t>Insulin-treated patients with hypoglycemia unawareness, one level 3 	hypoglycemic event, or a pattern of unexplained level 2 hypoglycemia 	should be advised to raise their glycemic targets to strictly avoid 	hypoglycemia for at least several weeks in order to partially reverse 	hypoglycemia unawareness and reduce risk of future episodes. </a:t>
            </a:r>
            <a:r>
              <a:rPr lang="en-US" sz="1800" dirty="0">
                <a:solidFill>
                  <a:srgbClr val="A6192E"/>
                </a:solidFill>
                <a:latin typeface="AdvOT8eb9eec2.B"/>
              </a:rPr>
              <a:t>A</a:t>
            </a:r>
          </a:p>
          <a:p>
            <a:r>
              <a:rPr lang="en-US" sz="1800" dirty="0">
                <a:solidFill>
                  <a:srgbClr val="A6192E"/>
                </a:solidFill>
                <a:latin typeface="AdvOT8eb9eec2.B"/>
              </a:rPr>
              <a:t>6.16</a:t>
            </a:r>
            <a:r>
              <a:rPr lang="en-US" sz="1800" dirty="0">
                <a:latin typeface="AdvOT8eb9eec2.B"/>
              </a:rPr>
              <a:t> 	</a:t>
            </a:r>
            <a:r>
              <a:rPr lang="en-US" sz="1800" dirty="0">
                <a:latin typeface="AdvOT7b515deb"/>
              </a:rPr>
              <a:t>Ongoing assessment of cognitive function is suggested with increased 	vigilance for hypoglycemia by the clinician, patient, and caregivers if low 	cognition or declining cognition is found. </a:t>
            </a:r>
            <a:r>
              <a:rPr lang="en-US" sz="1800" dirty="0">
                <a:solidFill>
                  <a:srgbClr val="A6192E"/>
                </a:solidFill>
                <a:latin typeface="AdvOT8eb9eec2.B"/>
              </a:rPr>
              <a:t>B</a:t>
            </a:r>
            <a:endParaRPr lang="en-US" sz="1800" dirty="0">
              <a:solidFill>
                <a:srgbClr val="A6192E"/>
              </a:solidFill>
              <a:latin typeface="Open Sans"/>
              <a:cs typeface="+mn-cs"/>
            </a:endParaRPr>
          </a:p>
        </p:txBody>
      </p:sp>
    </p:spTree>
    <p:extLst>
      <p:ext uri="{BB962C8B-B14F-4D97-AF65-F5344CB8AC3E}">
        <p14:creationId xmlns:p14="http://schemas.microsoft.com/office/powerpoint/2010/main" val="3133576776"/>
      </p:ext>
    </p:extLst>
  </p:cSld>
  <p:clrMapOvr>
    <a:masterClrMapping/>
  </p:clrMapOvr>
</p:sld>
</file>

<file path=ppt/theme/theme1.xml><?xml version="1.0" encoding="utf-8"?>
<a:theme xmlns:a="http://schemas.openxmlformats.org/drawingml/2006/main" name="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1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19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2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1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8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7.xml><?xml version="1.0" encoding="utf-8"?>
<a:theme xmlns:a="http://schemas.openxmlformats.org/drawingml/2006/main" name="9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8.xml><?xml version="1.0" encoding="utf-8"?>
<a:theme xmlns:a="http://schemas.openxmlformats.org/drawingml/2006/main" name="1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6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4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20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5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17_Custom Design">
  <a:themeElements>
    <a:clrScheme name="ADA Brand Colors">
      <a:dk1>
        <a:srgbClr val="000000"/>
      </a:dk1>
      <a:lt1>
        <a:srgbClr val="FFFFFF"/>
      </a:lt1>
      <a:dk2>
        <a:srgbClr val="000000"/>
      </a:dk2>
      <a:lt2>
        <a:srgbClr val="FFFFFF"/>
      </a:lt2>
      <a:accent1>
        <a:srgbClr val="AA182C"/>
      </a:accent1>
      <a:accent2>
        <a:srgbClr val="EF4238"/>
      </a:accent2>
      <a:accent3>
        <a:srgbClr val="000000"/>
      </a:accent3>
      <a:accent4>
        <a:srgbClr val="F8F8F8"/>
      </a:accent4>
      <a:accent5>
        <a:srgbClr val="FFFFFF"/>
      </a:accent5>
      <a:accent6>
        <a:srgbClr val="AA182C"/>
      </a:accent6>
      <a:hlink>
        <a:srgbClr val="AA182C"/>
      </a:hlink>
      <a:folHlink>
        <a:srgbClr val="EF4238"/>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1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18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rtlCol="0" anchor="t" anchorCtr="0">
        <a:spAutoFit/>
      </a:bodyPr>
      <a:lstStyle>
        <a:defPPr marL="0" marR="0" indent="0" algn="l" defTabSz="914400" rtl="0" eaLnBrk="1" fontAlgn="auto" latinLnBrk="0" hangingPunct="1">
          <a:lnSpc>
            <a:spcPct val="90000"/>
          </a:lnSpc>
          <a:spcBef>
            <a:spcPct val="0"/>
          </a:spcBef>
          <a:spcAft>
            <a:spcPts val="0"/>
          </a:spcAft>
          <a:buClrTx/>
          <a:buSzTx/>
          <a:buFontTx/>
          <a:buNone/>
          <a:tabLst/>
          <a:defRPr kumimoji="0" sz="2400" b="1" i="0" u="none" strike="noStrike" kern="1200" cap="none" spc="0" normalizeH="0" baseline="0" noProof="0" dirty="0" smtClean="0">
            <a:ln>
              <a:noFill/>
            </a:ln>
            <a:solidFill>
              <a:srgbClr val="000000"/>
            </a:solidFill>
            <a:effectLst/>
            <a:uLnTx/>
            <a:uFillTx/>
            <a:latin typeface="Arial" panose="020B0604020202020204" pitchFamily="34" charset="0"/>
            <a:ea typeface="+mj-ea"/>
            <a:cs typeface="Arial" panose="020B0604020202020204" pitchFamily="34" charset="0"/>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ACAF508FA665843928E0575D27D9AF7" ma:contentTypeVersion="13" ma:contentTypeDescription="Create a new document." ma:contentTypeScope="" ma:versionID="d15f35e8ec4e00bbec03695e1913a458">
  <xsd:schema xmlns:xsd="http://www.w3.org/2001/XMLSchema" xmlns:xs="http://www.w3.org/2001/XMLSchema" xmlns:p="http://schemas.microsoft.com/office/2006/metadata/properties" xmlns:ns3="eec291a1-e356-4a4c-82ca-923dd163bfb8" xmlns:ns4="afabf8f4-7b55-4cdd-b8dd-0919925a8dcf" targetNamespace="http://schemas.microsoft.com/office/2006/metadata/properties" ma:root="true" ma:fieldsID="3a15f72145372ad8dbf123dcef3f5f94" ns3:_="" ns4:_="">
    <xsd:import namespace="eec291a1-e356-4a4c-82ca-923dd163bfb8"/>
    <xsd:import namespace="afabf8f4-7b55-4cdd-b8dd-0919925a8dc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c291a1-e356-4a4c-82ca-923dd163bf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fabf8f4-7b55-4cdd-b8dd-0919925a8dc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F4D63B-76BF-4C2F-80B1-E39C8DAF82B4}">
  <ds:schemaRefs>
    <ds:schemaRef ds:uri="http://schemas.microsoft.com/office/2006/metadata/properties"/>
    <ds:schemaRef ds:uri="http://purl.org/dc/elements/1.1/"/>
    <ds:schemaRef ds:uri="afabf8f4-7b55-4cdd-b8dd-0919925a8dcf"/>
    <ds:schemaRef ds:uri="eec291a1-e356-4a4c-82ca-923dd163bfb8"/>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34E0F6A1-3CB8-4000-8170-6DCCF460309B}">
  <ds:schemaRefs>
    <ds:schemaRef ds:uri="http://schemas.microsoft.com/sharepoint/v3/contenttype/forms"/>
  </ds:schemaRefs>
</ds:datastoreItem>
</file>

<file path=customXml/itemProps3.xml><?xml version="1.0" encoding="utf-8"?>
<ds:datastoreItem xmlns:ds="http://schemas.openxmlformats.org/officeDocument/2006/customXml" ds:itemID="{2604CA94-D9F4-4535-9CBB-A12903EE2D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c291a1-e356-4a4c-82ca-923dd163bfb8"/>
    <ds:schemaRef ds:uri="afabf8f4-7b55-4cdd-b8dd-0919925a8dc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71008</TotalTime>
  <Words>5185</Words>
  <Application>Microsoft Office PowerPoint</Application>
  <PresentationFormat>On-screen Show (16:9)</PresentationFormat>
  <Paragraphs>1179</Paragraphs>
  <Slides>286</Slides>
  <Notes>25</Notes>
  <HiddenSlides>0</HiddenSlides>
  <MMClips>0</MMClips>
  <ScaleCrop>false</ScaleCrop>
  <HeadingPairs>
    <vt:vector size="4" baseType="variant">
      <vt:variant>
        <vt:lpstr>Theme</vt:lpstr>
      </vt:variant>
      <vt:variant>
        <vt:i4>18</vt:i4>
      </vt:variant>
      <vt:variant>
        <vt:lpstr>Slide Titles</vt:lpstr>
      </vt:variant>
      <vt:variant>
        <vt:i4>286</vt:i4>
      </vt:variant>
    </vt:vector>
  </HeadingPairs>
  <TitlesOfParts>
    <vt:vector size="304" baseType="lpstr">
      <vt:lpstr>Custom Design</vt:lpstr>
      <vt:lpstr>11_Custom Design</vt:lpstr>
      <vt:lpstr>6_Custom Design</vt:lpstr>
      <vt:lpstr>4_Custom Design</vt:lpstr>
      <vt:lpstr>20_Custom Design</vt:lpstr>
      <vt:lpstr>15_Custom Design</vt:lpstr>
      <vt:lpstr>17_Custom Design</vt:lpstr>
      <vt:lpstr>14_Custom Design</vt:lpstr>
      <vt:lpstr>18_Custom Design</vt:lpstr>
      <vt:lpstr>16_Custom Design</vt:lpstr>
      <vt:lpstr>5_Custom Design</vt:lpstr>
      <vt:lpstr>19_Custom Design</vt:lpstr>
      <vt:lpstr>2_Custom Design</vt:lpstr>
      <vt:lpstr>7_Custom Design</vt:lpstr>
      <vt:lpstr>12_Custom Design</vt:lpstr>
      <vt:lpstr>8_Custom Design</vt:lpstr>
      <vt:lpstr>9_Custom Design</vt:lpstr>
      <vt:lpstr>13_Custom Design</vt:lpstr>
      <vt:lpstr>This slide deck contains content created, reviewed, and approved by the American Diabetes Association.  You are free to use the slides in presentations without further permission as long as the slide content is not altered in any way and appropriate attribution is made to the American Diabetes Association (the Association name and logo on the slides constitutes appropriate attribution).  Permission is required from the Association for any commercial use or for reproduction in any print materials (contact permissions@diabetes.org) </vt:lpstr>
      <vt:lpstr>Standards of Medical Care in Diabetes—2020 </vt:lpstr>
      <vt:lpstr>The Standards.</vt:lpstr>
      <vt:lpstr>PowerPoint Presentation</vt:lpstr>
      <vt:lpstr>ADA Standards of Care – A Living Document.</vt:lpstr>
      <vt:lpstr>ADA Standards of Care – A Living Document.</vt:lpstr>
      <vt:lpstr>PowerPoint Presentation</vt:lpstr>
      <vt:lpstr>Table of Contents.</vt:lpstr>
      <vt:lpstr>Section 1.   Improving Care and Promoting Health in Populations</vt:lpstr>
      <vt:lpstr>Care Delivery Systems.</vt:lpstr>
      <vt:lpstr>Chronic Care Model.  The Chronic Care Model includes six core elements to optimize the care of patients with chronic disease </vt:lpstr>
      <vt:lpstr>Diabetes and Population Health </vt:lpstr>
      <vt:lpstr>Diabetes and Population Health.</vt:lpstr>
      <vt:lpstr>Diabetes and Population Health (continued).</vt:lpstr>
      <vt:lpstr>Tailoring Treatment for Social Context</vt:lpstr>
      <vt:lpstr>Section 2.   Classification and Diagnosis of Diabetes</vt:lpstr>
      <vt:lpstr>Classification</vt:lpstr>
      <vt:lpstr>PowerPoint Presentation</vt:lpstr>
      <vt:lpstr>A1C</vt:lpstr>
      <vt:lpstr>A1C (continued)</vt:lpstr>
      <vt:lpstr>PowerPoint Presentation</vt:lpstr>
      <vt:lpstr>Type 1 Diabetes</vt:lpstr>
      <vt:lpstr>Prediabetes and Type 2 Diabetes</vt:lpstr>
      <vt:lpstr>Prediabetes and Type 2 Diabetes (continued)</vt:lpstr>
      <vt:lpstr>Prediabetes and Type 2 Diabetes (continued)</vt:lpstr>
      <vt:lpstr>PowerPoint Presentation</vt:lpstr>
      <vt:lpstr>PowerPoint Presentation</vt:lpstr>
      <vt:lpstr>PowerPoint Presentation</vt:lpstr>
      <vt:lpstr>PowerPoint Presentation</vt:lpstr>
      <vt:lpstr>Cystic Fibrosis-Related Diabetes</vt:lpstr>
      <vt:lpstr>Posttransplantation Diabetes Mellitus</vt:lpstr>
      <vt:lpstr>Monogenic Diabetes Syndromes</vt:lpstr>
      <vt:lpstr>PowerPoint Presentation</vt:lpstr>
      <vt:lpstr>PowerPoint Presentation</vt:lpstr>
      <vt:lpstr>Gestational Diabetes Mellitus</vt:lpstr>
      <vt:lpstr>Gestational Diabetes Mellitus (continued)</vt:lpstr>
      <vt:lpstr>PowerPoint Presentation</vt:lpstr>
      <vt:lpstr>PowerPoint Presentation</vt:lpstr>
      <vt:lpstr>Section 3.   Prevention or Delay of Type 2 Diabetes</vt:lpstr>
      <vt:lpstr>Overall Recommendation</vt:lpstr>
      <vt:lpstr>Lifestyle Interventions</vt:lpstr>
      <vt:lpstr>Lifestyle Interventions (continued)</vt:lpstr>
      <vt:lpstr>Pharmacologic Interventions</vt:lpstr>
      <vt:lpstr>Prevention of Cardiovascular Disease</vt:lpstr>
      <vt:lpstr>Diabetes Self-management Education and Support</vt:lpstr>
      <vt:lpstr>Section 4.   Comprehensive Medical Evaluation and Assessment of Comorbidities</vt:lpstr>
      <vt:lpstr>Patient-centered Collaborative Care</vt:lpstr>
      <vt:lpstr>PowerPoint Presentation</vt:lpstr>
      <vt:lpstr>Use of Empowering Language</vt:lpstr>
      <vt:lpstr>Comprehensive Medical Evaluation</vt:lpstr>
      <vt:lpstr>Comprehensive Medical Evaluation (continued)</vt:lpstr>
      <vt:lpstr>Comprehensive Medical Evaluation (continued)</vt:lpstr>
      <vt:lpstr>Immunizations</vt:lpstr>
      <vt:lpstr>Immunizations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Autoimmune Diseases</vt:lpstr>
      <vt:lpstr>Cognitive Impairment/Dementia</vt:lpstr>
      <vt:lpstr>Nonalcoholic Fatty Liver Disease</vt:lpstr>
      <vt:lpstr>Pancreatitis</vt:lpstr>
      <vt:lpstr>Low Testosterone in Men</vt:lpstr>
      <vt:lpstr>Pancreatitis</vt:lpstr>
      <vt:lpstr>Section 5.   Facilitating Behavior Change and Well-being to Improve Health Outcomes</vt:lpstr>
      <vt:lpstr>Diabetes Self-management Education and Support</vt:lpstr>
      <vt:lpstr>Diabetes Self-management Education and Support</vt:lpstr>
      <vt:lpstr>Diabetes Self-management Education and Support</vt:lpstr>
      <vt:lpstr>Goals of Medical Nutrition Therapy in Adults</vt:lpstr>
      <vt:lpstr>Goals of Medical Nutrition Therapy in Adults (continued)</vt:lpstr>
      <vt:lpstr>Medical Nutrition Therapy</vt:lpstr>
      <vt:lpstr>Medical Nutrition Therapy (continued)</vt:lpstr>
      <vt:lpstr>Medical Nutrition Therapy (continued)</vt:lpstr>
      <vt:lpstr>Physical Activity</vt:lpstr>
      <vt:lpstr>Physical Activity (continued)</vt:lpstr>
      <vt:lpstr>Smoking Cessation: Tobacco &amp; E-cigarettes</vt:lpstr>
      <vt:lpstr>Psychosocial Issues</vt:lpstr>
      <vt:lpstr>Psychosocial Issues (continued)</vt:lpstr>
      <vt:lpstr>Diabetes Distress</vt:lpstr>
      <vt:lpstr>Anxiety Disorders</vt:lpstr>
      <vt:lpstr>Depression</vt:lpstr>
      <vt:lpstr>Disordered Eating Behavior</vt:lpstr>
      <vt:lpstr>Serious Mental Illness</vt:lpstr>
      <vt:lpstr>Referral to a Mental Health Provider</vt:lpstr>
      <vt:lpstr>Section 6.   Glycemic Targets</vt:lpstr>
      <vt:lpstr>A1C Testing</vt:lpstr>
      <vt:lpstr>Estimated Average Glucose</vt:lpstr>
      <vt:lpstr>Glucose Assessment</vt:lpstr>
      <vt:lpstr>PowerPoint Presentation</vt:lpstr>
      <vt:lpstr>A1C Goals</vt:lpstr>
      <vt:lpstr>A1C Goals (continued)</vt:lpstr>
      <vt:lpstr>PowerPoint Presentation</vt:lpstr>
      <vt:lpstr>PowerPoint Presentation</vt:lpstr>
      <vt:lpstr>Hypoglycemia</vt:lpstr>
      <vt:lpstr>Hypoglycemia (continued)</vt:lpstr>
      <vt:lpstr>Hypoglycemia (continued)</vt:lpstr>
      <vt:lpstr>PowerPoint Presentation</vt:lpstr>
      <vt:lpstr>Section 7.   Diabetes Technology</vt:lpstr>
      <vt:lpstr>Overall Statement</vt:lpstr>
      <vt:lpstr>Self-monitoring of Blood Glucose</vt:lpstr>
      <vt:lpstr>Self-monitoring of Blood Glucose (continued)</vt:lpstr>
      <vt:lpstr>Self-monitoring of Blood Glucose (continued)</vt:lpstr>
      <vt:lpstr>PowerPoint Presentation</vt:lpstr>
      <vt:lpstr>PowerPoint Presentation</vt:lpstr>
      <vt:lpstr>Continuous Glucose Monitoring Devices</vt:lpstr>
      <vt:lpstr>Continuous Glucose Monitoring Devices (continued)</vt:lpstr>
      <vt:lpstr>Continuous Glucose Monitoring Devices (continued)</vt:lpstr>
      <vt:lpstr>Continuous Glucose Monitoring Devices (continued)</vt:lpstr>
      <vt:lpstr>PowerPoint Presentation</vt:lpstr>
      <vt:lpstr>Insulin Syringes and Pens</vt:lpstr>
      <vt:lpstr>Insulin Syringes and Pens (continued)</vt:lpstr>
      <vt:lpstr>Insulin Pumps</vt:lpstr>
      <vt:lpstr>Combined Insulin Pump &amp; Sensor Systems</vt:lpstr>
      <vt:lpstr>Section 8.   Obesity Management for the Treatment of Type 2 Diabetes</vt:lpstr>
      <vt:lpstr>Assessment</vt:lpstr>
      <vt:lpstr>Diet, Physical Activity, &amp; Behavioral Therapy</vt:lpstr>
      <vt:lpstr>Diet, Physical Activity, &amp; Behavioral Therapy (continued)</vt:lpstr>
      <vt:lpstr>Diet, Physical Activity, &amp; Behavioral Therapy (continued)</vt:lpstr>
      <vt:lpstr>PowerPoint Presentation</vt:lpstr>
      <vt:lpstr>Pharmacotherapy</vt:lpstr>
      <vt:lpstr>Medications Approved by the FDA for Obesity Tx</vt:lpstr>
      <vt:lpstr>Medications Approved by the FDA for Obesity Tx (continued)</vt:lpstr>
      <vt:lpstr>Metabolic Surgery</vt:lpstr>
      <vt:lpstr>Metabolic Surgery (continued)</vt:lpstr>
      <vt:lpstr>Metabolic Surgery (continued)</vt:lpstr>
      <vt:lpstr>Section 9.   Pharmacologic Approaches to Glycemic Treatment</vt:lpstr>
      <vt:lpstr>Pharmacologic Therapy for Type 1 Diabetes</vt:lpstr>
      <vt:lpstr>Pharmacologic Therapy for Type 2 Diabetes</vt:lpstr>
      <vt:lpstr>Pharmacologic Therapy for Type 2 Diabetes (continued)</vt:lpstr>
      <vt:lpstr>Pharmacologic Therapy for Type 2 Diabetes (continued)</vt:lpstr>
      <vt:lpstr>PowerPoint Presentation</vt:lpstr>
      <vt:lpstr>PowerPoint Presentation</vt:lpstr>
      <vt:lpstr>Intensifying to injectable therapies (1 of 2)</vt:lpstr>
      <vt:lpstr>Intensifying to injectable therapies (2 of 2)</vt:lpstr>
      <vt:lpstr>PowerPoint Presentation</vt:lpstr>
      <vt:lpstr>PowerPoint Presentation</vt:lpstr>
      <vt:lpstr>Section 10.   Cardiovascular Disease and Risk Management</vt:lpstr>
      <vt:lpstr>Screening and Diagnosis</vt:lpstr>
      <vt:lpstr>Treatment Goals</vt:lpstr>
      <vt:lpstr>Treatment Goals (continued)</vt:lpstr>
      <vt:lpstr>PowerPoint Presentation</vt:lpstr>
      <vt:lpstr>Treatment Strategies—Lifestyle Intervention </vt:lpstr>
      <vt:lpstr>Treatment Strategies—Pharmacologic Interventions </vt:lpstr>
      <vt:lpstr>Treatment Strategies—Pharmacologic Interventions (continued) </vt:lpstr>
      <vt:lpstr>Treatment Strategies—Resistant Hypertension</vt:lpstr>
      <vt:lpstr>PowerPoint Presentation</vt:lpstr>
      <vt:lpstr>PowerPoint Presentation</vt:lpstr>
      <vt:lpstr>Lipid Management—Lifestyle Intervention </vt:lpstr>
      <vt:lpstr>Lipid Management—Ongoing Therapy and Monitoring with Lipid Panel</vt:lpstr>
      <vt:lpstr>Statin Treatment—Primary Prevention</vt:lpstr>
      <vt:lpstr>Statin Treatment—Secondary Prevention</vt:lpstr>
      <vt:lpstr>Statin Treatment—Secondary Prevention (continued)</vt:lpstr>
      <vt:lpstr>PowerPoint Presentation</vt:lpstr>
      <vt:lpstr>Treatment of Other Lipoprotein Fractions or Targets</vt:lpstr>
      <vt:lpstr>Other Combination Therapy</vt:lpstr>
      <vt:lpstr>Antiplatelet Agents</vt:lpstr>
      <vt:lpstr>Cardiovascular Disease—Treatment </vt:lpstr>
      <vt:lpstr>Cardiovascular Disease—Treatment (continued) </vt:lpstr>
      <vt:lpstr>PowerPoint Presentation</vt:lpstr>
      <vt:lpstr>PowerPoint Presentation</vt:lpstr>
      <vt:lpstr>PowerPoint Presentation</vt:lpstr>
      <vt:lpstr>PowerPoint Presentation</vt:lpstr>
      <vt:lpstr>PowerPoint Presentation</vt:lpstr>
      <vt:lpstr>Section 11.   Microvascular Complications and Foot Care</vt:lpstr>
      <vt:lpstr>Chronic Kidney Disease—Screening </vt:lpstr>
      <vt:lpstr>Chronic Kidney Disease—Treatment </vt:lpstr>
      <vt:lpstr>Chronic Kidney Disease—Treatment (continued) </vt:lpstr>
      <vt:lpstr>Chronic Kidney Disease—Treatment (continued) </vt:lpstr>
      <vt:lpstr>Chronic Kidney Disease—Treatment (continued) </vt:lpstr>
      <vt:lpstr>PowerPoint Presentation</vt:lpstr>
      <vt:lpstr>PowerPoint Presentation</vt:lpstr>
      <vt:lpstr>Diabetic Retinopathy</vt:lpstr>
      <vt:lpstr>Diabetic Retinopathy—Screening </vt:lpstr>
      <vt:lpstr>Diabetic Retinopathy—Screening (continued) </vt:lpstr>
      <vt:lpstr>Diabetic Retinopathy—Treatment </vt:lpstr>
      <vt:lpstr>Diabetic Retinopathy—Treatment (continued)</vt:lpstr>
      <vt:lpstr>Neuropathy—Screening </vt:lpstr>
      <vt:lpstr>Neuropathy—Treatment </vt:lpstr>
      <vt:lpstr>PowerPoint Presentation</vt:lpstr>
      <vt:lpstr>PowerPoint Presentation</vt:lpstr>
      <vt:lpstr>Foot Care </vt:lpstr>
      <vt:lpstr>Foot Care (continued)</vt:lpstr>
      <vt:lpstr>Foot Care (continued)</vt:lpstr>
      <vt:lpstr>PowerPoint Presentation</vt:lpstr>
      <vt:lpstr>Section 12.   Older Adults</vt:lpstr>
      <vt:lpstr>Overall</vt:lpstr>
      <vt:lpstr>Neurocognitive Function</vt:lpstr>
      <vt:lpstr>Hypoglycemia</vt:lpstr>
      <vt:lpstr>Treatment Goals</vt:lpstr>
      <vt:lpstr>Treatment Goals (continued)</vt:lpstr>
      <vt:lpstr>PowerPoint Presentation</vt:lpstr>
      <vt:lpstr>Lifestyle Management</vt:lpstr>
      <vt:lpstr>Pharmacologic Therapy</vt:lpstr>
      <vt:lpstr>PowerPoint Presentation</vt:lpstr>
      <vt:lpstr>PowerPoint Presentation</vt:lpstr>
      <vt:lpstr>PowerPoint Presentation</vt:lpstr>
      <vt:lpstr>Treatment in Skilled Nursing Facilities and Nursing Homes</vt:lpstr>
      <vt:lpstr>PowerPoint Presentation</vt:lpstr>
      <vt:lpstr>End-of-Life Care</vt:lpstr>
      <vt:lpstr>PowerPoint Presentation</vt:lpstr>
      <vt:lpstr>PowerPoint Presentation</vt:lpstr>
      <vt:lpstr>Section 13.   Children and Adolescents</vt:lpstr>
      <vt:lpstr>Diabetes Self-management Education &amp; Support (Type 1)</vt:lpstr>
      <vt:lpstr>Nutrition Therapy (Type 1)</vt:lpstr>
      <vt:lpstr>Physical Activity and Exercise (Type 1)</vt:lpstr>
      <vt:lpstr>Physical Activity and Exercise (Type 1) (continued)</vt:lpstr>
      <vt:lpstr>Psychosocial Issues (Type 1) </vt:lpstr>
      <vt:lpstr>Psychosocial Issues (Type 1) (continued)</vt:lpstr>
      <vt:lpstr>Psychosocial Issues (Type 1) (continued)</vt:lpstr>
      <vt:lpstr>Glycemic Control (Type 1)</vt:lpstr>
      <vt:lpstr>Glycemic Control (Type 1) (continued)</vt:lpstr>
      <vt:lpstr>Glycemic Control (Type 1) (continued)</vt:lpstr>
      <vt:lpstr>Autoimmune Conditions (Type 1)</vt:lpstr>
      <vt:lpstr>Thyroid Disease (Type 1)</vt:lpstr>
      <vt:lpstr>Celiac Disease (Type 1)</vt:lpstr>
      <vt:lpstr>Management of Cardiovascular Risk Factors—Hypertension Screening (Type 1)</vt:lpstr>
      <vt:lpstr>Management of Cardiovascular Risk Factors —Hypertension Treatment (Type 1)</vt:lpstr>
      <vt:lpstr>Management of Cardiovascular Risk Factors—Hypertension Treatment (Type 1) (continued)</vt:lpstr>
      <vt:lpstr>Management of Cardiovascular Risk Factors—Dyslipidemia Testing (Type 1) </vt:lpstr>
      <vt:lpstr>Management of Cardiovascular Risk Factors—Dyslipidemia Treatment (Type 1) </vt:lpstr>
      <vt:lpstr>Management of Cardiovascular Risk Factors—Smoking (Type 1) </vt:lpstr>
      <vt:lpstr>Microvascular Complications—Nephropathy Screening (Type 1) </vt:lpstr>
      <vt:lpstr>Microvascular Complications—Nephropathy Treatment (Type 1) </vt:lpstr>
      <vt:lpstr>Microvascular Complications—Nephropathy Treatment (Type 1) </vt:lpstr>
      <vt:lpstr>Microvascular Complications—Neuropathy (Type 1) </vt:lpstr>
      <vt:lpstr>Screening and Diagnosis (Type 2)</vt:lpstr>
      <vt:lpstr>Screening and Diagnosis (Type 2) (continued)</vt:lpstr>
      <vt:lpstr>Management—Lifestyle Management (Type 2)</vt:lpstr>
      <vt:lpstr>Management—Lifestyle Management (Type 2) (continued)</vt:lpstr>
      <vt:lpstr>Management—Glycemic Targets (Type 2)</vt:lpstr>
      <vt:lpstr>Management—Glycemic Targets (Type 2) (continued)</vt:lpstr>
      <vt:lpstr>Pharmacologic Management (Type 2)</vt:lpstr>
      <vt:lpstr>Pharmacologic Management (Type 2) (continued)</vt:lpstr>
      <vt:lpstr>Pharmacologic Management (Type 2) (continued)</vt:lpstr>
      <vt:lpstr>PowerPoint Presentation</vt:lpstr>
      <vt:lpstr>Management—Metabolic Surgery (Type 2)</vt:lpstr>
      <vt:lpstr>Prevention &amp; Management of Complications—Nephropathy (Type 2)</vt:lpstr>
      <vt:lpstr>Prevention &amp; Management of Complications—Nephropathy (Type 2) (continued)</vt:lpstr>
      <vt:lpstr>Prevention &amp; Management of Complications—Nephropathy (Type 2) (continued)</vt:lpstr>
      <vt:lpstr>Prevention &amp; Management of Complications—Nephropathy (Type 2) (continued)</vt:lpstr>
      <vt:lpstr>Prevention &amp; Management of Complications—Neuropathy (Type 2)</vt:lpstr>
      <vt:lpstr>Prevention &amp; Management of Complications—Retinopathy (Type 2)</vt:lpstr>
      <vt:lpstr>Prevention &amp; Management of Complications—Nonalcoholic Fatty Liver Disease (Type 2)</vt:lpstr>
      <vt:lpstr>Prevention &amp; Management of Complications—Obstructive Sleep Apnea (Type 2)</vt:lpstr>
      <vt:lpstr>Prevention &amp; Management of Complications—Polycystic Ovary Syndrome (Type 2)</vt:lpstr>
      <vt:lpstr>Prevention &amp; Management of Complications—Cardiovascular Disease (Type 2)</vt:lpstr>
      <vt:lpstr>Prevention &amp; Management of Complications—Dyslipidemia (Type 2)</vt:lpstr>
      <vt:lpstr>Prevention &amp; Management of Complications—Dyslipidemia (Type 2) (continued)</vt:lpstr>
      <vt:lpstr>Prevention &amp; Management of Complications—Cardiac Function Test (Type 2)</vt:lpstr>
      <vt:lpstr>Psychosocial Factors (Type 2)</vt:lpstr>
      <vt:lpstr>Psychosocial Factors (Type 2) (continued)</vt:lpstr>
      <vt:lpstr>Transition from Pediatric to Adults Care </vt:lpstr>
      <vt:lpstr>Section 14.   Management of Diabetes in Pregnancy</vt:lpstr>
      <vt:lpstr>Preconception Counseling</vt:lpstr>
      <vt:lpstr>Preconception Care</vt:lpstr>
      <vt:lpstr>Preconception Care (continued)</vt:lpstr>
      <vt:lpstr>PowerPoint Presentation</vt:lpstr>
      <vt:lpstr>PowerPoint Presentation</vt:lpstr>
      <vt:lpstr>Glycemic Targets in Pregnancy</vt:lpstr>
      <vt:lpstr>Glycemic Targets in Pregnancy (continued)</vt:lpstr>
      <vt:lpstr>PowerPoint Presentation</vt:lpstr>
      <vt:lpstr>Management of Gestational Diabetes Mellitus</vt:lpstr>
      <vt:lpstr>PowerPoint Presentation</vt:lpstr>
      <vt:lpstr>Management of Preexisting Type 1 Diabetes and Type 2 Diabetes in Pregnancy</vt:lpstr>
      <vt:lpstr>Preeclampsia and Aspirin</vt:lpstr>
      <vt:lpstr>Pregnancy and Drug Considerations</vt:lpstr>
      <vt:lpstr>Postpartum Care</vt:lpstr>
      <vt:lpstr>Postpartum Care (continued)</vt:lpstr>
      <vt:lpstr>Section 15.   Diabetes Care in the Hospital</vt:lpstr>
      <vt:lpstr>Hospital Care Delivery Standards</vt:lpstr>
      <vt:lpstr>Diabetes Care Providers in the Hospital</vt:lpstr>
      <vt:lpstr>Glycemic Targets in Hospitalized Patients</vt:lpstr>
      <vt:lpstr>Glucose-lowering Treatment in Hospitalized Patients</vt:lpstr>
      <vt:lpstr>Hypoglycemia</vt:lpstr>
      <vt:lpstr>Perioperative Care</vt:lpstr>
      <vt:lpstr>Transition from the Hospital Setting to the Ambulatory Setting</vt:lpstr>
      <vt:lpstr>PowerPoint Presentation</vt:lpstr>
      <vt:lpstr>PowerPoint Presentation</vt:lpstr>
      <vt:lpstr>PowerPoint Presentation</vt:lpstr>
      <vt:lpstr>Section 16.   Diabetes Advocacy</vt:lpstr>
      <vt:lpstr>Select Diabetes Advocacy Statement</vt:lpstr>
      <vt:lpstr>  </vt:lpstr>
      <vt:lpstr>PowerPoint Presentation</vt:lpstr>
    </vt:vector>
  </TitlesOfParts>
  <Company>SOCIAL CAPITAL PARTNERSHIPS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NAGLE</dc:creator>
  <cp:lastModifiedBy>MA-SalehRiyahi-PC</cp:lastModifiedBy>
  <cp:revision>1726</cp:revision>
  <cp:lastPrinted>2019-07-03T21:44:23Z</cp:lastPrinted>
  <dcterms:created xsi:type="dcterms:W3CDTF">2016-06-13T15:26:28Z</dcterms:created>
  <dcterms:modified xsi:type="dcterms:W3CDTF">2021-05-16T04:56:07Z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0x0101009ACAF508FA665843928E0575D27D9AF7</vt:lpwstr>
  </property>
</Properties>
</file>