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302" r:id="rId2"/>
    <p:sldId id="256" r:id="rId3"/>
    <p:sldId id="307" r:id="rId4"/>
    <p:sldId id="285" r:id="rId5"/>
    <p:sldId id="257" r:id="rId6"/>
    <p:sldId id="258" r:id="rId7"/>
    <p:sldId id="305" r:id="rId8"/>
    <p:sldId id="259" r:id="rId9"/>
    <p:sldId id="260" r:id="rId10"/>
    <p:sldId id="261" r:id="rId11"/>
    <p:sldId id="309" r:id="rId12"/>
    <p:sldId id="306" r:id="rId13"/>
    <p:sldId id="303" r:id="rId14"/>
    <p:sldId id="262" r:id="rId15"/>
    <p:sldId id="304" r:id="rId16"/>
    <p:sldId id="264" r:id="rId17"/>
    <p:sldId id="265" r:id="rId18"/>
    <p:sldId id="266" r:id="rId19"/>
    <p:sldId id="267" r:id="rId20"/>
    <p:sldId id="308" r:id="rId21"/>
    <p:sldId id="268" r:id="rId22"/>
    <p:sldId id="269" r:id="rId23"/>
    <p:sldId id="270" r:id="rId24"/>
    <p:sldId id="271" r:id="rId25"/>
    <p:sldId id="310" r:id="rId26"/>
    <p:sldId id="272" r:id="rId27"/>
    <p:sldId id="273" r:id="rId28"/>
    <p:sldId id="274" r:id="rId29"/>
    <p:sldId id="311" r:id="rId30"/>
    <p:sldId id="275" r:id="rId31"/>
    <p:sldId id="276" r:id="rId32"/>
    <p:sldId id="277" r:id="rId33"/>
    <p:sldId id="278" r:id="rId34"/>
    <p:sldId id="279" r:id="rId35"/>
    <p:sldId id="281" r:id="rId36"/>
    <p:sldId id="282" r:id="rId37"/>
    <p:sldId id="283" r:id="rId38"/>
    <p:sldId id="288" r:id="rId39"/>
    <p:sldId id="293" r:id="rId40"/>
    <p:sldId id="296" r:id="rId41"/>
    <p:sldId id="297" r:id="rId42"/>
    <p:sldId id="298" r:id="rId43"/>
    <p:sldId id="299" r:id="rId44"/>
    <p:sldId id="300" r:id="rId45"/>
    <p:sldId id="301" r:id="rId4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9" autoAdjust="0"/>
    <p:restoredTop sz="94660"/>
  </p:normalViewPr>
  <p:slideViewPr>
    <p:cSldViewPr snapToGrid="0">
      <p:cViewPr>
        <p:scale>
          <a:sx n="81" d="100"/>
          <a:sy n="81" d="100"/>
        </p:scale>
        <p:origin x="-78" y="-7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F1EC3E-C8DD-4DB1-B616-D9A5667E39E9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576728F-25CC-454D-9B45-8616C0FE2DC2}">
      <dgm:prSet/>
      <dgm:spPr/>
      <dgm:t>
        <a:bodyPr/>
        <a:lstStyle/>
        <a:p>
          <a:pPr rtl="0"/>
          <a:r>
            <a:rPr lang="en-US" smtClean="0"/>
            <a:t>prevention    </a:t>
          </a:r>
          <a:r>
            <a:rPr lang="en-US" b="1" smtClean="0"/>
            <a:t>Immunosuppressive drugs</a:t>
          </a:r>
          <a:endParaRPr lang="en-US"/>
        </a:p>
      </dgm:t>
    </dgm:pt>
    <dgm:pt modelId="{F47F4A6B-05CB-4AAB-B73C-25636FDEFC02}" type="parTrans" cxnId="{EA4EEE52-E0DA-4D29-8ECA-F06A901F1B48}">
      <dgm:prSet/>
      <dgm:spPr/>
      <dgm:t>
        <a:bodyPr/>
        <a:lstStyle/>
        <a:p>
          <a:endParaRPr lang="en-US"/>
        </a:p>
      </dgm:t>
    </dgm:pt>
    <dgm:pt modelId="{92727C0D-0643-4BD2-B95B-157674AC84F3}" type="sibTrans" cxnId="{EA4EEE52-E0DA-4D29-8ECA-F06A901F1B48}">
      <dgm:prSet/>
      <dgm:spPr/>
      <dgm:t>
        <a:bodyPr/>
        <a:lstStyle/>
        <a:p>
          <a:endParaRPr lang="en-US"/>
        </a:p>
      </dgm:t>
    </dgm:pt>
    <dgm:pt modelId="{0E5D06CB-BEF0-4441-93DD-C2D5FC59D095}">
      <dgm:prSet/>
      <dgm:spPr/>
      <dgm:t>
        <a:bodyPr/>
        <a:lstStyle/>
        <a:p>
          <a:r>
            <a:rPr lang="en-US" b="1" i="0" smtClean="0"/>
            <a:t>Immunosuppressive drugs</a:t>
          </a:r>
          <a:endParaRPr lang="en-US" b="1" i="0"/>
        </a:p>
      </dgm:t>
    </dgm:pt>
    <dgm:pt modelId="{3838ECCE-B745-4C37-8A26-52C1E589741C}" type="parTrans" cxnId="{D1B9FD12-8A01-42FF-B5D1-2FB936C8DA6F}">
      <dgm:prSet/>
      <dgm:spPr/>
      <dgm:t>
        <a:bodyPr/>
        <a:lstStyle/>
        <a:p>
          <a:endParaRPr lang="en-US"/>
        </a:p>
      </dgm:t>
    </dgm:pt>
    <dgm:pt modelId="{E17A880A-6174-489E-8BA5-BA53B1BD771A}" type="sibTrans" cxnId="{D1B9FD12-8A01-42FF-B5D1-2FB936C8DA6F}">
      <dgm:prSet/>
      <dgm:spPr/>
      <dgm:t>
        <a:bodyPr/>
        <a:lstStyle/>
        <a:p>
          <a:endParaRPr lang="en-US"/>
        </a:p>
      </dgm:t>
    </dgm:pt>
    <dgm:pt modelId="{72D3DD1D-677B-495E-A9AC-CC8E066E176D}" type="pres">
      <dgm:prSet presAssocID="{7AF1EC3E-C8DD-4DB1-B616-D9A5667E39E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C0A7856-D910-40E1-992B-778B7237C8A9}" type="pres">
      <dgm:prSet presAssocID="{4576728F-25CC-454D-9B45-8616C0FE2DC2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86313E-9A06-444C-BAC3-93C37E4B486C}" type="pres">
      <dgm:prSet presAssocID="{92727C0D-0643-4BD2-B95B-157674AC84F3}" presName="sibTrans" presStyleLbl="sibTrans2D1" presStyleIdx="0" presStyleCnt="1"/>
      <dgm:spPr/>
      <dgm:t>
        <a:bodyPr/>
        <a:lstStyle/>
        <a:p>
          <a:endParaRPr lang="en-US"/>
        </a:p>
      </dgm:t>
    </dgm:pt>
    <dgm:pt modelId="{FC78706C-59BB-417E-97DF-3AA7050671D1}" type="pres">
      <dgm:prSet presAssocID="{92727C0D-0643-4BD2-B95B-157674AC84F3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11EB74F5-82AA-4941-8F8A-7BAEC81007CE}" type="pres">
      <dgm:prSet presAssocID="{0E5D06CB-BEF0-4441-93DD-C2D5FC59D095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C36BBBA-A9DF-4BB9-9BF0-B4F36648295C}" type="presOf" srcId="{0E5D06CB-BEF0-4441-93DD-C2D5FC59D095}" destId="{11EB74F5-82AA-4941-8F8A-7BAEC81007CE}" srcOrd="0" destOrd="0" presId="urn:microsoft.com/office/officeart/2005/8/layout/process1"/>
    <dgm:cxn modelId="{2F6F5B34-4CDA-46D3-B4D8-7230BA77F1E5}" type="presOf" srcId="{92727C0D-0643-4BD2-B95B-157674AC84F3}" destId="{FC78706C-59BB-417E-97DF-3AA7050671D1}" srcOrd="1" destOrd="0" presId="urn:microsoft.com/office/officeart/2005/8/layout/process1"/>
    <dgm:cxn modelId="{2B23EC03-B3E2-4911-8C1A-570920A28F3A}" type="presOf" srcId="{7AF1EC3E-C8DD-4DB1-B616-D9A5667E39E9}" destId="{72D3DD1D-677B-495E-A9AC-CC8E066E176D}" srcOrd="0" destOrd="0" presId="urn:microsoft.com/office/officeart/2005/8/layout/process1"/>
    <dgm:cxn modelId="{EA4EEE52-E0DA-4D29-8ECA-F06A901F1B48}" srcId="{7AF1EC3E-C8DD-4DB1-B616-D9A5667E39E9}" destId="{4576728F-25CC-454D-9B45-8616C0FE2DC2}" srcOrd="0" destOrd="0" parTransId="{F47F4A6B-05CB-4AAB-B73C-25636FDEFC02}" sibTransId="{92727C0D-0643-4BD2-B95B-157674AC84F3}"/>
    <dgm:cxn modelId="{D1B9FD12-8A01-42FF-B5D1-2FB936C8DA6F}" srcId="{7AF1EC3E-C8DD-4DB1-B616-D9A5667E39E9}" destId="{0E5D06CB-BEF0-4441-93DD-C2D5FC59D095}" srcOrd="1" destOrd="0" parTransId="{3838ECCE-B745-4C37-8A26-52C1E589741C}" sibTransId="{E17A880A-6174-489E-8BA5-BA53B1BD771A}"/>
    <dgm:cxn modelId="{6557C72E-7918-48DE-8B20-EED512D1497F}" type="presOf" srcId="{92727C0D-0643-4BD2-B95B-157674AC84F3}" destId="{2986313E-9A06-444C-BAC3-93C37E4B486C}" srcOrd="0" destOrd="0" presId="urn:microsoft.com/office/officeart/2005/8/layout/process1"/>
    <dgm:cxn modelId="{1D557FF9-9599-439E-B95B-BCAAC061BB55}" type="presOf" srcId="{4576728F-25CC-454D-9B45-8616C0FE2DC2}" destId="{FC0A7856-D910-40E1-992B-778B7237C8A9}" srcOrd="0" destOrd="0" presId="urn:microsoft.com/office/officeart/2005/8/layout/process1"/>
    <dgm:cxn modelId="{5D8EFCC7-94BE-4E1D-B80D-C9BB24E38B72}" type="presParOf" srcId="{72D3DD1D-677B-495E-A9AC-CC8E066E176D}" destId="{FC0A7856-D910-40E1-992B-778B7237C8A9}" srcOrd="0" destOrd="0" presId="urn:microsoft.com/office/officeart/2005/8/layout/process1"/>
    <dgm:cxn modelId="{1440EAF6-0906-4959-B991-A5AF26A251B6}" type="presParOf" srcId="{72D3DD1D-677B-495E-A9AC-CC8E066E176D}" destId="{2986313E-9A06-444C-BAC3-93C37E4B486C}" srcOrd="1" destOrd="0" presId="urn:microsoft.com/office/officeart/2005/8/layout/process1"/>
    <dgm:cxn modelId="{BE155A88-1AFF-4518-9EE5-149E4F11C6CA}" type="presParOf" srcId="{2986313E-9A06-444C-BAC3-93C37E4B486C}" destId="{FC78706C-59BB-417E-97DF-3AA7050671D1}" srcOrd="0" destOrd="0" presId="urn:microsoft.com/office/officeart/2005/8/layout/process1"/>
    <dgm:cxn modelId="{D9D2C3F1-EFB6-48F1-B900-699F0D197EC8}" type="presParOf" srcId="{72D3DD1D-677B-495E-A9AC-CC8E066E176D}" destId="{11EB74F5-82AA-4941-8F8A-7BAEC81007CE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5/23/2021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Gluten" TargetMode="External"/><Relationship Id="rId2" Type="http://schemas.openxmlformats.org/officeDocument/2006/relationships/hyperlink" Target="https://en.wikipedia.org/wiki/Breastfeedin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Islet_cell_autoantibodies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nsulin_(medication)" TargetMode="External"/><Relationship Id="rId2" Type="http://schemas.openxmlformats.org/officeDocument/2006/relationships/hyperlink" Target="https://en.wikipedia.org/wiki/Low-carbohydrate_die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Insulin_pump" TargetMode="External"/><Relationship Id="rId5" Type="http://schemas.openxmlformats.org/officeDocument/2006/relationships/hyperlink" Target="https://en.wikipedia.org/wiki/Syringe" TargetMode="External"/><Relationship Id="rId4" Type="http://schemas.openxmlformats.org/officeDocument/2006/relationships/hyperlink" Target="https://en.wikipedia.org/wiki/Subcutaneous_injection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Bolus_(medicine)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Impaired_glucose_tolerance" TargetMode="External"/><Relationship Id="rId2" Type="http://schemas.openxmlformats.org/officeDocument/2006/relationships/hyperlink" Target="https://en.wikipedia.org/wiki/Impaired_fasting_glycaemi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Diabetes_mellitus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Retinopathy" TargetMode="External"/><Relationship Id="rId2" Type="http://schemas.openxmlformats.org/officeDocument/2006/relationships/hyperlink" Target="https://en.wikipedia.org/wiki/Kidney_diseas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Diabetic_neuropathy" TargetMode="External"/><Relationship Id="rId2" Type="http://schemas.openxmlformats.org/officeDocument/2006/relationships/hyperlink" Target="https://en.wikipedia.org/wiki/Cardiovascular_diseas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Diabetic_retinopathy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eliac_disease" TargetMode="External"/><Relationship Id="rId2" Type="http://schemas.openxmlformats.org/officeDocument/2006/relationships/hyperlink" Target="https://en.wikipedia.org/w/index.php?title=Autoimmune_thyroid_disease&amp;action=edit&amp;redlink=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n.wikipedia.org/wiki/Type_1_diabetes#cite_note-89" TargetMode="External"/><Relationship Id="rId4" Type="http://schemas.openxmlformats.org/officeDocument/2006/relationships/hyperlink" Target="https://en.wikipedia.org/wiki/Systemic_lupus_erythematosus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Type_1_diabetes#cite_note-92" TargetMode="External"/><Relationship Id="rId2" Type="http://schemas.openxmlformats.org/officeDocument/2006/relationships/hyperlink" Target="https://en.wikipedia.org/wiki/Urinary_tract_infection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Type_1_diabetes#cite_note-114" TargetMode="External"/><Relationship Id="rId2" Type="http://schemas.openxmlformats.org/officeDocument/2006/relationships/hyperlink" Target="https://en.wikipedia.org/wiki/Gene_therapy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Stem_cells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Diabetes Mellitus in Children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3000" b="1" dirty="0" smtClean="0">
                <a:solidFill>
                  <a:schemeClr val="tx1"/>
                </a:solidFill>
              </a:rPr>
              <a:t>Type 1 Diabetes Mellitus</a:t>
            </a:r>
          </a:p>
          <a:p>
            <a:pPr marL="0" indent="0" algn="ctr">
              <a:buNone/>
            </a:pPr>
            <a:endParaRPr lang="fa-IR" sz="3000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fa-IR" sz="3000" b="1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fa-IR" sz="3000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en-US" sz="3000" b="1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fa-IR" sz="2400" b="1" dirty="0" smtClean="0">
                <a:solidFill>
                  <a:schemeClr val="tx1"/>
                </a:solidFill>
              </a:rPr>
              <a:t>تهیه و تنظیم : دکتر اسدالله فتحی پور</a:t>
            </a:r>
          </a:p>
          <a:p>
            <a:pPr marL="0" indent="0" algn="ctr">
              <a:buNone/>
            </a:pPr>
            <a:r>
              <a:rPr lang="fa-IR" sz="2400" b="1" dirty="0" smtClean="0">
                <a:solidFill>
                  <a:schemeClr val="tx1"/>
                </a:solidFill>
              </a:rPr>
              <a:t>متخصص کودکان و نوزادان</a:t>
            </a:r>
            <a:r>
              <a:rPr lang="fa-IR" sz="3000" b="1" dirty="0" smtClean="0">
                <a:solidFill>
                  <a:schemeClr val="tx1"/>
                </a:solidFill>
              </a:rPr>
              <a:t> 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39828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r" rtl="1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تغذیه با شیر مادر خطر ابتلا به دیابت گونه 1 را کاهش می دهد حال یا به طور مستقیم یا به علت تأخیر مواجه با پروتین های شیرگاوی) .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/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شواهد اپیدمیولوژیکی نشان می دهد که کمبود ویتامین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D</a:t>
            </a: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در دوران بارداری و یا ابتدای دوران کودکی با افزایش خطر ابتلا به دیابت همراه است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895811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b="1" dirty="0" smtClean="0"/>
              <a:t>Diet</a:t>
            </a:r>
            <a:endParaRPr lang="en-US" sz="3600" b="1" dirty="0"/>
          </a:p>
          <a:p>
            <a:r>
              <a:rPr lang="en-US" sz="2400" dirty="0"/>
              <a:t>Some research has suggested </a:t>
            </a:r>
            <a:r>
              <a:rPr lang="en-US" sz="2400" dirty="0">
                <a:hlinkClick r:id="rId2" tooltip="Breastfeeding"/>
              </a:rPr>
              <a:t>breastfeeding</a:t>
            </a:r>
            <a:r>
              <a:rPr lang="en-US" sz="2400" dirty="0"/>
              <a:t> decreases the risk in later </a:t>
            </a:r>
            <a:r>
              <a:rPr lang="en-US" sz="2400" dirty="0" smtClean="0"/>
              <a:t>life</a:t>
            </a:r>
            <a:r>
              <a:rPr lang="en-US" sz="2400" dirty="0"/>
              <a:t> and early introduction of </a:t>
            </a:r>
            <a:r>
              <a:rPr lang="en-US" sz="2400" dirty="0">
                <a:hlinkClick r:id="rId3" tooltip="Gluten"/>
              </a:rPr>
              <a:t>gluten</a:t>
            </a:r>
            <a:r>
              <a:rPr lang="en-US" sz="2400" dirty="0"/>
              <a:t>-containing cereals in the diet increases the risk of developing </a:t>
            </a:r>
            <a:r>
              <a:rPr lang="en-US" sz="2400" u="sng" dirty="0">
                <a:hlinkClick r:id="rId4" tooltip="Islet cell autoantibodies"/>
              </a:rPr>
              <a:t>islet cell </a:t>
            </a:r>
            <a:r>
              <a:rPr lang="en-US" sz="2400" u="sng" dirty="0" err="1">
                <a:hlinkClick r:id="rId4" tooltip="Islet cell autoantibodies"/>
              </a:rPr>
              <a:t>autoantibodie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32773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19456"/>
            <a:ext cx="8596668" cy="1320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050" name="Picture 2" descr="https://upload.wikimedia.org/wikipedia/commons/thumb/2/28/Main_symptoms_of_diabetes.png/800px-Main_symptoms_of_diabetes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938785"/>
            <a:ext cx="8596668" cy="5361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9324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-127444"/>
            <a:ext cx="8596668" cy="4541173"/>
          </a:xfrm>
        </p:spPr>
        <p:txBody>
          <a:bodyPr/>
          <a:lstStyle/>
          <a:p>
            <a:r>
              <a:rPr lang="en-US" dirty="0" err="1" smtClean="0"/>
              <a:t>symptome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099885"/>
            <a:ext cx="8596668" cy="3880773"/>
          </a:xfrm>
        </p:spPr>
        <p:txBody>
          <a:bodyPr>
            <a:noAutofit/>
          </a:bodyPr>
          <a:lstStyle/>
          <a:p>
            <a:r>
              <a:rPr lang="en-US" sz="2200" b="1" dirty="0"/>
              <a:t>Type 1 diabetes signs and symptoms can appear relatively suddenly and may include:</a:t>
            </a:r>
          </a:p>
          <a:p>
            <a:pPr lvl="0"/>
            <a:r>
              <a:rPr lang="en-US" sz="2200" b="1" dirty="0"/>
              <a:t>Increased thirst</a:t>
            </a:r>
          </a:p>
          <a:p>
            <a:pPr lvl="0"/>
            <a:r>
              <a:rPr lang="en-US" sz="2200" b="1" dirty="0"/>
              <a:t>Frequent urination</a:t>
            </a:r>
          </a:p>
          <a:p>
            <a:pPr lvl="0"/>
            <a:r>
              <a:rPr lang="en-US" sz="2200" b="1" dirty="0"/>
              <a:t>Bed-wetting in children who previously didn't wet the bed during the night</a:t>
            </a:r>
          </a:p>
          <a:p>
            <a:pPr lvl="0"/>
            <a:r>
              <a:rPr lang="en-US" sz="2200" b="1" dirty="0"/>
              <a:t>Extreme hunger</a:t>
            </a:r>
          </a:p>
          <a:p>
            <a:pPr lvl="0"/>
            <a:r>
              <a:rPr lang="en-US" sz="2200" b="1" dirty="0"/>
              <a:t>Unintended weight loss</a:t>
            </a:r>
          </a:p>
          <a:p>
            <a:pPr lvl="0"/>
            <a:r>
              <a:rPr lang="en-US" sz="2200" b="1" dirty="0"/>
              <a:t>Irritability and other mood changes</a:t>
            </a:r>
          </a:p>
          <a:p>
            <a:pPr lvl="0"/>
            <a:r>
              <a:rPr lang="en-US" sz="2200" b="1" dirty="0"/>
              <a:t>Fatigue and weakness</a:t>
            </a:r>
          </a:p>
          <a:p>
            <a:pPr lvl="0"/>
            <a:r>
              <a:rPr lang="en-US" sz="2200" b="1" dirty="0"/>
              <a:t>Blurred vision</a:t>
            </a:r>
          </a:p>
          <a:p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42850173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081597"/>
            <a:ext cx="8596668" cy="3880773"/>
          </a:xfrm>
        </p:spPr>
        <p:txBody>
          <a:bodyPr>
            <a:normAutofit fontScale="70000" lnSpcReduction="20000"/>
          </a:bodyPr>
          <a:lstStyle/>
          <a:p>
            <a:pPr marL="0" indent="0" algn="ctr" rtl="1">
              <a:buNone/>
            </a:pPr>
            <a:r>
              <a:rPr lang="fa-IR" sz="3600" b="1" dirty="0" smtClean="0">
                <a:latin typeface="Tahoma (Body)"/>
              </a:rPr>
              <a:t>چگونگی </a:t>
            </a:r>
            <a:r>
              <a:rPr lang="fa-IR" sz="3600" b="1" dirty="0">
                <a:latin typeface="Tahoma (Body)"/>
              </a:rPr>
              <a:t>ایجاد دیابت </a:t>
            </a:r>
            <a:r>
              <a:rPr lang="fa-IR" sz="3600" b="1" dirty="0" smtClean="0">
                <a:latin typeface="Tahoma (Body)"/>
              </a:rPr>
              <a:t>تیپ</a:t>
            </a:r>
            <a:r>
              <a:rPr lang="fa-IR" sz="3600" b="1" dirty="0">
                <a:latin typeface="Tahoma (Body)"/>
              </a:rPr>
              <a:t> </a:t>
            </a:r>
            <a:r>
              <a:rPr lang="fa-IR" sz="3600" b="1" dirty="0" smtClean="0">
                <a:latin typeface="Tahoma (Body)"/>
              </a:rPr>
              <a:t>یک</a:t>
            </a:r>
            <a:endParaRPr lang="en-US" sz="3600" b="1" dirty="0" smtClean="0">
              <a:latin typeface="Tahoma (Body)"/>
            </a:endParaRPr>
          </a:p>
          <a:p>
            <a:pPr marL="0" indent="0" algn="ctr" rtl="1">
              <a:buNone/>
            </a:pPr>
            <a:endParaRPr lang="en-US" sz="3600" b="1" dirty="0" smtClean="0">
              <a:latin typeface="Tahoma (Body)"/>
            </a:endParaRPr>
          </a:p>
          <a:p>
            <a:pPr lvl="0" algn="r" rtl="1"/>
            <a:r>
              <a:rPr lang="fa-IR" sz="3600" dirty="0"/>
              <a:t>شروع پاسخ خودایمنی</a:t>
            </a:r>
            <a:endParaRPr lang="en-US" sz="3600" dirty="0"/>
          </a:p>
          <a:p>
            <a:pPr lvl="0" algn="r" rtl="1"/>
            <a:r>
              <a:rPr lang="fa-IR" sz="3600" dirty="0"/>
              <a:t>خود ایمنی قبل از ظهور علایم با تخریب پیشرونده عملکرد سلول های </a:t>
            </a:r>
            <a:r>
              <a:rPr lang="en-US" sz="3600" dirty="0"/>
              <a:t>B </a:t>
            </a:r>
          </a:p>
          <a:p>
            <a:pPr lvl="0" algn="r" rtl="1"/>
            <a:r>
              <a:rPr lang="fa-IR" sz="3600" dirty="0"/>
              <a:t>شروع بیماری بالینی</a:t>
            </a:r>
            <a:endParaRPr lang="en-US" sz="3600" dirty="0"/>
          </a:p>
          <a:p>
            <a:pPr lvl="0" algn="r" rtl="1"/>
            <a:r>
              <a:rPr lang="fa-IR" sz="3600" dirty="0"/>
              <a:t>بهبودگذار</a:t>
            </a:r>
            <a:endParaRPr lang="en-US" sz="3600" dirty="0"/>
          </a:p>
          <a:p>
            <a:pPr lvl="0" algn="r" rtl="1"/>
            <a:r>
              <a:rPr lang="fa-IR" sz="3600" dirty="0"/>
              <a:t>ثابت شدن بیماری</a:t>
            </a:r>
            <a:endParaRPr lang="en-US" sz="3600" dirty="0"/>
          </a:p>
          <a:p>
            <a:pPr lvl="0" algn="r" rtl="1"/>
            <a:r>
              <a:rPr lang="fa-IR" sz="3600" dirty="0"/>
              <a:t>بروزعوارض</a:t>
            </a:r>
            <a:endParaRPr lang="en-US" sz="3600" dirty="0"/>
          </a:p>
          <a:p>
            <a:pPr algn="r"/>
            <a:endParaRPr lang="en-US" sz="3600" dirty="0"/>
          </a:p>
          <a:p>
            <a:pPr marL="0" indent="0" algn="ctr" rtl="1">
              <a:buNone/>
            </a:pPr>
            <a:endParaRPr lang="en-US" sz="3600" b="1" dirty="0">
              <a:latin typeface="Tahoma (Body)"/>
            </a:endParaRPr>
          </a:p>
        </p:txBody>
      </p:sp>
    </p:spTree>
    <p:extLst>
      <p:ext uri="{BB962C8B-B14F-4D97-AF65-F5344CB8AC3E}">
        <p14:creationId xmlns:p14="http://schemas.microsoft.com/office/powerpoint/2010/main" val="27328519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-798576"/>
            <a:ext cx="8596668" cy="5059680"/>
          </a:xfrm>
        </p:spPr>
        <p:txBody>
          <a:bodyPr>
            <a:normAutofit/>
          </a:bodyPr>
          <a:lstStyle/>
          <a:p>
            <a:endParaRPr lang="en-US" sz="407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660973"/>
            <a:ext cx="8596668" cy="38807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b="1" dirty="0"/>
              <a:t>The role of </a:t>
            </a:r>
            <a:r>
              <a:rPr lang="en-US" sz="2600" b="1" dirty="0" smtClean="0"/>
              <a:t>insulin</a:t>
            </a:r>
          </a:p>
          <a:p>
            <a:endParaRPr lang="en-US" sz="2200" b="1" dirty="0"/>
          </a:p>
          <a:p>
            <a:r>
              <a:rPr lang="en-US" sz="2200" b="1" dirty="0"/>
              <a:t>Once a significant number of islet cells are destroyed, you'll produce little or no insulin. Insulin is a hormone that comes from a gland situated behind and below the stomach (pancreas).</a:t>
            </a:r>
          </a:p>
          <a:p>
            <a:r>
              <a:rPr lang="en-US" sz="2200" b="1" dirty="0"/>
              <a:t>The pancreas secretes insulin into the bloodstream.</a:t>
            </a:r>
          </a:p>
          <a:p>
            <a:r>
              <a:rPr lang="en-US" sz="2200" b="1" dirty="0"/>
              <a:t>Insulin circulates, allowing sugar to enter your cells.</a:t>
            </a:r>
          </a:p>
          <a:p>
            <a:r>
              <a:rPr lang="en-US" sz="2200" b="1" dirty="0"/>
              <a:t>Insulin lowers the amount of sugar in your bloodstream.</a:t>
            </a:r>
          </a:p>
          <a:p>
            <a:r>
              <a:rPr lang="en-US" sz="2200" b="1" dirty="0"/>
              <a:t>As your blood sugar level drops, so does the secretion of insulin from your pancreas</a:t>
            </a:r>
          </a:p>
          <a:p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36224214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322576"/>
            <a:ext cx="8596668" cy="3718786"/>
          </a:xfrm>
        </p:spPr>
        <p:txBody>
          <a:bodyPr>
            <a:normAutofit/>
          </a:bodyPr>
          <a:lstStyle/>
          <a:p>
            <a:pPr lvl="0" algn="r" rtl="1"/>
            <a:r>
              <a:rPr lang="fa-IR" sz="3200" dirty="0"/>
              <a:t>اولین علامت بروز پاسخ خود ایمنی قبل از 2سالگی بوده است .</a:t>
            </a:r>
            <a:endParaRPr lang="en-US" sz="3200" dirty="0"/>
          </a:p>
          <a:p>
            <a:pPr lvl="0" algn="r" rtl="1"/>
            <a:r>
              <a:rPr lang="fa-IR" sz="3200" dirty="0"/>
              <a:t>اولین آنتی بادی غالباً از زیر مجموعه </a:t>
            </a:r>
            <a:r>
              <a:rPr lang="en-US" sz="3200" dirty="0"/>
              <a:t>IgG1</a:t>
            </a:r>
            <a:r>
              <a:rPr lang="fa-IR" sz="3200" dirty="0"/>
              <a:t> است. </a:t>
            </a:r>
            <a:endParaRPr lang="en-US" sz="3200" dirty="0"/>
          </a:p>
          <a:p>
            <a:pPr algn="r" rtl="1"/>
            <a:r>
              <a:rPr lang="fa-IR" sz="3200" dirty="0"/>
              <a:t>در تعدادی از بیماران اما نه همه بیماران بروز پاسخ خودایمنی با تخریب پیشرونده سلول های βهمراه است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749635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926336"/>
            <a:ext cx="8596668" cy="5663184"/>
          </a:xfrm>
        </p:spPr>
        <p:txBody>
          <a:bodyPr>
            <a:normAutofit/>
          </a:bodyPr>
          <a:lstStyle/>
          <a:p>
            <a:pPr lvl="0" algn="r" rtl="1"/>
            <a:r>
              <a:rPr lang="fa-IR" sz="3200" dirty="0">
                <a:solidFill>
                  <a:schemeClr val="tx1"/>
                </a:solidFill>
              </a:rPr>
              <a:t>در خویشاوندان درجه اول بیماران مبتلا به </a:t>
            </a:r>
            <a:r>
              <a:rPr lang="fa-IR" sz="3200" dirty="0" smtClean="0">
                <a:solidFill>
                  <a:schemeClr val="tx1"/>
                </a:solidFill>
              </a:rPr>
              <a:t>دیابت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fa-IR" sz="3200" dirty="0">
                <a:solidFill>
                  <a:schemeClr val="tx1"/>
                </a:solidFill>
              </a:rPr>
              <a:t>گونه یک ، تعداد </a:t>
            </a:r>
            <a:r>
              <a:rPr lang="en-US" sz="3200" dirty="0" smtClean="0">
                <a:solidFill>
                  <a:schemeClr val="tx1"/>
                </a:solidFill>
              </a:rPr>
              <a:t>d-</a:t>
            </a:r>
            <a:r>
              <a:rPr lang="en-US" sz="3200" dirty="0" err="1" smtClean="0">
                <a:solidFill>
                  <a:schemeClr val="tx1"/>
                </a:solidFill>
              </a:rPr>
              <a:t>aab</a:t>
            </a:r>
            <a:r>
              <a:rPr lang="fa-IR" sz="3200" dirty="0" smtClean="0">
                <a:solidFill>
                  <a:schemeClr val="tx1"/>
                </a:solidFill>
              </a:rPr>
              <a:t> </a:t>
            </a:r>
            <a:r>
              <a:rPr lang="fa-IR" sz="3200" dirty="0">
                <a:solidFill>
                  <a:schemeClr val="tx1"/>
                </a:solidFill>
              </a:rPr>
              <a:t>مثبت می تواند به تخمین زدن خطر ابتلا </a:t>
            </a:r>
            <a:r>
              <a:rPr lang="fa-IR" sz="3200" dirty="0" smtClean="0">
                <a:solidFill>
                  <a:schemeClr val="tx1"/>
                </a:solidFill>
              </a:rPr>
              <a:t>به </a:t>
            </a:r>
            <a:r>
              <a:rPr lang="fa-IR" sz="3200" dirty="0">
                <a:solidFill>
                  <a:schemeClr val="tx1"/>
                </a:solidFill>
              </a:rPr>
              <a:t>دیابت تیپ</a:t>
            </a:r>
            <a:r>
              <a:rPr lang="en-US" sz="3200" dirty="0">
                <a:solidFill>
                  <a:schemeClr val="tx1"/>
                </a:solidFill>
              </a:rPr>
              <a:t>I</a:t>
            </a:r>
            <a:r>
              <a:rPr lang="fa-IR" sz="3200" dirty="0">
                <a:solidFill>
                  <a:schemeClr val="tx1"/>
                </a:solidFill>
              </a:rPr>
              <a:t> کمک کند </a:t>
            </a:r>
            <a:r>
              <a:rPr lang="en-US" sz="3200" dirty="0">
                <a:solidFill>
                  <a:schemeClr val="tx1"/>
                </a:solidFill>
              </a:rPr>
              <a:t/>
            </a:r>
            <a:br>
              <a:rPr lang="en-US" sz="3200" dirty="0">
                <a:solidFill>
                  <a:schemeClr val="tx1"/>
                </a:solidFill>
              </a:rPr>
            </a:b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786385"/>
            <a:ext cx="8596668" cy="475487"/>
          </a:xfrm>
        </p:spPr>
        <p:txBody>
          <a:bodyPr>
            <a:normAutofit fontScale="85000" lnSpcReduction="20000"/>
          </a:bodyPr>
          <a:lstStyle/>
          <a:p>
            <a:pPr algn="r" rtl="1"/>
            <a:r>
              <a:rPr lang="fa-IR" sz="3600" b="1" dirty="0"/>
              <a:t>پیش بینی 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391483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r" rtl="1">
              <a:buNone/>
            </a:pPr>
            <a:r>
              <a:rPr lang="fa-IR" sz="3200" b="1" dirty="0" smtClean="0"/>
              <a:t>پیشگیری </a:t>
            </a:r>
            <a:r>
              <a:rPr lang="fa-IR" sz="3200" b="1" dirty="0"/>
              <a:t>اولیه </a:t>
            </a:r>
            <a:r>
              <a:rPr lang="fa-IR" sz="3200" dirty="0"/>
              <a:t>از بروز دیابت گونه یک</a:t>
            </a:r>
            <a:endParaRPr lang="en-US" sz="3200" dirty="0"/>
          </a:p>
          <a:p>
            <a:pPr lvl="0" algn="r" rtl="1"/>
            <a:r>
              <a:rPr lang="fa-IR" sz="3200" dirty="0"/>
              <a:t>به تأخیر انداختن مواجه با پروتئین های شیرگاو و غلات و افزایش طول دوره های تغذیه با شیر مادر همگی فاکتورهای مؤثری هست و آزمایشات برروی این مداخلات هم چنان ادامه دارد .</a:t>
            </a:r>
            <a:endParaRPr lang="en-US" sz="3200" dirty="0"/>
          </a:p>
          <a:p>
            <a:pPr algn="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195687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r" rtl="1">
              <a:buNone/>
            </a:pPr>
            <a:r>
              <a:rPr lang="fa-IR" sz="3200" b="1" dirty="0" smtClean="0"/>
              <a:t>پیشگیری ثانویه </a:t>
            </a:r>
            <a:endParaRPr lang="en-US" sz="3200" b="1" dirty="0" smtClean="0"/>
          </a:p>
          <a:p>
            <a:pPr lvl="0" algn="r" rtl="1"/>
            <a:r>
              <a:rPr lang="fa-IR" sz="2800" dirty="0" smtClean="0"/>
              <a:t>استفاده </a:t>
            </a:r>
            <a:r>
              <a:rPr lang="fa-IR" sz="2800" dirty="0"/>
              <a:t>از داروهای سرکوب کننده سیستم ایمنی مثل سیکلوسپورین هم به این منظور مورد آزمایش قرار گرفت ، اما این دارو با طولانی کردن دوره ماه عسل همراه است </a:t>
            </a:r>
            <a:endParaRPr lang="en-US" sz="2800" dirty="0"/>
          </a:p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911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0411" y="-2194560"/>
            <a:ext cx="7766936" cy="6510528"/>
          </a:xfrm>
        </p:spPr>
        <p:txBody>
          <a:bodyPr/>
          <a:lstStyle/>
          <a:p>
            <a:pPr rtl="1"/>
            <a:r>
              <a:rPr lang="fa-IR" sz="4000" b="1" dirty="0">
                <a:solidFill>
                  <a:schemeClr val="tx1"/>
                </a:solidFill>
              </a:rPr>
              <a:t>دیابت شیرین در کودکان </a:t>
            </a:r>
            <a:r>
              <a:rPr lang="en-US" sz="4000" b="1" dirty="0" smtClean="0">
                <a:solidFill>
                  <a:schemeClr val="tx1"/>
                </a:solidFill>
              </a:rPr>
              <a:t/>
            </a:r>
            <a:br>
              <a:rPr lang="en-US" sz="4000" b="1" dirty="0" smtClean="0">
                <a:solidFill>
                  <a:schemeClr val="tx1"/>
                </a:solidFill>
              </a:rPr>
            </a:br>
            <a:r>
              <a:rPr lang="en-US" sz="4000" b="1" dirty="0">
                <a:solidFill>
                  <a:schemeClr val="tx1"/>
                </a:solidFill>
              </a:rPr>
              <a:t/>
            </a:r>
            <a:br>
              <a:rPr lang="en-US" sz="4000" b="1" dirty="0">
                <a:solidFill>
                  <a:schemeClr val="tx1"/>
                </a:solidFill>
              </a:rPr>
            </a:br>
            <a:r>
              <a:rPr lang="en-US" sz="3600" b="1" dirty="0">
                <a:solidFill>
                  <a:schemeClr val="tx1"/>
                </a:solidFill>
              </a:rPr>
              <a:t/>
            </a:r>
            <a:br>
              <a:rPr lang="en-US" sz="3600" b="1" dirty="0">
                <a:solidFill>
                  <a:schemeClr val="tx1"/>
                </a:solidFill>
              </a:rPr>
            </a:br>
            <a:r>
              <a:rPr lang="en-US" sz="3600" b="1" dirty="0">
                <a:solidFill>
                  <a:schemeClr val="tx1"/>
                </a:solidFill>
              </a:rPr>
              <a:t/>
            </a:r>
            <a:br>
              <a:rPr lang="en-US" sz="3600" b="1" dirty="0">
                <a:solidFill>
                  <a:schemeClr val="tx1"/>
                </a:solidFill>
              </a:rPr>
            </a:br>
            <a:r>
              <a:rPr lang="fa-IR" sz="3000" b="1" dirty="0">
                <a:solidFill>
                  <a:schemeClr val="tx1"/>
                </a:solidFill>
              </a:rPr>
              <a:t>دیابت</a:t>
            </a:r>
            <a:r>
              <a:rPr lang="en-US" sz="3000" b="1" dirty="0">
                <a:solidFill>
                  <a:schemeClr val="tx1"/>
                </a:solidFill>
              </a:rPr>
              <a:t>I</a:t>
            </a:r>
            <a:r>
              <a:rPr lang="fa-IR" sz="3000" b="1" dirty="0">
                <a:solidFill>
                  <a:schemeClr val="tx1"/>
                </a:solidFill>
              </a:rPr>
              <a:t> شایع ترین بیماری متابولیک –غدد درون ریز در کودکان و نوجوانان می باشد که دارای پیامدهای مهم عاطفی و جسمانی است </a:t>
            </a:r>
            <a:endParaRPr lang="en-US" sz="3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71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2278" y="719328"/>
            <a:ext cx="8596668" cy="1320800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77334" y="2160589"/>
          <a:ext cx="8596668" cy="3880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316080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 smtClean="0">
                <a:solidFill>
                  <a:schemeClr val="tx1"/>
                </a:solidFill>
              </a:rPr>
              <a:t>پاتوفیزیولوژی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 rtl="1"/>
            <a:r>
              <a:rPr lang="fa-IR" sz="2800" dirty="0"/>
              <a:t>هنگامی که آستانه کلیوی  گلوکز افزایش می یابد (بیشتر از 180 میلی گرم در دسی لیتر یا 10 میلی مول در لیتر ) افزایش قندخون موجب بروز دیورز اسموتیک (دفع گلوکز از ادرار) می گردد، دفع کالری و الکترولیت ها و نیز کاهش پیوسته آب موجب بروز استرس های فیزیولوژیک همراه با افزایش هورمون های استرس (اپی نفرین ،کورتیزول، هورمون رشد گلوکاگون) می شود.</a:t>
            </a:r>
            <a:endParaRPr lang="en-US" sz="2800" dirty="0"/>
          </a:p>
          <a:p>
            <a:pPr algn="just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67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 rtl="1"/>
            <a:r>
              <a:rPr lang="fa-IR" sz="2400" dirty="0">
                <a:cs typeface="+mj-cs"/>
              </a:rPr>
              <a:t>اثرات دوسویه هورمونی ، به صورت کمبود انسولین و افزایش گلوکاگون موجب تبدیل اسیدهای چرب به اجسام کتونی می شود، سرعت تشکیل این اجسام کتونی ، به ویژه β –هیدروکسی بوتیرات و استون بیشتر از ظرفیت مصرف محیطی و دفع کلیوی می گردد .تجمع کتواسیدها موجب اسیدوز متابولیک (کتواسیدوز دیابتی، </a:t>
            </a:r>
            <a:r>
              <a:rPr lang="en-US" sz="2400" dirty="0">
                <a:cs typeface="+mj-cs"/>
              </a:rPr>
              <a:t>DKA</a:t>
            </a:r>
            <a:r>
              <a:rPr lang="fa-IR" sz="2400" dirty="0">
                <a:cs typeface="+mj-cs"/>
              </a:rPr>
              <a:t> و تنفس سریع و عمیق جبرانی برای دفع </a:t>
            </a:r>
            <a:r>
              <a:rPr lang="en-US" sz="2400" dirty="0">
                <a:cs typeface="+mj-cs"/>
              </a:rPr>
              <a:t>co2</a:t>
            </a:r>
            <a:r>
              <a:rPr lang="fa-IR" sz="2400" dirty="0">
                <a:cs typeface="+mj-cs"/>
              </a:rPr>
              <a:t> اضافه (تنفس کوسمال می شود ) </a:t>
            </a:r>
            <a:endParaRPr lang="en-US" sz="24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1748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04672" y="963934"/>
            <a:ext cx="8375904" cy="3278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ترکیبی از کمبود انسولین و افزایش اندازه پلاسمایی هورمون های (</a:t>
            </a:r>
            <a:r>
              <a:rPr 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Counter-regulatory</a:t>
            </a:r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) موجب تسریع لیپولیز و اختلال در ساخت چربی ها می گردد که باعث افزایش  غلظت پلاسمایی کل چربی ها، کلسترول، تری گلیسریدها و اسید های چرب آزاد می گردد . 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algn="just" rtl="1"/>
            <a:r>
              <a:rPr lang="fa-IR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اثرات دوسویه هورمونی ، به صورت کمبود انسولین و افزایش گلوکاگون موجب تبدیل اسیدهای چرب به اجسام کتونی می شود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، </a:t>
            </a:r>
            <a:endParaRPr lang="en-US" b="1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0787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168" y="2160589"/>
            <a:ext cx="9072834" cy="3880773"/>
          </a:xfrm>
        </p:spPr>
        <p:txBody>
          <a:bodyPr>
            <a:normAutofit/>
          </a:bodyPr>
          <a:lstStyle/>
          <a:p>
            <a:pPr algn="r" rtl="1"/>
            <a:r>
              <a:rPr lang="fa-IR" sz="2800" b="1" dirty="0"/>
              <a:t>سرعت تشکیل این اجسام کتونی ، به ویژه β –هیدروکسی بوتیرات و استون بیشتر از ظرفیت مصرف محیطی و دفع کلیوی می گردد .تجمع کتواسیدها موجب اسیدوز متابولیک </a:t>
            </a:r>
            <a:r>
              <a:rPr lang="fa-IR" sz="2800" b="1" dirty="0" smtClean="0"/>
              <a:t>می شود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09125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Management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09343"/>
            <a:ext cx="8596668" cy="4432019"/>
          </a:xfrm>
        </p:spPr>
        <p:txBody>
          <a:bodyPr>
            <a:normAutofit/>
          </a:bodyPr>
          <a:lstStyle/>
          <a:p>
            <a:r>
              <a:rPr lang="en-US" sz="2200" b="1" dirty="0" smtClean="0"/>
              <a:t>Lifestyle</a:t>
            </a:r>
            <a:endParaRPr lang="en-US" sz="2200" b="1" dirty="0"/>
          </a:p>
          <a:p>
            <a:r>
              <a:rPr lang="en-US" sz="2200" b="1" dirty="0"/>
              <a:t>There is limited evidence for the Treatment of diabetes focuses on lowering blood sugar or glucose (BG) to the near normal range, approximately 80–140 mg/</a:t>
            </a:r>
            <a:r>
              <a:rPr lang="en-US" sz="2200" b="1" dirty="0" err="1"/>
              <a:t>dL</a:t>
            </a:r>
            <a:r>
              <a:rPr lang="en-US" sz="2200" b="1" dirty="0" err="1" smtClean="0"/>
              <a:t>usefulness</a:t>
            </a:r>
            <a:r>
              <a:rPr lang="en-US" sz="2200" b="1" dirty="0" smtClean="0"/>
              <a:t> </a:t>
            </a:r>
            <a:r>
              <a:rPr lang="en-US" sz="2200" b="1" dirty="0"/>
              <a:t>of routine use of </a:t>
            </a:r>
            <a:r>
              <a:rPr lang="en-US" sz="2200" b="1" dirty="0">
                <a:hlinkClick r:id="rId2" tooltip="Low-carbohydrate diet"/>
              </a:rPr>
              <a:t>low-carbohydrate dieting</a:t>
            </a:r>
            <a:r>
              <a:rPr lang="en-US" sz="2200" b="1" dirty="0"/>
              <a:t> for people with type 1 diabetes</a:t>
            </a:r>
          </a:p>
          <a:p>
            <a:r>
              <a:rPr lang="en-US" sz="2200" b="1" dirty="0"/>
              <a:t>Insulin</a:t>
            </a:r>
          </a:p>
          <a:p>
            <a:r>
              <a:rPr lang="en-US" sz="2200" b="1" dirty="0"/>
              <a:t>Injections of </a:t>
            </a:r>
            <a:r>
              <a:rPr lang="en-US" sz="2200" b="1" dirty="0">
                <a:hlinkClick r:id="rId3"/>
              </a:rPr>
              <a:t>insulin</a:t>
            </a:r>
            <a:r>
              <a:rPr lang="en-US" sz="2200" b="1" dirty="0"/>
              <a:t> – via </a:t>
            </a:r>
            <a:r>
              <a:rPr lang="en-US" sz="2200" b="1" dirty="0">
                <a:hlinkClick r:id="rId4" tooltip="Subcutaneous injection"/>
              </a:rPr>
              <a:t>subcutaneous injection</a:t>
            </a:r>
            <a:r>
              <a:rPr lang="en-US" sz="2200" b="1" dirty="0"/>
              <a:t> using either a </a:t>
            </a:r>
            <a:r>
              <a:rPr lang="en-US" sz="2200" b="1" dirty="0">
                <a:hlinkClick r:id="rId5" tooltip="Syringe"/>
              </a:rPr>
              <a:t>syringe</a:t>
            </a:r>
            <a:r>
              <a:rPr lang="en-US" sz="2200" b="1" dirty="0"/>
              <a:t> or using an </a:t>
            </a:r>
            <a:r>
              <a:rPr lang="en-US" sz="2200" b="1" dirty="0">
                <a:hlinkClick r:id="rId6" tooltip="Insulin pump"/>
              </a:rPr>
              <a:t>insulin pump</a:t>
            </a:r>
            <a:r>
              <a:rPr lang="en-US" sz="2200" b="1" dirty="0"/>
              <a:t> – are necessary for those living with type 1 diabetes because it cannot be treated by diet and exercise alone</a:t>
            </a:r>
          </a:p>
        </p:txBody>
      </p:sp>
    </p:spTree>
    <p:extLst>
      <p:ext uri="{BB962C8B-B14F-4D97-AF65-F5344CB8AC3E}">
        <p14:creationId xmlns:p14="http://schemas.microsoft.com/office/powerpoint/2010/main" val="39948582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9759156"/>
              </p:ext>
            </p:extLst>
          </p:nvPr>
        </p:nvGraphicFramePr>
        <p:xfrm>
          <a:off x="264159" y="1"/>
          <a:ext cx="8956041" cy="7431915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2752953"/>
                <a:gridCol w="2024495"/>
                <a:gridCol w="2024495"/>
                <a:gridCol w="2154098"/>
              </a:tblGrid>
              <a:tr h="485908"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طبیعی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خفیف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متوسط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شدید+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68580" marR="68580" marT="0" marB="0"/>
                </a:tc>
              </a:tr>
              <a:tr h="2379211"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(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mEq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/L</a:t>
                      </a:r>
                      <a:r>
                        <a:rPr lang="fa-IR" sz="2000" b="1" dirty="0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 سیاهرگ )            28-20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cs typeface="+mj-cs"/>
                      </a:endParaRPr>
                    </a:p>
                    <a:p>
                      <a:pPr marL="45720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CO2*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20-16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15-10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10&gt;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68580" marR="68580" marT="0" marB="0"/>
                </a:tc>
              </a:tr>
              <a:tr h="999477"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PH* </a:t>
                      </a:r>
                      <a:r>
                        <a:rPr lang="fa-IR" sz="2000" b="1" dirty="0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(سیاهرگ)      </a:t>
                      </a:r>
                      <a:r>
                        <a:rPr lang="fa-IR" sz="2000" b="1" dirty="0" smtClean="0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7/45- 7/35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7.25-7.35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j-cs"/>
                        </a:rPr>
                        <a:t>7.15-7.25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&lt;7/15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68580" marR="68580" marT="0" marB="0"/>
                </a:tc>
              </a:tr>
              <a:tr h="3567319"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بالینی                     بدون تغییر 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هوشیار ،آگاه اما خسته 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تنفس کوسمال هوشیار اما خواب آلوده قابل بیدارشدن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chemeClr val="tx1"/>
                          </a:solidFill>
                          <a:effectLst/>
                          <a:cs typeface="+mj-cs"/>
                        </a:rPr>
                        <a:t>تنفس کوسمال یا تضعیف شده خواب آلوده تا تضعیف سنسوریم تاکوما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j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2932711" y="-252241"/>
            <a:ext cx="17264368" cy="575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دسته بندی کتواسیدوز دیابتی</a:t>
            </a:r>
            <a:endParaRPr kumimoji="0" lang="en-US" sz="15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09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32688" y="2436741"/>
            <a:ext cx="8211312" cy="2656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fa-IR" sz="2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مهار مطلوب دیابت شامل هدف های بسیاری است،</a:t>
            </a:r>
            <a:endParaRPr lang="en-US" sz="2200" b="1" dirty="0"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fa-IR" sz="2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تعادل میان کنترل دقیق گلوکز و جلوگیری از هیپوگلیسمی</a:t>
            </a:r>
            <a:endParaRPr lang="en-US" sz="2200" b="1" dirty="0"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fa-IR" sz="2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از بین بردن پرادراری و شب ادراری </a:t>
            </a:r>
            <a:endParaRPr lang="en-US" sz="2200" b="1" dirty="0"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fa-IR" sz="2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جلوگیری از کتواسیدوز دیابتی </a:t>
            </a:r>
            <a:endParaRPr lang="en-US" sz="2200" b="1" dirty="0"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fa-IR" sz="2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 فراهم نمودن رشد نرمال و تکامل با کمترین اثر در شیوه زندگی </a:t>
            </a:r>
            <a:endParaRPr lang="en-US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6687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/>
            <a:r>
              <a:rPr lang="fa-IR" sz="2400" dirty="0"/>
              <a:t>کودکان مبتلا به دیابت بلند مدت که هیچ گونه ذخیره انسولین نداشته باشند، در شبانه  روز به 7/. واحد انسولین بر پایۀ کیلوگرم وزن بدن نیازمند هستند و اگر در میانه بلوغ باشند، به یک واحد بر پایه کیلو گرم وزن بدن در شبانه روز نیاز دارند . </a:t>
            </a:r>
            <a:endParaRPr lang="en-US" sz="2400" dirty="0"/>
          </a:p>
          <a:p>
            <a:pPr lvl="0" algn="r" rtl="1"/>
            <a:r>
              <a:rPr lang="fa-IR" sz="2400" dirty="0"/>
              <a:t>در مواردی که در پایان بلوغ باشند به </a:t>
            </a:r>
            <a:r>
              <a:rPr lang="fa-IR" sz="2400" dirty="0" smtClean="0"/>
              <a:t>1.2واحد </a:t>
            </a:r>
            <a:r>
              <a:rPr lang="fa-IR" sz="2400" dirty="0"/>
              <a:t>انسولین بر پایۀ کیلوگرم در شبانه روز نیازمند هستند. </a:t>
            </a:r>
            <a:endParaRPr lang="en-US" sz="2400" dirty="0"/>
          </a:p>
          <a:p>
            <a:pPr lvl="0" algn="r" rtl="1"/>
            <a:r>
              <a:rPr lang="fa-IR" sz="2400" dirty="0"/>
              <a:t>یک اندازه مورد قبول در کودکانی که به تازگی تشخیص داده شده اند در حدود 60 تا 70 درصد اندازه کامل مورد نیاز بر اساس مرحله بلوغ است </a:t>
            </a:r>
            <a:r>
              <a:rPr lang="fa-IR" dirty="0"/>
              <a:t>. </a:t>
            </a:r>
            <a:endParaRPr lang="en-US" dirty="0"/>
          </a:p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3924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-660400"/>
            <a:ext cx="8596668" cy="13208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917005"/>
            <a:ext cx="8596668" cy="3880773"/>
          </a:xfrm>
        </p:spPr>
        <p:txBody>
          <a:bodyPr/>
          <a:lstStyle/>
          <a:p>
            <a:r>
              <a:rPr lang="en-US" sz="2800" b="1" dirty="0"/>
              <a:t>There are four main types of insulin: rapid acting insulin, short-acting insulin, intermediate-acting insulin</a:t>
            </a:r>
            <a:r>
              <a:rPr lang="en-US" b="1" dirty="0"/>
              <a:t>, </a:t>
            </a:r>
            <a:r>
              <a:rPr lang="en-US" sz="2800" b="1" dirty="0"/>
              <a:t>and long-acting insulin</a:t>
            </a:r>
            <a:r>
              <a:rPr lang="en-US" b="1" dirty="0"/>
              <a:t>. The rapid acting insulin is used as a </a:t>
            </a:r>
            <a:r>
              <a:rPr lang="en-US" b="1" dirty="0">
                <a:hlinkClick r:id="rId2" tooltip="Bolus (medicine)"/>
              </a:rPr>
              <a:t>bolus dosage</a:t>
            </a:r>
            <a:r>
              <a:rPr lang="en-US" b="1" dirty="0"/>
              <a:t>. The action onsets in 15 minutes with peak actions in 30 to 90 minutes. Short acting insulin action onsets within 30 minutes with the peak action around 2 to 4 hours. Intermediate acting insulin action onsets within one to two hours with peak action of four to 10 hours. Long-acting insulin is usually given at the same time once per day</a:t>
            </a:r>
            <a:r>
              <a:rPr lang="en-US" b="1" dirty="0" smtClean="0"/>
              <a:t>.</a:t>
            </a:r>
            <a:r>
              <a:rPr lang="en-US" b="1" baseline="30000" dirty="0" smtClean="0"/>
              <a:t> </a:t>
            </a:r>
            <a:r>
              <a:rPr lang="en-US" b="1" dirty="0"/>
              <a:t> The action onset is roughly 1 to 2 hours with a sustained action of up to 24 hours.</a:t>
            </a:r>
          </a:p>
        </p:txBody>
      </p:sp>
    </p:spTree>
    <p:extLst>
      <p:ext uri="{BB962C8B-B14F-4D97-AF65-F5344CB8AC3E}">
        <p14:creationId xmlns:p14="http://schemas.microsoft.com/office/powerpoint/2010/main" val="255089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329184" y="445008"/>
          <a:ext cx="9546334" cy="6412991"/>
        </p:xfrm>
        <a:graphic>
          <a:graphicData uri="http://schemas.openxmlformats.org/drawingml/2006/table">
            <a:tbl>
              <a:tblPr/>
              <a:tblGrid>
                <a:gridCol w="1363762"/>
                <a:gridCol w="1363762"/>
                <a:gridCol w="1363762"/>
                <a:gridCol w="1363762"/>
                <a:gridCol w="1363762"/>
                <a:gridCol w="1363762"/>
                <a:gridCol w="1363762"/>
              </a:tblGrid>
              <a:tr h="997565">
                <a:tc>
                  <a:txBody>
                    <a:bodyPr/>
                    <a:lstStyle/>
                    <a:p>
                      <a:pPr algn="ctr"/>
                      <a:r>
                        <a:rPr lang="en-US" sz="1700">
                          <a:effectLst/>
                        </a:rPr>
                        <a:t/>
                      </a:r>
                      <a:br>
                        <a:rPr lang="en-US" sz="1700">
                          <a:effectLst/>
                        </a:rPr>
                      </a:br>
                      <a:r>
                        <a:rPr lang="en-US" sz="1700">
                          <a:effectLst/>
                        </a:rPr>
                        <a:t>Condition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700">
                          <a:effectLst/>
                        </a:rPr>
                        <a:t>2-hour glucose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700">
                          <a:effectLst/>
                        </a:rPr>
                        <a:t>Fasting glucose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700">
                          <a:effectLst/>
                        </a:rPr>
                        <a:t>HbA</a:t>
                      </a:r>
                      <a:r>
                        <a:rPr lang="en-US" sz="1700" baseline="-25000">
                          <a:effectLst/>
                        </a:rPr>
                        <a:t>1c</a:t>
                      </a:r>
                      <a:endParaRPr lang="en-US" sz="1700">
                        <a:effectLst/>
                      </a:endParaRP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7565">
                <a:tc>
                  <a:txBody>
                    <a:bodyPr/>
                    <a:lstStyle/>
                    <a:p>
                      <a:r>
                        <a:rPr lang="en-US" sz="1700" i="1">
                          <a:effectLst/>
                        </a:rPr>
                        <a:t>Unit</a:t>
                      </a:r>
                      <a:endParaRPr lang="en-US" sz="1700">
                        <a:effectLst/>
                      </a:endParaRP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i="1">
                          <a:effectLst/>
                        </a:rPr>
                        <a:t>mmol/L</a:t>
                      </a:r>
                      <a:endParaRPr lang="en-US" sz="1700">
                        <a:effectLst/>
                      </a:endParaRP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i="1">
                          <a:effectLst/>
                        </a:rPr>
                        <a:t>mg/dL</a:t>
                      </a:r>
                      <a:endParaRPr lang="en-US" sz="1700">
                        <a:effectLst/>
                      </a:endParaRP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i="1">
                          <a:effectLst/>
                        </a:rPr>
                        <a:t>mmol/L</a:t>
                      </a:r>
                      <a:endParaRPr lang="en-US" sz="1700">
                        <a:effectLst/>
                      </a:endParaRP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i="1">
                          <a:effectLst/>
                        </a:rPr>
                        <a:t>mg/dL</a:t>
                      </a:r>
                      <a:endParaRPr lang="en-US" sz="1700">
                        <a:effectLst/>
                      </a:endParaRP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i="1">
                          <a:effectLst/>
                        </a:rPr>
                        <a:t>mmol/mol</a:t>
                      </a:r>
                      <a:endParaRPr lang="en-US" sz="1700">
                        <a:effectLst/>
                      </a:endParaRP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i="1">
                          <a:effectLst/>
                        </a:rPr>
                        <a:t>DCCT %</a:t>
                      </a:r>
                      <a:endParaRPr lang="en-US" sz="1700">
                        <a:effectLst/>
                      </a:endParaRP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569962"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Normal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&lt; 7.8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&lt; 140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&lt; 6.1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&lt; 110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&lt; 42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&lt; 6.0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1425167">
                <a:tc>
                  <a:txBody>
                    <a:bodyPr/>
                    <a:lstStyle/>
                    <a:p>
                      <a:r>
                        <a:rPr lang="en-US" sz="1700" u="none" strike="noStrike">
                          <a:solidFill>
                            <a:srgbClr val="0645AD"/>
                          </a:solidFill>
                          <a:effectLst/>
                          <a:hlinkClick r:id="rId2" tooltip="Impaired fasting glycaemia"/>
                        </a:rPr>
                        <a:t>Impaired fasting glycaemia</a:t>
                      </a:r>
                      <a:endParaRPr lang="en-US" sz="1700">
                        <a:effectLst/>
                      </a:endParaRP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&lt; 7.8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&lt; 140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6.1–7.0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110–125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42–46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6.0–6.4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1425167">
                <a:tc>
                  <a:txBody>
                    <a:bodyPr/>
                    <a:lstStyle/>
                    <a:p>
                      <a:r>
                        <a:rPr lang="en-US" sz="1700" u="none" strike="noStrike">
                          <a:solidFill>
                            <a:srgbClr val="0645AD"/>
                          </a:solidFill>
                          <a:effectLst/>
                          <a:hlinkClick r:id="rId3" tooltip="Impaired glucose tolerance"/>
                        </a:rPr>
                        <a:t>Impaired glucose tolerance</a:t>
                      </a:r>
                      <a:endParaRPr lang="en-US" sz="1700">
                        <a:effectLst/>
                      </a:endParaRP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≥ 7.8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≥ 140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&lt; 7.0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&lt; 126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42–46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6.0–6.4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997565">
                <a:tc>
                  <a:txBody>
                    <a:bodyPr/>
                    <a:lstStyle/>
                    <a:p>
                      <a:r>
                        <a:rPr lang="en-US" sz="1700" u="none" strike="noStrike">
                          <a:solidFill>
                            <a:srgbClr val="0645AD"/>
                          </a:solidFill>
                          <a:effectLst/>
                          <a:hlinkClick r:id="rId4" tooltip="Diabetes mellitus"/>
                        </a:rPr>
                        <a:t>Diabetes mellitus</a:t>
                      </a:r>
                      <a:endParaRPr lang="en-US" sz="1700">
                        <a:effectLst/>
                      </a:endParaRP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≥ 11.1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≥ 200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≥ 7.0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≥ 126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effectLst/>
                        </a:rPr>
                        <a:t>≥ 48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dirty="0">
                          <a:effectLst/>
                        </a:rPr>
                        <a:t>≥ 6.5</a:t>
                      </a:r>
                    </a:p>
                  </a:txBody>
                  <a:tcPr marL="86254" marR="86254" marT="43127" marB="43127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62222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2800" dirty="0"/>
              <a:t>لیسپرو  و آسپارات آنالوگ های انسولینی هستند که به علت این هگزامر نیستند، زودتر جذب می شوند .این دو گونه انسولین پالس های مجزا تولید کرده و هرگونه همپوشانی و اثر انتهایی کوتاه ، اگر وجود داشته باشد ، به مقدار کم است . این کار سبب کنترل هرچه بهتر هیپرگلیسمی بعد از مصرف غذا شده و از هیپوگلیسمی شبانه یا در میان وعده های غذایی می کاهد.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669230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r" rtl="1"/>
            <a:r>
              <a:rPr lang="fa-IR" sz="2400" dirty="0"/>
              <a:t>در کودکانی که مصرف یک دوز روزانه گلارژین نتوانسته است پوشش کامل 24 ساعته حاصل کند می تواند گلارژین را هر 12 ساعت تجویز کرد. </a:t>
            </a:r>
            <a:endParaRPr lang="en-US" sz="2400" dirty="0"/>
          </a:p>
          <a:p>
            <a:pPr algn="r" rtl="1"/>
            <a:r>
              <a:rPr lang="fa-IR" sz="2400" dirty="0"/>
              <a:t>اندازه پایه انسولین گلارژین در کودکان نوپا، 25تا30درصد اندازه کل و در کودکان بزرگتر 40 تا 50 درصد اندازه کل تجویز شده است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586394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en-US" b="1" dirty="0"/>
              <a:t> </a:t>
            </a:r>
            <a:r>
              <a:rPr lang="fa-IR" sz="2800" b="1" dirty="0"/>
              <a:t>تزریق پیوستۀ زیر پوستی انسولین  به وسیله پمپ  دارای باتری، در مقایسه با روش‌های رایج تزریق انسولین، سطح انسولین را در اندازه‌های نزدیک به طبیعی نگاه داشته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6336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18" y="1883664"/>
            <a:ext cx="11899138" cy="3119760"/>
          </a:xfrm>
        </p:spPr>
      </p:pic>
    </p:spTree>
    <p:extLst>
      <p:ext uri="{BB962C8B-B14F-4D97-AF65-F5344CB8AC3E}">
        <p14:creationId xmlns:p14="http://schemas.microsoft.com/office/powerpoint/2010/main" val="221582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16" y="675760"/>
            <a:ext cx="9308592" cy="602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35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rtl="1"/>
            <a:r>
              <a:rPr lang="fa-IR" sz="2400" u="sng" dirty="0"/>
              <a:t>پولوس –</a:t>
            </a:r>
            <a:r>
              <a:rPr lang="fa-IR" sz="2400" u="sng" dirty="0" smtClean="0"/>
              <a:t>نگهدارنده+</a:t>
            </a:r>
            <a:r>
              <a:rPr lang="en-US" sz="2400" u="sng" dirty="0" smtClean="0"/>
              <a:t>kg/85Ml</a:t>
            </a:r>
            <a:r>
              <a:rPr lang="fa-IR" sz="2400" u="sng" dirty="0" smtClean="0"/>
              <a:t> </a:t>
            </a:r>
            <a:r>
              <a:rPr lang="fa-IR" sz="2400" u="sng" dirty="0"/>
              <a:t>=  </a:t>
            </a:r>
            <a:r>
              <a:rPr lang="fa-IR" sz="2400" dirty="0"/>
              <a:t>میزان مایع وریدی </a:t>
            </a:r>
            <a:endParaRPr lang="en-US" sz="2400" dirty="0"/>
          </a:p>
          <a:p>
            <a:r>
              <a:rPr lang="fa-IR" dirty="0"/>
              <a:t> </a:t>
            </a:r>
            <a:r>
              <a:rPr lang="fa-IR" dirty="0" smtClean="0"/>
              <a:t> </a:t>
            </a:r>
            <a:r>
              <a:rPr lang="fa-IR" sz="2800" dirty="0" smtClean="0"/>
              <a:t> </a:t>
            </a:r>
            <a:r>
              <a:rPr lang="en-US" sz="2800" dirty="0" smtClean="0"/>
              <a:t>                           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7141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insulin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en-US" b="1" dirty="0"/>
              <a:t> kg/h</a:t>
            </a:r>
            <a:r>
              <a:rPr lang="fa-IR" b="1" dirty="0"/>
              <a:t>/واحد </a:t>
            </a:r>
            <a:r>
              <a:rPr lang="fa-IR" sz="2800" b="1" dirty="0"/>
              <a:t>1/. – </a:t>
            </a:r>
            <a:r>
              <a:rPr lang="fa-IR" sz="2800" b="1" dirty="0" smtClean="0"/>
              <a:t>5./</a:t>
            </a:r>
            <a:r>
              <a:rPr lang="en-US" sz="2800" b="1" dirty="0" smtClean="0"/>
              <a:t>.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8753565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/>
              <a:t> </a:t>
            </a:r>
            <a:r>
              <a:rPr lang="en-US" dirty="0"/>
              <a:t>DKA</a:t>
            </a:r>
            <a:r>
              <a:rPr lang="fa-IR" dirty="0"/>
              <a:t> </a:t>
            </a:r>
            <a:r>
              <a:rPr lang="fa-IR" dirty="0" smtClean="0"/>
              <a:t>اصلاح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/>
              <a:t>اصلاح همراه </a:t>
            </a:r>
            <a:r>
              <a:rPr lang="fa-IR" sz="2800" dirty="0"/>
              <a:t>با خطراتی می باشد که شامل هیپوگلیسمی، هیپوکالمی ، و ادم مغزی می باشد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384047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80416"/>
            <a:ext cx="8596668" cy="5431762"/>
          </a:xfrm>
        </p:spPr>
        <p:txBody>
          <a:bodyPr>
            <a:normAutofit/>
          </a:bodyPr>
          <a:lstStyle/>
          <a:p>
            <a:pPr lvl="3" algn="l" defTabSz="457200" rtl="0">
              <a:spcBef>
                <a:spcPct val="0"/>
              </a:spcBef>
            </a:pPr>
            <a:r>
              <a:rPr lang="en-US" sz="2800" b="1" dirty="0"/>
              <a:t>Complications</a:t>
            </a:r>
            <a:br>
              <a:rPr lang="en-US" sz="2800" b="1" dirty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045021"/>
            <a:ext cx="8596668" cy="3880773"/>
          </a:xfrm>
        </p:spPr>
        <p:txBody>
          <a:bodyPr/>
          <a:lstStyle/>
          <a:p>
            <a:r>
              <a:rPr lang="en-US" sz="2800" dirty="0" smtClean="0"/>
              <a:t>Over </a:t>
            </a:r>
            <a:r>
              <a:rPr lang="en-US" sz="2800" dirty="0"/>
              <a:t>time, type 1 diabetes complications can affect major organs in your body, including heart, blood vessels, nerves, eyes and kidneys. Maintaining a normal blood sugar level can dramatically reduce the risk of many complications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4604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People with type 1 diabetes and undiagnosed celiac disease have worse </a:t>
            </a:r>
            <a:r>
              <a:rPr lang="en-US" sz="3600" dirty="0" err="1"/>
              <a:t>glycaemic</a:t>
            </a:r>
            <a:r>
              <a:rPr lang="en-US" sz="3600" dirty="0"/>
              <a:t> control and a higher prevalence of </a:t>
            </a:r>
            <a:r>
              <a:rPr lang="en-US" sz="3600" dirty="0">
                <a:hlinkClick r:id="rId2" tooltip="Kidney disease"/>
              </a:rPr>
              <a:t>nephropathy</a:t>
            </a:r>
            <a:r>
              <a:rPr lang="en-US" sz="3600" dirty="0"/>
              <a:t> and </a:t>
            </a:r>
            <a:r>
              <a:rPr lang="en-US" sz="3600" dirty="0">
                <a:hlinkClick r:id="rId3" tooltip="Retinopathy"/>
              </a:rPr>
              <a:t>retinopathy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429202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Type 1 Diagnosis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99"/>
          <a:stretch/>
        </p:blipFill>
        <p:spPr bwMode="auto">
          <a:xfrm>
            <a:off x="1993393" y="0"/>
            <a:ext cx="71871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24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Complications</a:t>
            </a:r>
            <a:endParaRPr lang="en-US" sz="2800" dirty="0"/>
          </a:p>
          <a:p>
            <a:r>
              <a:rPr lang="en-US" sz="3600" dirty="0" smtClean="0"/>
              <a:t>Complications </a:t>
            </a:r>
            <a:r>
              <a:rPr lang="en-US" sz="3600" dirty="0"/>
              <a:t>of poorly managed type 1 diabetes may include </a:t>
            </a:r>
            <a:r>
              <a:rPr lang="en-US" sz="3600" dirty="0">
                <a:hlinkClick r:id="rId2" tooltip="Cardiovascular disease"/>
              </a:rPr>
              <a:t>cardiovascular disease</a:t>
            </a:r>
            <a:r>
              <a:rPr lang="en-US" sz="3600" dirty="0"/>
              <a:t>, </a:t>
            </a:r>
            <a:r>
              <a:rPr lang="en-US" sz="3600" dirty="0">
                <a:hlinkClick r:id="rId3" tooltip="Diabetic neuropathy"/>
              </a:rPr>
              <a:t>diabetic neuropathy</a:t>
            </a:r>
            <a:r>
              <a:rPr lang="en-US" sz="3600" dirty="0"/>
              <a:t>, and </a:t>
            </a:r>
            <a:r>
              <a:rPr lang="en-US" sz="3600" dirty="0">
                <a:hlinkClick r:id="rId4" tooltip="Diabetic retinopathy"/>
              </a:rPr>
              <a:t>diabetic retinopathy</a:t>
            </a:r>
            <a:r>
              <a:rPr lang="en-US" sz="3600" dirty="0"/>
              <a:t>, among others.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128224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 People with type 1 diabetes are higher risk for other autoimmune diseases, such as </a:t>
            </a:r>
            <a:r>
              <a:rPr lang="en-US" sz="3200" dirty="0">
                <a:hlinkClick r:id="rId2" tooltip="Autoimmune thyroid disease (page does not exist)"/>
              </a:rPr>
              <a:t>autoimmune thyroid disease</a:t>
            </a:r>
            <a:r>
              <a:rPr lang="en-US" sz="3200" dirty="0"/>
              <a:t>, </a:t>
            </a:r>
            <a:r>
              <a:rPr lang="en-US" sz="3200" dirty="0">
                <a:hlinkClick r:id="rId3" tooltip="Celiac disease"/>
              </a:rPr>
              <a:t>celiac disease</a:t>
            </a:r>
            <a:r>
              <a:rPr lang="en-US" sz="3200" dirty="0"/>
              <a:t>, rheumatoid arthritis, and </a:t>
            </a:r>
            <a:r>
              <a:rPr lang="en-US" sz="3200" dirty="0">
                <a:hlinkClick r:id="rId4" tooltip="Systemic lupus erythematosus"/>
              </a:rPr>
              <a:t>lupus</a:t>
            </a:r>
            <a:r>
              <a:rPr lang="en-US" sz="3200" dirty="0"/>
              <a:t>.</a:t>
            </a:r>
            <a:r>
              <a:rPr lang="en-US" sz="3200" baseline="30000" dirty="0">
                <a:hlinkClick r:id="rId5"/>
              </a:rPr>
              <a:t>[89]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787042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b="1" dirty="0"/>
              <a:t>Urinary tract </a:t>
            </a:r>
            <a:r>
              <a:rPr lang="en-US" sz="3600" b="1" dirty="0" smtClean="0"/>
              <a:t>infection </a:t>
            </a:r>
            <a:r>
              <a:rPr lang="en-US" dirty="0" smtClean="0"/>
              <a:t>People </a:t>
            </a:r>
            <a:r>
              <a:rPr lang="en-US" dirty="0"/>
              <a:t>with diabetes show an increased rate of </a:t>
            </a:r>
            <a:r>
              <a:rPr lang="en-US" dirty="0">
                <a:hlinkClick r:id="rId2"/>
              </a:rPr>
              <a:t>urinary tract infection</a:t>
            </a:r>
            <a:r>
              <a:rPr lang="en-US" dirty="0"/>
              <a:t>.</a:t>
            </a:r>
            <a:r>
              <a:rPr lang="en-US" baseline="30000" dirty="0">
                <a:hlinkClick r:id="rId3"/>
              </a:rPr>
              <a:t>[92]</a:t>
            </a:r>
            <a:r>
              <a:rPr lang="en-US" dirty="0"/>
              <a:t> The reason is bladder dysfunction is more common in people with diabetes than people without diabetes due to diabetes nephropathy.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2154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/>
              <a:t>Gene </a:t>
            </a:r>
            <a:r>
              <a:rPr lang="en-US" sz="2800" b="1" dirty="0" smtClean="0"/>
              <a:t>therapy</a:t>
            </a:r>
            <a:endParaRPr lang="en-US" sz="2800" b="1" dirty="0"/>
          </a:p>
          <a:p>
            <a:r>
              <a:rPr lang="en-US" dirty="0">
                <a:hlinkClick r:id="rId2" tooltip="Gene therapy"/>
              </a:rPr>
              <a:t>Gene therapy</a:t>
            </a:r>
            <a:r>
              <a:rPr lang="en-US" dirty="0"/>
              <a:t> has also been proposed as a possible cure for type 1 diabetes.</a:t>
            </a:r>
            <a:r>
              <a:rPr lang="en-US" baseline="30000" dirty="0">
                <a:hlinkClick r:id="rId3"/>
              </a:rPr>
              <a:t>[114]</a:t>
            </a:r>
            <a:endParaRPr lang="en-US" dirty="0"/>
          </a:p>
          <a:p>
            <a:r>
              <a:rPr lang="en-US" sz="3200" b="1" dirty="0"/>
              <a:t>Stem </a:t>
            </a:r>
            <a:r>
              <a:rPr lang="en-US" sz="3200" b="1" dirty="0" smtClean="0"/>
              <a:t>cells</a:t>
            </a:r>
            <a:endParaRPr lang="en-US" sz="3200" b="1" dirty="0"/>
          </a:p>
          <a:p>
            <a:r>
              <a:rPr lang="en-US" dirty="0"/>
              <a:t>Pluripotent </a:t>
            </a:r>
            <a:r>
              <a:rPr lang="en-US" dirty="0">
                <a:hlinkClick r:id="rId4" tooltip="Stem cells"/>
              </a:rPr>
              <a:t>stem cells</a:t>
            </a:r>
            <a:r>
              <a:rPr lang="en-US" dirty="0"/>
              <a:t> can be used to generate beta cells but previously these cells did not function as well as normal beta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8633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200" b="1" dirty="0" smtClean="0">
                <a:solidFill>
                  <a:schemeClr val="tx1"/>
                </a:solidFill>
              </a:rPr>
              <a:t>علل ادم مغزی در دیابت نوع 1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b="1" dirty="0" smtClean="0"/>
              <a:t>یک مطالعه</a:t>
            </a:r>
            <a:r>
              <a:rPr lang="en-US" b="1" dirty="0" smtClean="0"/>
              <a:t>  Case-control </a:t>
            </a:r>
            <a:r>
              <a:rPr lang="fa-IR" b="1" dirty="0" smtClean="0"/>
              <a:t>در مورد </a:t>
            </a:r>
            <a:r>
              <a:rPr lang="en-US" b="1" dirty="0" smtClean="0"/>
              <a:t>DKA </a:t>
            </a:r>
            <a:r>
              <a:rPr lang="fa-IR" b="1" dirty="0"/>
              <a:t> </a:t>
            </a:r>
            <a:r>
              <a:rPr lang="fa-IR" b="1" dirty="0" smtClean="0"/>
              <a:t>عنوان کرد که اسیدوز پایه و اختلالات سدیم ،پتاسیم و غلظت </a:t>
            </a:r>
            <a:r>
              <a:rPr lang="en-US" b="1" dirty="0" smtClean="0"/>
              <a:t>BUN </a:t>
            </a:r>
            <a:r>
              <a:rPr lang="fa-IR" b="1" dirty="0"/>
              <a:t> </a:t>
            </a:r>
            <a:r>
              <a:rPr lang="fa-IR" b="1" dirty="0" smtClean="0"/>
              <a:t>به عنوان پیش بینی کننده های افزایش خطر ابتلا به ادم مغزی هستند .</a:t>
            </a:r>
          </a:p>
          <a:p>
            <a:pPr marL="0" indent="0" algn="r" rtl="1">
              <a:buNone/>
            </a:pPr>
            <a:endParaRPr lang="fa-IR" b="1" dirty="0"/>
          </a:p>
          <a:p>
            <a:pPr marL="0" indent="0" algn="r" rtl="1">
              <a:buNone/>
            </a:pPr>
            <a:r>
              <a:rPr lang="fa-IR" b="1" dirty="0" smtClean="0"/>
              <a:t>در صورت بروز نخستین علائم ادم مغزی باید مانیتول برای استفاده در دسترس باشد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0317558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b="1" dirty="0" smtClean="0">
                <a:solidFill>
                  <a:schemeClr val="tx1"/>
                </a:solidFill>
              </a:rPr>
              <a:t>درمان تغذیه ای 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r" rtl="1">
              <a:buNone/>
            </a:pPr>
            <a:r>
              <a:rPr lang="fa-IR" b="1" dirty="0" smtClean="0"/>
              <a:t>ترکیب کالری باید به گونه ای باشد که 55 درصد از کربوهیدرات ها و 30 درصد از چربی و 15 درصد از پروتئین ها فراهم شود .70 درصد از محتوای کربوهیدرات باید از نوع کمپلکس مانند نشاسته فراهم شود و از مصرف ساکاروز و مصرف کربوهیدرات های خالص پرهیز گردد.</a:t>
            </a:r>
          </a:p>
          <a:p>
            <a:pPr marL="0" indent="0" algn="r" rtl="1">
              <a:buNone/>
            </a:pPr>
            <a:endParaRPr lang="fa-IR" b="1" dirty="0"/>
          </a:p>
          <a:p>
            <a:pPr marL="0" indent="0" algn="r" rtl="1">
              <a:buNone/>
            </a:pPr>
            <a:r>
              <a:rPr lang="fa-IR" b="1" dirty="0" smtClean="0"/>
              <a:t>نسبت چربی غیر اشباع به اشباع ½ به یک است.باید چربی های حیوانی محدود و از چربی های گیاهی استفاده گردد . به جای کره از مارگارین استفاده شود .از مرغ و ماهی به جای گوشت های چرب استفاده شود.مصرف تخم مرغ محدود گردد.</a:t>
            </a:r>
          </a:p>
          <a:p>
            <a:pPr marL="0" indent="0" algn="r" rtl="1">
              <a:buNone/>
            </a:pPr>
            <a:endParaRPr lang="fa-IR" b="1" dirty="0"/>
          </a:p>
          <a:p>
            <a:pPr marL="0" indent="0" algn="r" rtl="1">
              <a:buNone/>
            </a:pPr>
            <a:r>
              <a:rPr lang="fa-IR" b="1" dirty="0" smtClean="0"/>
              <a:t>کل کالری دریافتی روزانه 20 درصد برای صبحانه 20 درصد برای ناهار و 30 درصد برای شام و برای 3 نوبت میان وعده پیش از ظهر ،بعد از ظهر و عصر 10 درصد باقی می ماند .</a:t>
            </a:r>
          </a:p>
        </p:txBody>
      </p:sp>
    </p:spTree>
    <p:extLst>
      <p:ext uri="{BB962C8B-B14F-4D97-AF65-F5344CB8AC3E}">
        <p14:creationId xmlns:p14="http://schemas.microsoft.com/office/powerpoint/2010/main" val="1826556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72769"/>
            <a:ext cx="8596668" cy="4468594"/>
          </a:xfrm>
        </p:spPr>
        <p:txBody>
          <a:bodyPr/>
          <a:lstStyle/>
          <a:p>
            <a:pPr lvl="0" algn="r" rtl="1"/>
            <a:r>
              <a:rPr lang="fa-IR" sz="3600" dirty="0"/>
              <a:t>مکانیسم های خود ایمنی به عنوان عواملی هستند که در ایجاد دیابت نوع</a:t>
            </a:r>
            <a:r>
              <a:rPr lang="en-US" sz="3600" dirty="0"/>
              <a:t> I </a:t>
            </a:r>
            <a:r>
              <a:rPr lang="fa-IR" sz="3600" dirty="0"/>
              <a:t>دخالت دارند درحالی که عوارض بلند مدت آن به علت اختلالات متابولیک (هیپرگلایسمی) ایجاد</a:t>
            </a:r>
            <a:r>
              <a:rPr lang="fa-IR" dirty="0"/>
              <a:t> </a:t>
            </a:r>
            <a:r>
              <a:rPr lang="fa-IR" sz="3200" dirty="0"/>
              <a:t>می شود </a:t>
            </a:r>
            <a:r>
              <a:rPr lang="fa-IR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6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/>
            <a:r>
              <a:rPr lang="fa-IR" sz="2800" dirty="0"/>
              <a:t>دختران و پسران  به میزان برابری درگیر می شوند .</a:t>
            </a:r>
            <a:endParaRPr lang="en-US" sz="2800" dirty="0"/>
          </a:p>
          <a:p>
            <a:pPr algn="r" rtl="1"/>
            <a:r>
              <a:rPr lang="fa-IR" sz="2800" dirty="0"/>
              <a:t>اوج تظاهر در 2گروه سنی است 5تا7 سال و </a:t>
            </a:r>
            <a:r>
              <a:rPr lang="fa-IR" sz="3200" dirty="0"/>
              <a:t>زمان بلوغ است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9792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dirty="0">
                <a:solidFill>
                  <a:srgbClr val="111111"/>
                </a:solidFill>
                <a:latin typeface="Helvetica" panose="020B0604020202020204" pitchFamily="34" charset="0"/>
              </a:rPr>
              <a:t>Risk factors</a:t>
            </a:r>
          </a:p>
          <a:p>
            <a:r>
              <a:rPr lang="en-US" dirty="0">
                <a:solidFill>
                  <a:srgbClr val="111111"/>
                </a:solidFill>
                <a:latin typeface="Helvetica" panose="020B0604020202020204" pitchFamily="34" charset="0"/>
              </a:rPr>
              <a:t>Some known risk factors for type 1 diabetes include: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111111"/>
                </a:solidFill>
                <a:latin typeface="Helvetica" panose="020B0604020202020204" pitchFamily="34" charset="0"/>
              </a:rPr>
              <a:t>Family history.</a:t>
            </a:r>
            <a:r>
              <a:rPr lang="en-US" dirty="0">
                <a:solidFill>
                  <a:srgbClr val="111111"/>
                </a:solidFill>
                <a:latin typeface="Helvetica" panose="020B0604020202020204" pitchFamily="34" charset="0"/>
              </a:rPr>
              <a:t> Anyone with a parent or sibling with type 1 diabetes has a slightly increased risk of developing the condition.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111111"/>
                </a:solidFill>
                <a:latin typeface="Helvetica" panose="020B0604020202020204" pitchFamily="34" charset="0"/>
              </a:rPr>
              <a:t>Genetics.</a:t>
            </a:r>
            <a:r>
              <a:rPr lang="en-US" dirty="0">
                <a:solidFill>
                  <a:srgbClr val="111111"/>
                </a:solidFill>
                <a:latin typeface="Helvetica" panose="020B0604020202020204" pitchFamily="34" charset="0"/>
              </a:rPr>
              <a:t> The presence of certain genes indicates an increased risk of developing type 1 diabetes.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111111"/>
                </a:solidFill>
                <a:latin typeface="Helvetica" panose="020B0604020202020204" pitchFamily="34" charset="0"/>
              </a:rPr>
              <a:t>Geography.</a:t>
            </a:r>
            <a:r>
              <a:rPr lang="en-US" dirty="0">
                <a:solidFill>
                  <a:srgbClr val="111111"/>
                </a:solidFill>
                <a:latin typeface="Helvetica" panose="020B0604020202020204" pitchFamily="34" charset="0"/>
              </a:rPr>
              <a:t> The incidence of type 1 diabetes tends to increase as you travel away from the equator.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111111"/>
                </a:solidFill>
                <a:latin typeface="Helvetica" panose="020B0604020202020204" pitchFamily="34" charset="0"/>
              </a:rPr>
              <a:t>Age.</a:t>
            </a:r>
            <a:r>
              <a:rPr lang="en-US" dirty="0">
                <a:solidFill>
                  <a:srgbClr val="111111"/>
                </a:solidFill>
                <a:latin typeface="Helvetica" panose="020B0604020202020204" pitchFamily="34" charset="0"/>
              </a:rPr>
              <a:t> Although type 1 diabetes can appear at any age, it appears at two noticeable peaks. The first peak occurs in children between 4 and 7 years old, and the second is in children between 10 and 14 years old.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12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1985264"/>
            <a:ext cx="8375226" cy="26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07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65645"/>
            <a:ext cx="8596668" cy="4368227"/>
          </a:xfrm>
        </p:spPr>
        <p:txBody>
          <a:bodyPr>
            <a:normAutofit/>
          </a:bodyPr>
          <a:lstStyle/>
          <a:p>
            <a:pPr lvl="0" algn="just" rtl="1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fa-IR" sz="3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فاکتورهای محیطی </a:t>
            </a:r>
            <a:endParaRPr lang="en-US" sz="36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lvl="0" algn="just" rtl="1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fa-IR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تغییر در بروز به علت مهاجرت، افزایش در بروز در بیشتر جمعیت ها در چند دهه اخیر و بروز فصلی، همگی شواهدی هستند که فاکتورهای محیطی نقش بدون انکاری را در ایجاد دیابت تیپ </a:t>
            </a:r>
            <a:r>
              <a:rPr lang="en-US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I</a:t>
            </a:r>
            <a:r>
              <a:rPr lang="fa-IR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بازی می کنند . 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r>
              <a:rPr lang="fa-IR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ویروس های متفاوت با مکانیسم های مختلف به عنوان مسئول بروز دیابت در میزان با استعداد ژنتیکی شناخته شده اند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2746912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204</TotalTime>
  <Words>1555</Words>
  <Application>Microsoft Office PowerPoint</Application>
  <PresentationFormat>Custom</PresentationFormat>
  <Paragraphs>171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Facet</vt:lpstr>
      <vt:lpstr>Diabetes Mellitus in Children</vt:lpstr>
      <vt:lpstr>دیابت شیرین در کودکان     دیابتI شایع ترین بیماری متابولیک –غدد درون ریز در کودکان و نوجوانان می باشد که دارای پیامدهای مهم عاطفی و جسمانی است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symptome</vt:lpstr>
      <vt:lpstr>PowerPoint Presentation</vt:lpstr>
      <vt:lpstr>PowerPoint Presentation</vt:lpstr>
      <vt:lpstr>PowerPoint Presentation</vt:lpstr>
      <vt:lpstr>در خویشاوندان درجه اول بیماران مبتلا به دیابت گونه یک ، تعداد d-aab مثبت می تواند به تخمین زدن خطر ابتلا به دیابت تیپI کمک کند  </vt:lpstr>
      <vt:lpstr>PowerPoint Presentation</vt:lpstr>
      <vt:lpstr>PowerPoint Presentation</vt:lpstr>
      <vt:lpstr> </vt:lpstr>
      <vt:lpstr>پاتوفیزیولوژی</vt:lpstr>
      <vt:lpstr>PowerPoint Presentation</vt:lpstr>
      <vt:lpstr>PowerPoint Presentation</vt:lpstr>
      <vt:lpstr>PowerPoint Presentation</vt:lpstr>
      <vt:lpstr>Management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insulin</vt:lpstr>
      <vt:lpstr> DKA اصلاح</vt:lpstr>
      <vt:lpstr>Complications    </vt:lpstr>
      <vt:lpstr>PowerPoint Presentation</vt:lpstr>
      <vt:lpstr>PowerPoint Presentation</vt:lpstr>
      <vt:lpstr>complication</vt:lpstr>
      <vt:lpstr>PowerPoint Presentation</vt:lpstr>
      <vt:lpstr>PowerPoint Presentation</vt:lpstr>
      <vt:lpstr>علل ادم مغزی در دیابت نوع 1</vt:lpstr>
      <vt:lpstr>درمان تغذیه ای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دیابت شیرین در کودکان  دیابت شیرین  دیابتI شایع ترین بیماری متابولیک –غدد درون ریز در کودکان و نوجوانان می باشد که دارای پیامدهای مهم عاطفی و جسمانی است</dc:title>
  <dc:creator>parsa system</dc:creator>
  <cp:lastModifiedBy>MA-SalehRiyahi-PC</cp:lastModifiedBy>
  <cp:revision>36</cp:revision>
  <dcterms:created xsi:type="dcterms:W3CDTF">2021-05-15T18:13:31Z</dcterms:created>
  <dcterms:modified xsi:type="dcterms:W3CDTF">2021-05-23T05:55:26Z</dcterms:modified>
</cp:coreProperties>
</file>