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بسم الله الرحمن الرحیم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مصاحبه کارامد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توجه به نگرانی و اضطراب بیمار</a:t>
            </a:r>
          </a:p>
          <a:p>
            <a:pPr algn="r" rtl="1"/>
            <a:r>
              <a:rPr lang="fa-IR" dirty="0" smtClean="0"/>
              <a:t>پرسش های حرفه ای و منظم </a:t>
            </a:r>
          </a:p>
          <a:p>
            <a:pPr algn="r" rtl="1"/>
            <a:r>
              <a:rPr lang="fa-IR" dirty="0" smtClean="0"/>
              <a:t>مجال برای پاسخ دادن به پرسش های بیمار </a:t>
            </a:r>
          </a:p>
          <a:p>
            <a:pPr algn="r" rtl="1"/>
            <a:r>
              <a:rPr lang="fa-IR" dirty="0" smtClean="0"/>
              <a:t>تشکر از بیمار</a:t>
            </a:r>
          </a:p>
          <a:p>
            <a:pPr algn="r" rtl="1"/>
            <a:r>
              <a:rPr lang="fa-IR" dirty="0" smtClean="0"/>
              <a:t>توجیه کامل برنامه درمانی </a:t>
            </a:r>
          </a:p>
          <a:p>
            <a:pPr algn="r" rtl="1"/>
            <a:r>
              <a:rPr lang="fa-IR" dirty="0" smtClean="0"/>
              <a:t>مشخص کردن قرار بعدی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/>
              <a:t>بعضی از فنون اختصاصی مصاحبه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استفاده از پرسش های باز پاسخ </a:t>
            </a:r>
          </a:p>
          <a:p>
            <a:pPr algn="r" rtl="1"/>
            <a:r>
              <a:rPr lang="fa-IR" dirty="0" smtClean="0"/>
              <a:t>بازگویی </a:t>
            </a:r>
            <a:r>
              <a:rPr lang="en-US" dirty="0" smtClean="0"/>
              <a:t>REFLECTION</a:t>
            </a:r>
            <a:endParaRPr lang="fa-IR" dirty="0" smtClean="0"/>
          </a:p>
          <a:p>
            <a:pPr algn="r" rtl="1"/>
            <a:r>
              <a:rPr lang="fa-IR" dirty="0" smtClean="0"/>
              <a:t>سکوت</a:t>
            </a:r>
            <a:r>
              <a:rPr lang="en-US" dirty="0" smtClean="0"/>
              <a:t>SILENCE</a:t>
            </a:r>
            <a:endParaRPr lang="fa-IR" dirty="0" smtClean="0"/>
          </a:p>
          <a:p>
            <a:pPr algn="r" rtl="1"/>
            <a:r>
              <a:rPr lang="fa-IR" dirty="0" smtClean="0"/>
              <a:t>گوش دادن فعال</a:t>
            </a:r>
            <a:r>
              <a:rPr lang="en-US" dirty="0" smtClean="0"/>
              <a:t>ACTIVE LISENING </a:t>
            </a:r>
            <a:endParaRPr lang="fa-IR" dirty="0" smtClean="0"/>
          </a:p>
          <a:p>
            <a:pPr algn="r" rtl="1"/>
            <a:r>
              <a:rPr lang="fa-IR" dirty="0" smtClean="0"/>
              <a:t>جمع بندی</a:t>
            </a:r>
            <a:r>
              <a:rPr lang="en-US" dirty="0" smtClean="0"/>
              <a:t>SUMMATION</a:t>
            </a:r>
            <a:endParaRPr lang="fa-IR" dirty="0" smtClean="0"/>
          </a:p>
          <a:p>
            <a:pPr algn="r" rtl="1"/>
            <a:r>
              <a:rPr lang="fa-IR" dirty="0" smtClean="0"/>
              <a:t>گذار </a:t>
            </a:r>
            <a:r>
              <a:rPr lang="en-US" dirty="0" smtClean="0"/>
              <a:t>TRANSITION</a:t>
            </a:r>
            <a:endParaRPr lang="fa-IR" dirty="0" smtClean="0"/>
          </a:p>
          <a:p>
            <a:pPr algn="r" rtl="1"/>
            <a:r>
              <a:rPr lang="fa-IR" dirty="0" smtClean="0"/>
              <a:t>اطمینان بخشی</a:t>
            </a:r>
            <a:r>
              <a:rPr lang="en-US" dirty="0" smtClean="0"/>
              <a:t> REASSURANCE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ویژگی های مناسب درمانگران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خونسردی،ارامش،خویشتن داری و متانت </a:t>
            </a:r>
          </a:p>
          <a:p>
            <a:pPr algn="r" rtl="1"/>
            <a:r>
              <a:rPr lang="fa-IR" dirty="0" smtClean="0"/>
              <a:t>عدم قضاوت و در صورت نیاز قضاوت صریح</a:t>
            </a:r>
          </a:p>
          <a:p>
            <a:pPr algn="r" rtl="1"/>
            <a:r>
              <a:rPr lang="fa-IR" dirty="0" smtClean="0"/>
              <a:t>توانایی تحمل ناکامی</a:t>
            </a:r>
          </a:p>
          <a:p>
            <a:pPr algn="r" rtl="1"/>
            <a:r>
              <a:rPr lang="fa-IR" dirty="0" smtClean="0"/>
              <a:t>صبر نامحدود</a:t>
            </a:r>
          </a:p>
          <a:p>
            <a:pPr algn="r" rtl="1"/>
            <a:r>
              <a:rPr lang="fa-IR" dirty="0" smtClean="0"/>
              <a:t>عطوفت و نیکی به دیگران</a:t>
            </a:r>
          </a:p>
          <a:p>
            <a:pPr algn="r" rtl="1"/>
            <a:r>
              <a:rPr lang="fa-IR" dirty="0" smtClean="0"/>
              <a:t>پشتکار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روشهای سه گانه ارزیابی وضعیت روانی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مشاهده </a:t>
            </a:r>
            <a:r>
              <a:rPr lang="en-US" dirty="0" smtClean="0"/>
              <a:t>observation</a:t>
            </a:r>
          </a:p>
          <a:p>
            <a:pPr marL="0" indent="0" algn="r" rtl="1">
              <a:buNone/>
            </a:pPr>
            <a:r>
              <a:rPr lang="fa-IR" dirty="0" smtClean="0"/>
              <a:t>ظاهر،هوشیاری ، روانی حرکتی</a:t>
            </a:r>
          </a:p>
          <a:p>
            <a:pPr algn="r" rtl="1"/>
            <a:r>
              <a:rPr lang="fa-IR" dirty="0" smtClean="0"/>
              <a:t>مکالمه</a:t>
            </a:r>
            <a:r>
              <a:rPr lang="en-US" dirty="0" smtClean="0"/>
              <a:t>conversation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توجه،تمرکز، تکلم،فکر،موقعیت سنجی، حافظه، عاطفه</a:t>
            </a:r>
          </a:p>
          <a:p>
            <a:pPr algn="r" rtl="1"/>
            <a:r>
              <a:rPr lang="fa-IR" dirty="0" smtClean="0"/>
              <a:t>کاوش </a:t>
            </a:r>
            <a:r>
              <a:rPr lang="en-US" dirty="0" smtClean="0"/>
              <a:t>exploration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خلق ،محتوای تفکر، ادراکو.....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سه شکل مطرح کردن مشکلات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1.برون ریزی تمام مشکلات</a:t>
            </a:r>
          </a:p>
          <a:p>
            <a:pPr marL="0" indent="0" algn="r" rtl="1">
              <a:buNone/>
            </a:pPr>
            <a:r>
              <a:rPr lang="fa-IR" dirty="0" smtClean="0"/>
              <a:t>2.مطرح کردن بعضی مشکلات و پنهان کردن موضوعات ناراحت کننده</a:t>
            </a:r>
          </a:p>
          <a:p>
            <a:pPr marL="0" indent="0" algn="r" rtl="1">
              <a:buNone/>
            </a:pPr>
            <a:r>
              <a:rPr lang="fa-IR" dirty="0" smtClean="0"/>
              <a:t>3.بیمارانی که موضوعات و مشکلات برای خودشان نیز گیج کننده و نامفهوم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سه شکل مطرح کردن مشکلات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AutoNum type="arabicPeriod"/>
            </a:pPr>
            <a:r>
              <a:rPr lang="fa-IR" dirty="0" smtClean="0"/>
              <a:t>طرح مشکلات و شکایات 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مقاومت ها 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دفاع 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/>
              <a:t>سه شکل مطرح کردن مشکلات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AutoNum type="arabicPeriod"/>
            </a:pPr>
            <a:r>
              <a:rPr lang="fa-IR" dirty="0"/>
              <a:t>طرح مشکلات و شکایات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بیماران کاملا همکاری دارند و به صورت اشکارا مشکل را بیان می دارند</a:t>
            </a: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2.مقاومت </a:t>
            </a:r>
            <a:r>
              <a:rPr lang="fa-IR" dirty="0"/>
              <a:t>ها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نسبت به بعضی مشکلات اگاهانه مقاومت دارند </a:t>
            </a:r>
          </a:p>
          <a:p>
            <a:pPr marL="0" indent="0" algn="r" rtl="1">
              <a:buNone/>
            </a:pPr>
            <a:r>
              <a:rPr lang="fa-IR" dirty="0" smtClean="0"/>
              <a:t>3. دفاع </a:t>
            </a:r>
            <a:r>
              <a:rPr lang="fa-IR" dirty="0"/>
              <a:t>ها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بدون اگاهی ادراکات خود را تحریف می کنند 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نحوه ارتباط با بیمارانی که شکایات خود را بیان می کنند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ارتباط موثر</a:t>
            </a:r>
          </a:p>
          <a:p>
            <a:pPr algn="r" rtl="1"/>
            <a:r>
              <a:rPr lang="fa-IR" dirty="0" smtClean="0"/>
              <a:t>اطمینان بخشی </a:t>
            </a:r>
          </a:p>
          <a:p>
            <a:pPr algn="r" rtl="1"/>
            <a:r>
              <a:rPr lang="fa-IR" dirty="0" smtClean="0"/>
              <a:t>همدلی</a:t>
            </a:r>
          </a:p>
          <a:p>
            <a:pPr algn="r" rtl="1"/>
            <a:r>
              <a:rPr lang="fa-IR" dirty="0" smtClean="0"/>
              <a:t>پرسش های هدفمند</a:t>
            </a:r>
          </a:p>
          <a:p>
            <a:pPr algn="r" rtl="1"/>
            <a:r>
              <a:rPr lang="fa-IR" dirty="0" smtClean="0"/>
              <a:t>پرسش های ملایم برای ورود به موضوع</a:t>
            </a:r>
          </a:p>
          <a:p>
            <a:pPr algn="r" rtl="1"/>
            <a:r>
              <a:rPr lang="fa-IR" dirty="0" smtClean="0"/>
              <a:t>گوش دادن فعال </a:t>
            </a:r>
          </a:p>
          <a:p>
            <a:pPr algn="r" rtl="1"/>
            <a:r>
              <a:rPr lang="fa-IR" dirty="0" smtClean="0"/>
              <a:t>مدیریت گفتگو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ارتباط با بیماران مقاوم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به دنبال حفظ تصویر مناسب از خود هستند</a:t>
            </a:r>
          </a:p>
          <a:p>
            <a:pPr algn="r" rtl="1"/>
            <a:r>
              <a:rPr lang="fa-IR" dirty="0" smtClean="0"/>
              <a:t>به پاسخ های مصاحبه گر اعتماد ندارند</a:t>
            </a:r>
          </a:p>
          <a:p>
            <a:pPr algn="r" rtl="1"/>
            <a:r>
              <a:rPr lang="fa-IR" dirty="0" smtClean="0"/>
              <a:t>ترس از مصاحبه گر</a:t>
            </a:r>
          </a:p>
          <a:p>
            <a:pPr algn="r" rtl="1"/>
            <a:r>
              <a:rPr lang="fa-IR" dirty="0" smtClean="0"/>
              <a:t>ترس از مسخره شدن </a:t>
            </a:r>
          </a:p>
          <a:p>
            <a:pPr algn="r" rtl="1"/>
            <a:r>
              <a:rPr lang="fa-IR" dirty="0" smtClean="0"/>
              <a:t>ترس از قضاوت شدن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ارتباط با بیماران مقاوم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بیان پذیرش و درک شرایط بیمار</a:t>
            </a:r>
          </a:p>
          <a:p>
            <a:pPr algn="r" rtl="1"/>
            <a:r>
              <a:rPr lang="fa-IR" dirty="0" smtClean="0"/>
              <a:t>رویا رو کردن با پیامدهای مقاومت</a:t>
            </a:r>
          </a:p>
          <a:p>
            <a:pPr algn="r" rtl="1"/>
            <a:r>
              <a:rPr lang="fa-IR" dirty="0" smtClean="0"/>
              <a:t>نادیده گرفتن مقاومت ها</a:t>
            </a:r>
          </a:p>
          <a:p>
            <a:pPr algn="r" rtl="1"/>
            <a:r>
              <a:rPr lang="fa-IR" dirty="0" smtClean="0"/>
              <a:t>نزدیک شدن به مقاوت از مسیر دیگر</a:t>
            </a:r>
          </a:p>
          <a:p>
            <a:pPr algn="r" rtl="1"/>
            <a:r>
              <a:rPr lang="fa-IR" dirty="0" smtClean="0"/>
              <a:t>استفاده از مبالغه و لاف زنی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سلام و خدا قوت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شناسایی دفاع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یک عامل استرس زا</a:t>
            </a:r>
          </a:p>
          <a:p>
            <a:pPr algn="r" rtl="1"/>
            <a:r>
              <a:rPr lang="fa-IR" dirty="0" smtClean="0"/>
              <a:t>بیمار نمی تواند این عامل استرس زا را تحمل کند</a:t>
            </a:r>
          </a:p>
          <a:p>
            <a:pPr algn="r" rtl="1"/>
            <a:r>
              <a:rPr lang="fa-IR" dirty="0" smtClean="0"/>
              <a:t>ایجاد یک تعارض هیجانی</a:t>
            </a:r>
          </a:p>
          <a:p>
            <a:pPr algn="r" rtl="1"/>
            <a:r>
              <a:rPr lang="fa-IR" dirty="0" smtClean="0"/>
              <a:t>ایجاد یک رفتار یا علامت برای فرار از تعارض</a:t>
            </a:r>
          </a:p>
          <a:p>
            <a:pPr algn="r" rtl="1"/>
            <a:r>
              <a:rPr lang="fa-IR" dirty="0" smtClean="0"/>
              <a:t>وظیفه درمانگر کشف این ارتباط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مکانیسم های دفاعی سازگارانه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شوخ طبعی </a:t>
            </a:r>
          </a:p>
          <a:p>
            <a:pPr marL="0" indent="0" algn="r" rtl="1">
              <a:buNone/>
            </a:pPr>
            <a:r>
              <a:rPr lang="fa-IR" dirty="0" smtClean="0"/>
              <a:t>خندیدن به جنبه های طنز حوادث سخت و تهدیدات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والایش</a:t>
            </a:r>
          </a:p>
          <a:p>
            <a:pPr marL="0" indent="0" algn="r" rtl="1">
              <a:buNone/>
            </a:pPr>
            <a:r>
              <a:rPr lang="fa-IR" dirty="0" smtClean="0"/>
              <a:t>تبدیل احساسات و تکانه های غیر قابل قبول به رفتار اجتماع پسند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مکانیسم های دفاعی ناسازگارانه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همه کار توانی </a:t>
            </a:r>
          </a:p>
          <a:p>
            <a:pPr marL="0" indent="0" algn="r" rtl="1">
              <a:buNone/>
            </a:pPr>
            <a:r>
              <a:rPr lang="fa-IR" dirty="0" smtClean="0"/>
              <a:t>احساس حقارت و شکست و عزت نفس پایین</a:t>
            </a:r>
          </a:p>
          <a:p>
            <a:pPr marL="0" indent="0" algn="r" rtl="1">
              <a:buNone/>
            </a:pPr>
            <a:r>
              <a:rPr lang="fa-IR" dirty="0" smtClean="0"/>
              <a:t>باعث تعرف بیش از حد از خود و مغرور بودن می شود</a:t>
            </a:r>
          </a:p>
          <a:p>
            <a:pPr algn="r" rtl="1"/>
            <a:r>
              <a:rPr lang="fa-IR" dirty="0" smtClean="0"/>
              <a:t>انکار</a:t>
            </a:r>
          </a:p>
          <a:p>
            <a:pPr marL="0" indent="0" algn="r" rtl="1">
              <a:buNone/>
            </a:pPr>
            <a:r>
              <a:rPr lang="fa-IR" dirty="0" smtClean="0"/>
              <a:t>وجود واقعیت دردناک غیر قابل پذیرش و انکار ان</a:t>
            </a:r>
          </a:p>
          <a:p>
            <a:pPr algn="r" rtl="1"/>
            <a:r>
              <a:rPr lang="fa-IR" dirty="0" smtClean="0"/>
              <a:t>فرافکنی</a:t>
            </a:r>
          </a:p>
          <a:p>
            <a:pPr marL="0" indent="0" algn="r" rtl="1">
              <a:buNone/>
            </a:pPr>
            <a:r>
              <a:rPr lang="fa-IR" dirty="0" smtClean="0"/>
              <a:t>انتساب احساسات غیر قابل قبول خود به دیگران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کمک به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/>
              <a:t>جلب اعتماد</a:t>
            </a:r>
          </a:p>
          <a:p>
            <a:pPr algn="r" rtl="1"/>
            <a:r>
              <a:rPr lang="fa-IR" dirty="0" smtClean="0"/>
              <a:t>همدلی</a:t>
            </a:r>
          </a:p>
          <a:p>
            <a:pPr algn="r" rtl="1"/>
            <a:r>
              <a:rPr lang="fa-IR" dirty="0" smtClean="0"/>
              <a:t>ایجاد امید </a:t>
            </a:r>
          </a:p>
          <a:p>
            <a:pPr algn="r" rtl="1"/>
            <a:r>
              <a:rPr lang="fa-IR" dirty="0" smtClean="0"/>
              <a:t>پرسش از علت </a:t>
            </a:r>
          </a:p>
          <a:p>
            <a:pPr algn="r" rtl="1"/>
            <a:r>
              <a:rPr lang="fa-IR" dirty="0" smtClean="0"/>
              <a:t>پرسش از اینکه چرا الان </a:t>
            </a:r>
          </a:p>
          <a:p>
            <a:pPr algn="r" rtl="1"/>
            <a:r>
              <a:rPr lang="fa-IR" dirty="0" smtClean="0"/>
              <a:t>پرسش از مسئله اصلی </a:t>
            </a:r>
          </a:p>
          <a:p>
            <a:pPr algn="r" rtl="1"/>
            <a:r>
              <a:rPr lang="fa-IR" dirty="0" smtClean="0"/>
              <a:t>روشهای حل مسئله</a:t>
            </a:r>
          </a:p>
          <a:p>
            <a:pPr algn="r" rtl="1"/>
            <a:r>
              <a:rPr lang="fa-IR" dirty="0" smtClean="0"/>
              <a:t>پرسش از موانع </a:t>
            </a:r>
          </a:p>
          <a:p>
            <a:pPr algn="r" rtl="1"/>
            <a:r>
              <a:rPr lang="fa-IR" dirty="0" smtClean="0"/>
              <a:t>پرسش از نیازهای اولیه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نحوه کمک به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dirty="0" smtClean="0"/>
              <a:t>بررسی اختلات بیمار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شخصیت 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سایکوز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افسردگی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مانیا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اعتیاد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مشکلات خانوادگی</a:t>
            </a:r>
          </a:p>
          <a:p>
            <a:pPr marL="514350" indent="-514350" algn="r" rtl="1">
              <a:buAutoNum type="arabicPeriod"/>
            </a:pPr>
            <a:r>
              <a:rPr lang="fa-IR" dirty="0" smtClean="0"/>
              <a:t>تجاوز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نحوه کمک به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خود را راه حل کن نشان دادن</a:t>
            </a:r>
          </a:p>
          <a:p>
            <a:pPr algn="r" rtl="1"/>
            <a:r>
              <a:rPr lang="fa-IR" dirty="0" smtClean="0"/>
              <a:t>خود را کمک کننده نشان دادن</a:t>
            </a:r>
          </a:p>
          <a:p>
            <a:pPr algn="r" rtl="1"/>
            <a:r>
              <a:rPr lang="fa-IR" dirty="0" smtClean="0"/>
              <a:t>خود را همدل نشان دادن</a:t>
            </a:r>
          </a:p>
          <a:p>
            <a:pPr algn="r" rtl="1"/>
            <a:r>
              <a:rPr lang="fa-IR" dirty="0" smtClean="0"/>
              <a:t>خود را متحد نشان دادن </a:t>
            </a:r>
          </a:p>
          <a:p>
            <a:pPr algn="r" rtl="1"/>
            <a:r>
              <a:rPr lang="fa-IR" dirty="0" smtClean="0"/>
              <a:t>ایجاد یک قرار داد درمانی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به امید حال خوب </a:t>
            </a:r>
            <a:br>
              <a:rPr lang="fa-IR" dirty="0" smtClean="0"/>
            </a:br>
            <a:r>
              <a:rPr lang="fa-IR" dirty="0" smtClean="0"/>
              <a:t>خدا حافظ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209800"/>
          </a:xfrm>
        </p:spPr>
        <p:txBody>
          <a:bodyPr>
            <a:noAutofit/>
          </a:bodyPr>
          <a:lstStyle/>
          <a:p>
            <a:r>
              <a:rPr lang="fa-IR" sz="3200" dirty="0" smtClean="0"/>
              <a:t>نحوه برقراری ارتباط با بیماران در معرض خطر خودکشی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99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آشنایی با مفاهیم اولیه برای ایجاد ارتباط موثر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انتقال (</a:t>
            </a:r>
            <a:r>
              <a:rPr lang="en-US" dirty="0" err="1" smtClean="0"/>
              <a:t>transferance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انتظارات ، باورها و پاسخ های هیجانی که بیمار وارد رابطه درمانگر-بیمار می کند</a:t>
            </a:r>
          </a:p>
          <a:p>
            <a:pPr marL="0" indent="0" algn="r" rtl="1">
              <a:buNone/>
            </a:pPr>
            <a:r>
              <a:rPr lang="fa-IR" dirty="0" smtClean="0"/>
              <a:t>به نوعی بیمار نحوه ارتباطات قبلی خود را با مظاهر قدرت که در طول زندگی داشته بازسازی می کند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/>
              <a:t>آشنایی با مفاهیم اولیه برای ایجاد ارتباط موثر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انتقال متقابل (</a:t>
            </a:r>
            <a:r>
              <a:rPr lang="en-US" dirty="0" smtClean="0"/>
              <a:t>counter </a:t>
            </a:r>
            <a:r>
              <a:rPr lang="en-US" dirty="0" err="1" smtClean="0"/>
              <a:t>transferance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پزشکان نیز نسبت به بیماران واکنش متقابل دارند</a:t>
            </a:r>
          </a:p>
          <a:p>
            <a:pPr marL="0" indent="0" algn="r" rtl="1">
              <a:buNone/>
            </a:pPr>
            <a:r>
              <a:rPr lang="fa-IR" dirty="0" smtClean="0"/>
              <a:t>درمانگران انتظارات ناخوداگاه یا ناگفته ای از بیماران دارند</a:t>
            </a:r>
          </a:p>
          <a:p>
            <a:pPr marL="0" indent="0" algn="r" rtl="1">
              <a:buNone/>
            </a:pPr>
            <a:r>
              <a:rPr lang="fa-IR" dirty="0" smtClean="0"/>
              <a:t>پذیرش درمان</a:t>
            </a:r>
          </a:p>
          <a:p>
            <a:pPr marL="0" indent="0" algn="r" rtl="1">
              <a:buNone/>
            </a:pPr>
            <a:r>
              <a:rPr lang="fa-IR" dirty="0" smtClean="0"/>
              <a:t>کنترل هیجانات</a:t>
            </a:r>
          </a:p>
          <a:p>
            <a:pPr marL="0" indent="0" algn="r" rtl="1">
              <a:buNone/>
            </a:pPr>
            <a:r>
              <a:rPr lang="fa-IR" dirty="0" smtClean="0"/>
              <a:t>قدر دان بودن </a:t>
            </a:r>
          </a:p>
          <a:p>
            <a:pPr marL="0" indent="0" algn="r" rtl="1">
              <a:buNone/>
            </a:pPr>
            <a:r>
              <a:rPr lang="fa-IR" dirty="0" smtClean="0"/>
              <a:t>باید این احساسات پایش و مدیریت شود</a:t>
            </a:r>
          </a:p>
        </p:txBody>
      </p:sp>
    </p:spTree>
    <p:extLst>
      <p:ext uri="{BB962C8B-B14F-4D97-AF65-F5344CB8AC3E}">
        <p14:creationId xmlns:p14="http://schemas.microsoft.com/office/powerpoint/2010/main" val="10580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مدل های رابطه درمانگر-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1.مدل پدرمابانه: تجویز درمان و پذیرش بدون چون و چرا</a:t>
            </a:r>
          </a:p>
          <a:p>
            <a:pPr marL="0" indent="0" algn="r" rtl="1">
              <a:buNone/>
            </a:pPr>
            <a:r>
              <a:rPr lang="fa-IR" dirty="0" smtClean="0"/>
              <a:t>2.مدل آگاهی دهنده:دادن اطلاعات به بیمار و انتخاب آزادانه</a:t>
            </a:r>
          </a:p>
          <a:p>
            <a:pPr marL="0" indent="0" algn="r" rtl="1">
              <a:buNone/>
            </a:pPr>
            <a:r>
              <a:rPr lang="fa-IR" dirty="0" smtClean="0"/>
              <a:t>3.مدل تفسیری: درمانگر بر اساس شرایط بیمار توصیه هایی می کند و تصمیم مشارکتی گرفته می شود</a:t>
            </a:r>
          </a:p>
          <a:p>
            <a:pPr marL="0" indent="0" algn="r" rtl="1">
              <a:buNone/>
            </a:pPr>
            <a:r>
              <a:rPr lang="fa-IR" dirty="0" smtClean="0"/>
              <a:t>4.مدل مشورتی: پزشک مثل دوست و مشاور عمل می کند و فعالاانه مسیر خاصی را توصیه می کند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دو نوع مصاحبه داریم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سبک بینش گرا: کشف و تفسیر تعارضات ناخودآگاه اضطراب ها و دفاع ها </a:t>
            </a:r>
          </a:p>
          <a:p>
            <a:pPr algn="r" rtl="1"/>
            <a:r>
              <a:rPr lang="fa-IR" dirty="0" smtClean="0"/>
              <a:t>سبک علامتگرا:پرسش و طبقه بندی شکایات و گژکاری های بیمار مطابق طبقه بندی های تشخیصی اختصاصی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مصاحبه کارامد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نحوه شروع مصاحبه تاثیر بسیار مهمی بر جریان مصاحبه دارد</a:t>
            </a:r>
          </a:p>
          <a:p>
            <a:pPr algn="r" rtl="1"/>
            <a:r>
              <a:rPr lang="fa-IR" dirty="0" smtClean="0"/>
              <a:t>پوشش مناسب </a:t>
            </a:r>
          </a:p>
          <a:p>
            <a:pPr algn="r" rtl="1"/>
            <a:r>
              <a:rPr lang="fa-IR" dirty="0" smtClean="0"/>
              <a:t>محل مناسب</a:t>
            </a:r>
          </a:p>
          <a:p>
            <a:pPr algn="r" rtl="1"/>
            <a:r>
              <a:rPr lang="fa-IR" dirty="0" smtClean="0"/>
              <a:t>دانستن اسم و مشخصات بیمار</a:t>
            </a:r>
          </a:p>
          <a:p>
            <a:pPr algn="r" rtl="1"/>
            <a:r>
              <a:rPr lang="fa-IR" dirty="0" smtClean="0"/>
              <a:t>سلام و معرفی خود </a:t>
            </a:r>
          </a:p>
          <a:p>
            <a:pPr algn="r" rtl="1"/>
            <a:r>
              <a:rPr lang="fa-IR" dirty="0" smtClean="0"/>
              <a:t>مشخص کردن همراهان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مصاحبه کارامد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/>
              <a:t>سوالات اولیه راجع علت مراجعه </a:t>
            </a:r>
          </a:p>
          <a:p>
            <a:pPr algn="r" rtl="1"/>
            <a:r>
              <a:rPr lang="fa-IR" dirty="0" smtClean="0"/>
              <a:t>چه کمکی می توانیم انجام دهیم</a:t>
            </a:r>
          </a:p>
          <a:p>
            <a:pPr algn="r" rtl="1"/>
            <a:r>
              <a:rPr lang="fa-IR" dirty="0" smtClean="0"/>
              <a:t>رعایت محرمانه بودن اطلاعات </a:t>
            </a:r>
          </a:p>
          <a:p>
            <a:pPr algn="r" rtl="1"/>
            <a:r>
              <a:rPr lang="fa-IR" dirty="0" smtClean="0"/>
              <a:t>اصل رازداری</a:t>
            </a:r>
          </a:p>
          <a:p>
            <a:pPr algn="r" rtl="1"/>
            <a:r>
              <a:rPr lang="fa-IR" dirty="0" smtClean="0"/>
              <a:t>ابراز همدلی</a:t>
            </a:r>
          </a:p>
          <a:p>
            <a:pPr algn="r" rtl="1"/>
            <a:r>
              <a:rPr lang="fa-IR" dirty="0" smtClean="0"/>
              <a:t>رعایت محیط ساکت و بدون مزاحم</a:t>
            </a:r>
          </a:p>
          <a:p>
            <a:pPr algn="r" rtl="1"/>
            <a:r>
              <a:rPr lang="fa-IR" dirty="0" smtClean="0"/>
              <a:t>رعایت ساختار مصاحبه </a:t>
            </a:r>
          </a:p>
        </p:txBody>
      </p:sp>
    </p:spTree>
    <p:extLst>
      <p:ext uri="{BB962C8B-B14F-4D97-AF65-F5344CB8AC3E}">
        <p14:creationId xmlns:p14="http://schemas.microsoft.com/office/powerpoint/2010/main" val="15277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87</TotalTime>
  <Words>760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Garamond</vt:lpstr>
      <vt:lpstr>Times New Roman</vt:lpstr>
      <vt:lpstr>Wingdings</vt:lpstr>
      <vt:lpstr>Couture</vt:lpstr>
      <vt:lpstr>بسم الله الرحمن الرحیم</vt:lpstr>
      <vt:lpstr>با سلام و خدا قوت</vt:lpstr>
      <vt:lpstr>نحوه برقراری ارتباط با بیماران در معرض خطر خودکشی</vt:lpstr>
      <vt:lpstr>آشنایی با مفاهیم اولیه برای ایجاد ارتباط موثر</vt:lpstr>
      <vt:lpstr>آشنایی با مفاهیم اولیه برای ایجاد ارتباط موثر</vt:lpstr>
      <vt:lpstr>مدل های رابطه درمانگر- بیمار</vt:lpstr>
      <vt:lpstr>دو نوع مصاحبه داریم</vt:lpstr>
      <vt:lpstr>مصاحبه کارامد</vt:lpstr>
      <vt:lpstr>مصاحبه کارامد</vt:lpstr>
      <vt:lpstr>مصاحبه کارامد</vt:lpstr>
      <vt:lpstr>بعضی از فنون اختصاصی مصاحبه</vt:lpstr>
      <vt:lpstr>ویژگی های مناسب درمانگران</vt:lpstr>
      <vt:lpstr>روشهای سه گانه ارزیابی وضعیت روانی</vt:lpstr>
      <vt:lpstr>سه شکل مطرح کردن مشکلات بیمار</vt:lpstr>
      <vt:lpstr>سه شکل مطرح کردن مشکلات بیمار</vt:lpstr>
      <vt:lpstr>سه شکل مطرح کردن مشکلات بیمار</vt:lpstr>
      <vt:lpstr>نحوه ارتباط با بیمارانی که شکایات خود را بیان می کنند</vt:lpstr>
      <vt:lpstr>ارتباط با بیماران مقاوم</vt:lpstr>
      <vt:lpstr>ارتباط با بیماران مقاوم</vt:lpstr>
      <vt:lpstr>شناسایی دفاع ها</vt:lpstr>
      <vt:lpstr>مکانیسم های دفاعی سازگارانه</vt:lpstr>
      <vt:lpstr>مکانیسم های دفاعی ناسازگارانه</vt:lpstr>
      <vt:lpstr>نحوه کمک به بیمار</vt:lpstr>
      <vt:lpstr>نحوه کمک به بیمار</vt:lpstr>
      <vt:lpstr>نحوه کمک به بیمار</vt:lpstr>
      <vt:lpstr>به امید حال خوب  خدا حافظ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مفاهیم اولیه برای ایجاد ارتباط موثر</dc:title>
  <dc:creator>fateme naderi</dc:creator>
  <cp:lastModifiedBy>MA-Shahinfrd</cp:lastModifiedBy>
  <cp:revision>12</cp:revision>
  <dcterms:created xsi:type="dcterms:W3CDTF">2006-08-16T00:00:00Z</dcterms:created>
  <dcterms:modified xsi:type="dcterms:W3CDTF">2024-12-17T10:35:22Z</dcterms:modified>
</cp:coreProperties>
</file>