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1" r:id="rId6"/>
    <p:sldId id="262" r:id="rId7"/>
    <p:sldId id="264" r:id="rId8"/>
    <p:sldId id="265" r:id="rId9"/>
    <p:sldId id="266" r:id="rId10"/>
    <p:sldId id="267" r:id="rId11"/>
    <p:sldId id="268" r:id="rId12"/>
    <p:sldId id="269" r:id="rId13"/>
    <p:sldId id="270" r:id="rId14"/>
    <p:sldId id="271" r:id="rId15"/>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58" d="100"/>
          <a:sy n="58" d="100"/>
        </p:scale>
        <p:origin x="-102" y="-3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0CE077B7-B0FF-4E68-A2E5-51EF21C2C1F5}" type="datetimeFigureOut">
              <a:rPr lang="fa-IR" smtClean="0"/>
              <a:t>1442/12/09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3709498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CE077B7-B0FF-4E68-A2E5-51EF21C2C1F5}" type="datetimeFigureOut">
              <a:rPr lang="fa-IR" smtClean="0"/>
              <a:t>1442/12/09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2019209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CE077B7-B0FF-4E68-A2E5-51EF21C2C1F5}" type="datetimeFigureOut">
              <a:rPr lang="fa-IR" smtClean="0"/>
              <a:t>1442/12/09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21684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CE077B7-B0FF-4E68-A2E5-51EF21C2C1F5}" type="datetimeFigureOut">
              <a:rPr lang="fa-IR" smtClean="0"/>
              <a:t>1442/12/09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2932854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E077B7-B0FF-4E68-A2E5-51EF21C2C1F5}" type="datetimeFigureOut">
              <a:rPr lang="fa-IR" smtClean="0"/>
              <a:t>1442/12/09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1332296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CE077B7-B0FF-4E68-A2E5-51EF21C2C1F5}" type="datetimeFigureOut">
              <a:rPr lang="fa-IR" smtClean="0"/>
              <a:t>1442/12/09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2475285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0CE077B7-B0FF-4E68-A2E5-51EF21C2C1F5}" type="datetimeFigureOut">
              <a:rPr lang="fa-IR" smtClean="0"/>
              <a:t>1442/12/09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30656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0CE077B7-B0FF-4E68-A2E5-51EF21C2C1F5}" type="datetimeFigureOut">
              <a:rPr lang="fa-IR" smtClean="0"/>
              <a:t>1442/12/09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4084819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E077B7-B0FF-4E68-A2E5-51EF21C2C1F5}" type="datetimeFigureOut">
              <a:rPr lang="fa-IR" smtClean="0"/>
              <a:t>1442/12/09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2130146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E077B7-B0FF-4E68-A2E5-51EF21C2C1F5}" type="datetimeFigureOut">
              <a:rPr lang="fa-IR" smtClean="0"/>
              <a:t>1442/12/09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649163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E077B7-B0FF-4E68-A2E5-51EF21C2C1F5}" type="datetimeFigureOut">
              <a:rPr lang="fa-IR" smtClean="0"/>
              <a:t>1442/12/09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76FF655-5405-4429-B582-E6AC0CE571FA}" type="slidenum">
              <a:rPr lang="fa-IR" smtClean="0"/>
              <a:t>‹#›</a:t>
            </a:fld>
            <a:endParaRPr lang="fa-IR"/>
          </a:p>
        </p:txBody>
      </p:sp>
    </p:spTree>
    <p:extLst>
      <p:ext uri="{BB962C8B-B14F-4D97-AF65-F5344CB8AC3E}">
        <p14:creationId xmlns:p14="http://schemas.microsoft.com/office/powerpoint/2010/main" val="4212957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CE077B7-B0FF-4E68-A2E5-51EF21C2C1F5}" type="datetimeFigureOut">
              <a:rPr lang="fa-IR" smtClean="0"/>
              <a:t>1442/12/09</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76FF655-5405-4429-B582-E6AC0CE571FA}" type="slidenum">
              <a:rPr lang="fa-IR" smtClean="0"/>
              <a:t>‹#›</a:t>
            </a:fld>
            <a:endParaRPr lang="fa-IR"/>
          </a:p>
        </p:txBody>
      </p:sp>
    </p:spTree>
    <p:extLst>
      <p:ext uri="{BB962C8B-B14F-4D97-AF65-F5344CB8AC3E}">
        <p14:creationId xmlns:p14="http://schemas.microsoft.com/office/powerpoint/2010/main" val="3222650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Postpartum Hemorrhage: Prevention and Treatment</a:t>
            </a:r>
            <a:endParaRPr lang="fa-IR" dirty="0"/>
          </a:p>
        </p:txBody>
      </p:sp>
      <p:sp>
        <p:nvSpPr>
          <p:cNvPr id="3" name="Subtitle 2"/>
          <p:cNvSpPr>
            <a:spLocks noGrp="1"/>
          </p:cNvSpPr>
          <p:nvPr>
            <p:ph type="subTitle" idx="1"/>
          </p:nvPr>
        </p:nvSpPr>
        <p:spPr/>
        <p:txBody>
          <a:bodyPr/>
          <a:lstStyle/>
          <a:p>
            <a:r>
              <a:rPr lang="en-US" dirty="0" smtClean="0"/>
              <a:t>Dr : Hossein Madineh</a:t>
            </a:r>
          </a:p>
          <a:p>
            <a:endParaRPr lang="fa-IR" dirty="0"/>
          </a:p>
        </p:txBody>
      </p:sp>
    </p:spTree>
    <p:extLst>
      <p:ext uri="{BB962C8B-B14F-4D97-AF65-F5344CB8AC3E}">
        <p14:creationId xmlns:p14="http://schemas.microsoft.com/office/powerpoint/2010/main" val="466796268"/>
      </p:ext>
    </p:extLst>
  </p:cSld>
  <p:clrMapOvr>
    <a:masterClrMapping/>
  </p:clrMapOvr>
  <mc:AlternateContent xmlns:mc="http://schemas.openxmlformats.org/markup-compatibility/2006" xmlns:p14="http://schemas.microsoft.com/office/powerpoint/2010/main">
    <mc:Choice Requires="p14">
      <p:transition spd="slow" p14:dur="2000" advTm="3797"/>
    </mc:Choice>
    <mc:Fallback xmlns="">
      <p:transition spd="slow" advTm="3797"/>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0604" y="500306"/>
            <a:ext cx="10462437" cy="5262979"/>
          </a:xfrm>
          <a:prstGeom prst="rect">
            <a:avLst/>
          </a:prstGeom>
        </p:spPr>
        <p:txBody>
          <a:bodyPr wrap="square">
            <a:spAutoFit/>
          </a:bodyPr>
          <a:lstStyle/>
          <a:p>
            <a:pPr algn="l"/>
            <a:r>
              <a:rPr lang="en-US" sz="1600" b="1" dirty="0" smtClean="0"/>
              <a:t>Crystalloid fluids : </a:t>
            </a:r>
          </a:p>
          <a:p>
            <a:pPr algn="l"/>
            <a:r>
              <a:rPr lang="en-US" sz="1600" dirty="0" smtClean="0"/>
              <a:t>Crystalloid fluids are a subset of intravenous solutions that are frequently used in the clinical setting. Crystalloid fluids are the first choice for fluid resuscitation in the presence of hypovolemia, hemorrhage, sepsis, and dehydration.</a:t>
            </a:r>
          </a:p>
          <a:p>
            <a:pPr algn="l"/>
            <a:endParaRPr lang="en-US" sz="1600" dirty="0" smtClean="0"/>
          </a:p>
          <a:p>
            <a:pPr algn="l"/>
            <a:r>
              <a:rPr lang="en-US" sz="1600" dirty="0" smtClean="0"/>
              <a:t>commercially available crystalloid fluids include:</a:t>
            </a:r>
          </a:p>
          <a:p>
            <a:pPr algn="l"/>
            <a:r>
              <a:rPr lang="en-US" sz="1600" dirty="0" smtClean="0"/>
              <a:t>Lactated Ringer's/Hartman's solution (lactate buffered solution)</a:t>
            </a:r>
          </a:p>
          <a:p>
            <a:pPr algn="l"/>
            <a:r>
              <a:rPr lang="en-US" sz="1600" dirty="0" smtClean="0"/>
              <a:t>Acetate buffered solution</a:t>
            </a:r>
          </a:p>
          <a:p>
            <a:pPr algn="l"/>
            <a:r>
              <a:rPr lang="en-US" sz="1600" dirty="0" smtClean="0"/>
              <a:t>Acetate and lactate buffered solution</a:t>
            </a:r>
          </a:p>
          <a:p>
            <a:pPr algn="l"/>
            <a:r>
              <a:rPr lang="en-US" sz="1600" dirty="0" smtClean="0"/>
              <a:t>Acetate and gluconate buffered solution</a:t>
            </a:r>
          </a:p>
          <a:p>
            <a:pPr algn="l"/>
            <a:r>
              <a:rPr lang="en-US" sz="1600" dirty="0" smtClean="0"/>
              <a:t>0.9% </a:t>
            </a:r>
            <a:r>
              <a:rPr lang="en-US" sz="1600" dirty="0" err="1" smtClean="0"/>
              <a:t>NaCl</a:t>
            </a:r>
            <a:r>
              <a:rPr lang="en-US" sz="1600" dirty="0" smtClean="0"/>
              <a:t> solution</a:t>
            </a:r>
          </a:p>
          <a:p>
            <a:pPr algn="l"/>
            <a:r>
              <a:rPr lang="en-US" sz="1600" dirty="0" smtClean="0"/>
              <a:t>0.45% </a:t>
            </a:r>
            <a:r>
              <a:rPr lang="en-US" sz="1600" dirty="0" err="1" smtClean="0"/>
              <a:t>NaCl</a:t>
            </a:r>
            <a:r>
              <a:rPr lang="en-US" sz="1600" dirty="0" smtClean="0"/>
              <a:t> (hypotonic solution)</a:t>
            </a:r>
          </a:p>
          <a:p>
            <a:pPr algn="l"/>
            <a:r>
              <a:rPr lang="en-US" sz="1600" dirty="0" smtClean="0"/>
              <a:t>3% </a:t>
            </a:r>
            <a:r>
              <a:rPr lang="en-US" sz="1600" dirty="0" err="1" smtClean="0"/>
              <a:t>NaCl</a:t>
            </a:r>
            <a:r>
              <a:rPr lang="en-US" sz="1600" dirty="0" smtClean="0"/>
              <a:t> (hypertonic solution)</a:t>
            </a:r>
            <a:endParaRPr lang="en-US" sz="1600" dirty="0"/>
          </a:p>
          <a:p>
            <a:pPr algn="l"/>
            <a:endParaRPr lang="en-US" sz="1600" dirty="0" smtClean="0"/>
          </a:p>
          <a:p>
            <a:pPr algn="l"/>
            <a:r>
              <a:rPr lang="en-US" sz="1600" dirty="0" smtClean="0"/>
              <a:t>Hypertonic solutions such as 3% saline solutions contain higher concentrations of solutes than those found in human serum. Because of this discrepancy in concentration, these fluids are osmotically active and therefore, will cause fluid shifts. </a:t>
            </a:r>
          </a:p>
          <a:p>
            <a:pPr algn="l"/>
            <a:endParaRPr lang="en-US" sz="1600" dirty="0" smtClean="0"/>
          </a:p>
          <a:p>
            <a:pPr algn="l"/>
            <a:r>
              <a:rPr lang="en-US" sz="1600" dirty="0" smtClean="0"/>
              <a:t>Buffered solutions contain molecules that metabolize in vivo to bicarbonate. These solutions were designed to sustain a normal physiologic plasma </a:t>
            </a:r>
            <a:r>
              <a:rPr lang="en-US" sz="1600" dirty="0" err="1" smtClean="0"/>
              <a:t>pH.</a:t>
            </a:r>
            <a:r>
              <a:rPr lang="en-US" sz="1600" dirty="0" smtClean="0"/>
              <a:t> The three commonly used molecules are lactate, acetate, and gluconate. Lactate and gluconate are hepatic ally metabolized to bicarbonate, while acetate is predominantly metabolized peripherally by skeletal muscle.</a:t>
            </a:r>
            <a:endParaRPr lang="en-US" sz="1600" dirty="0"/>
          </a:p>
          <a:p>
            <a:pPr algn="l"/>
            <a:endParaRPr lang="fa-IR" sz="1600" dirty="0"/>
          </a:p>
        </p:txBody>
      </p:sp>
    </p:spTree>
    <p:extLst>
      <p:ext uri="{BB962C8B-B14F-4D97-AF65-F5344CB8AC3E}">
        <p14:creationId xmlns:p14="http://schemas.microsoft.com/office/powerpoint/2010/main" val="2031520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4790" y="669851"/>
            <a:ext cx="10864702" cy="4730935"/>
          </a:xfrm>
        </p:spPr>
        <p:txBody>
          <a:bodyPr>
            <a:normAutofit/>
          </a:bodyPr>
          <a:lstStyle/>
          <a:p>
            <a:pPr algn="l"/>
            <a:endParaRPr lang="en-US" sz="1600" dirty="0" smtClean="0"/>
          </a:p>
          <a:p>
            <a:pPr algn="l"/>
            <a:endParaRPr lang="en-US" sz="1600" dirty="0"/>
          </a:p>
          <a:p>
            <a:pPr algn="l"/>
            <a:endParaRPr lang="en-US" sz="1600" dirty="0" smtClean="0"/>
          </a:p>
          <a:p>
            <a:pPr algn="l"/>
            <a:endParaRPr lang="en-US" sz="1600" dirty="0"/>
          </a:p>
          <a:p>
            <a:pPr algn="l"/>
            <a:endParaRPr lang="en-US" sz="1600" dirty="0" smtClean="0"/>
          </a:p>
          <a:p>
            <a:pPr algn="l"/>
            <a:endParaRPr lang="en-US" sz="1600" dirty="0"/>
          </a:p>
          <a:p>
            <a:pPr algn="l"/>
            <a:endParaRPr lang="en-US" sz="1600" dirty="0" smtClean="0"/>
          </a:p>
          <a:p>
            <a:pPr algn="l"/>
            <a:endParaRPr lang="en-US" sz="1600" dirty="0"/>
          </a:p>
          <a:p>
            <a:pPr algn="l"/>
            <a:endParaRPr lang="en-US" sz="1600" dirty="0" smtClean="0"/>
          </a:p>
        </p:txBody>
      </p:sp>
      <p:sp>
        <p:nvSpPr>
          <p:cNvPr id="7" name="Rectangle 6"/>
          <p:cNvSpPr/>
          <p:nvPr/>
        </p:nvSpPr>
        <p:spPr>
          <a:xfrm>
            <a:off x="1105785" y="357662"/>
            <a:ext cx="10132829" cy="5262979"/>
          </a:xfrm>
          <a:prstGeom prst="rect">
            <a:avLst/>
          </a:prstGeom>
        </p:spPr>
        <p:txBody>
          <a:bodyPr wrap="square">
            <a:spAutoFit/>
          </a:bodyPr>
          <a:lstStyle/>
          <a:p>
            <a:pPr algn="l"/>
            <a:r>
              <a:rPr lang="en-US" sz="1600" dirty="0" smtClean="0"/>
              <a:t>MANAGEMENT :</a:t>
            </a:r>
          </a:p>
          <a:p>
            <a:pPr algn="l"/>
            <a:r>
              <a:rPr lang="en-US" sz="1600" dirty="0" smtClean="0"/>
              <a:t>There are two main components in treatment of patients with PPH:</a:t>
            </a:r>
          </a:p>
          <a:p>
            <a:pPr algn="l"/>
            <a:endParaRPr lang="en-US" sz="1600" dirty="0" smtClean="0"/>
          </a:p>
          <a:p>
            <a:pPr algn="l"/>
            <a:r>
              <a:rPr lang="en-US" sz="1600" dirty="0" smtClean="0"/>
              <a:t>1)Resuscitation and management of PPH and/or associated hemorrhagic shock.</a:t>
            </a:r>
          </a:p>
          <a:p>
            <a:pPr algn="l"/>
            <a:r>
              <a:rPr lang="en-US" sz="1600" dirty="0" smtClean="0"/>
              <a:t>2 )Identification and management of the underlying hemorrhage cause(s).</a:t>
            </a:r>
          </a:p>
          <a:p>
            <a:pPr algn="l"/>
            <a:endParaRPr lang="en-US" sz="1600" dirty="0" smtClean="0"/>
          </a:p>
          <a:p>
            <a:pPr algn="l"/>
            <a:r>
              <a:rPr lang="en-US" sz="1600" dirty="0" smtClean="0"/>
              <a:t>These components are separately discussed. It should be noted that successful PPH management necessitates that both components should be dealt with systematically and simultaneously.</a:t>
            </a:r>
          </a:p>
          <a:p>
            <a:pPr algn="l"/>
            <a:endParaRPr lang="en-US" sz="1600" dirty="0" smtClean="0"/>
          </a:p>
          <a:p>
            <a:pPr algn="l"/>
            <a:r>
              <a:rPr lang="en-US" sz="1600" dirty="0" smtClean="0"/>
              <a:t>After exhausting all the compensating mechanisms that are meant to maintain the blood pressure and tissue perfusion, there is often a dramatic fall in the systolic blood. </a:t>
            </a:r>
          </a:p>
          <a:p>
            <a:pPr algn="l"/>
            <a:r>
              <a:rPr lang="en-US" sz="1600" dirty="0" smtClean="0"/>
              <a:t>Essential primary measures should include supplemental oxygen</a:t>
            </a:r>
            <a:r>
              <a:rPr lang="en-US" sz="1600" dirty="0"/>
              <a:t> </a:t>
            </a:r>
            <a:r>
              <a:rPr lang="en-US" sz="1600" dirty="0" smtClean="0"/>
              <a:t>and rapid replacement of blood volume through at least 2  large-bore peripheral access (i.e. 14 or 16 G cannula) as well as or through central access, which may also be used for delivery of blood products if required.  </a:t>
            </a:r>
            <a:endParaRPr lang="en-US" sz="1600" dirty="0"/>
          </a:p>
          <a:p>
            <a:pPr algn="l"/>
            <a:endParaRPr lang="en-US" sz="1600" dirty="0" smtClean="0"/>
          </a:p>
          <a:p>
            <a:pPr algn="l"/>
            <a:r>
              <a:rPr lang="en-US" sz="1600" dirty="0" smtClean="0"/>
              <a:t>The moment massive hemorrhage is diagnosed, replacement of the lost circulating blood volume has to begin, prior to the development of signs of considerable hypovolemia.</a:t>
            </a:r>
          </a:p>
          <a:p>
            <a:pPr algn="l"/>
            <a:r>
              <a:rPr lang="en-US" sz="1600" dirty="0" smtClean="0"/>
              <a:t>Requesting timely help from senior members of the team, including the wider multi-disciplinary team comprising of hematology, anesthesia and intensive care is paramount.</a:t>
            </a:r>
          </a:p>
          <a:p>
            <a:pPr algn="l"/>
            <a:endParaRPr lang="en-US" sz="1600" dirty="0"/>
          </a:p>
          <a:p>
            <a:pPr algn="l"/>
            <a:endParaRPr lang="fa-IR" sz="1600" dirty="0"/>
          </a:p>
        </p:txBody>
      </p:sp>
    </p:spTree>
    <p:extLst>
      <p:ext uri="{BB962C8B-B14F-4D97-AF65-F5344CB8AC3E}">
        <p14:creationId xmlns:p14="http://schemas.microsoft.com/office/powerpoint/2010/main" val="11226889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68" y="645411"/>
            <a:ext cx="10515600" cy="4351338"/>
          </a:xfrm>
        </p:spPr>
        <p:txBody>
          <a:bodyPr>
            <a:normAutofit/>
          </a:bodyPr>
          <a:lstStyle/>
          <a:p>
            <a:pPr algn="l"/>
            <a:r>
              <a:rPr lang="en-US" sz="1600" dirty="0" smtClean="0"/>
              <a:t>In an acute setting, the clinical situation may indicate a rapid infusion of crystalloid fluids. </a:t>
            </a:r>
          </a:p>
          <a:p>
            <a:pPr algn="l"/>
            <a:r>
              <a:rPr lang="en-US" sz="1600" dirty="0" smtClean="0"/>
              <a:t>In this setting, it may require a pressure apparatus to the bag of fluid to achieve a higher infusion rate.</a:t>
            </a:r>
          </a:p>
          <a:p>
            <a:pPr algn="l"/>
            <a:r>
              <a:rPr lang="en-US" sz="1600" dirty="0" smtClean="0"/>
              <a:t> Patients should receive a fluid challenge of 20 mL/kg over the first 30 minutes of treatment.</a:t>
            </a:r>
          </a:p>
          <a:p>
            <a:pPr algn="l"/>
            <a:r>
              <a:rPr lang="en-US" sz="1600" dirty="0" smtClean="0"/>
              <a:t> Subsequent volume dosing should depend on the severity of hypovolemia and should be adjusted in increments of 500 mL, aiming for an ultimate central venous pressure of 8 to 12 mmHg.</a:t>
            </a:r>
          </a:p>
          <a:p>
            <a:pPr algn="l"/>
            <a:r>
              <a:rPr lang="en-US" sz="1600" dirty="0" smtClean="0"/>
              <a:t> The revised guidelines now state that fluid provision should be in a 1-hour bundle by administering 30 mL/kg crystalloid for hypotension or lactate 4 mmol/L. </a:t>
            </a:r>
          </a:p>
          <a:p>
            <a:pPr algn="l"/>
            <a:r>
              <a:rPr lang="en-US" sz="1600" dirty="0" smtClean="0"/>
              <a:t>The principal underlying aim of volume replacement during and following massive PPH is to restore and maintain tissue perfusion to all organs of the body with the aim of maintaining cellular viability and function.</a:t>
            </a:r>
          </a:p>
          <a:p>
            <a:pPr algn="l"/>
            <a:r>
              <a:rPr lang="en-US" sz="1600" dirty="0" smtClean="0"/>
              <a:t>In spite of replacement of adequate volume, a patient might develop numerous organ dysfunctions, which leads to morbidity and mortality.</a:t>
            </a:r>
          </a:p>
          <a:p>
            <a:pPr algn="l"/>
            <a:r>
              <a:rPr lang="en-US" sz="1600" dirty="0" smtClean="0"/>
              <a:t>Volume resuscitation must be aimed at restoration of circulating blood volume as well as returning the hemostatic functions and oxygen-carrying capacity to an effective level, although subnormal.</a:t>
            </a:r>
            <a:endParaRPr lang="fa-IR" sz="1600" dirty="0"/>
          </a:p>
        </p:txBody>
      </p:sp>
    </p:spTree>
    <p:extLst>
      <p:ext uri="{BB962C8B-B14F-4D97-AF65-F5344CB8AC3E}">
        <p14:creationId xmlns:p14="http://schemas.microsoft.com/office/powerpoint/2010/main" val="28385061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71600" y="436232"/>
            <a:ext cx="9175898" cy="5016758"/>
          </a:xfrm>
          <a:prstGeom prst="rect">
            <a:avLst/>
          </a:prstGeom>
        </p:spPr>
        <p:txBody>
          <a:bodyPr wrap="square">
            <a:spAutoFit/>
          </a:bodyPr>
          <a:lstStyle/>
          <a:p>
            <a:pPr algn="l"/>
            <a:r>
              <a:rPr lang="en-US" sz="1600" dirty="0" smtClean="0"/>
              <a:t>Measuring the serum lactate and base deficit should assess tissues under perfusion, which may continue even after evident hemodynamic restoration. </a:t>
            </a:r>
          </a:p>
          <a:p>
            <a:pPr algn="l"/>
            <a:r>
              <a:rPr lang="en-US" sz="1600" dirty="0" smtClean="0"/>
              <a:t>Efforts regarding measuring and enhancing tissue perfusion have to continue until all such strictures come back to normal.</a:t>
            </a:r>
          </a:p>
          <a:p>
            <a:pPr algn="l"/>
            <a:endParaRPr lang="en-US" sz="1600" dirty="0" smtClean="0"/>
          </a:p>
          <a:p>
            <a:pPr algn="l"/>
            <a:r>
              <a:rPr lang="en-US" sz="1600" dirty="0" smtClean="0"/>
              <a:t>For oxygen-carrying capacity as well as deliverance to the tissues, it is very important to maintain hemoglobin concentration.</a:t>
            </a:r>
          </a:p>
          <a:p>
            <a:pPr algn="l"/>
            <a:r>
              <a:rPr lang="en-US" sz="1600" dirty="0" smtClean="0"/>
              <a:t> Titrating fluid as well as blood products to a precise level of hemoglobin in a rapidly bleeding patient is not easy. </a:t>
            </a:r>
          </a:p>
          <a:p>
            <a:pPr algn="l"/>
            <a:r>
              <a:rPr lang="en-US" sz="1600" dirty="0" smtClean="0"/>
              <a:t>For those with ischemic heart disease, a hemoglobin level of 7–8 g/dl seems to be a suitable threshold in transfusing in the intensive care population, with achievable advantage for a higher level of 9 g/dl. </a:t>
            </a:r>
          </a:p>
          <a:p>
            <a:pPr algn="l"/>
            <a:r>
              <a:rPr lang="en-US" sz="1600" dirty="0" smtClean="0"/>
              <a:t>It is reasonable to focus on the high end of the target range during resuscitation from hemorrhagic shock, since it can easily drift down. In the actively bleeding patient, a target of 10 g/dl has been recommended for a reasonable purpose. </a:t>
            </a:r>
          </a:p>
          <a:p>
            <a:pPr algn="l"/>
            <a:endParaRPr lang="en-US" sz="1600" dirty="0" smtClean="0"/>
          </a:p>
          <a:p>
            <a:pPr algn="l"/>
            <a:r>
              <a:rPr lang="en-US" sz="1600" dirty="0" smtClean="0"/>
              <a:t>Coagulation disorders are mutually consequences of and predisposing factors for massive PPH.</a:t>
            </a:r>
          </a:p>
          <a:p>
            <a:pPr algn="l"/>
            <a:r>
              <a:rPr lang="en-US" sz="1600" dirty="0" smtClean="0"/>
              <a:t> Bleeding diatheses from platelet dysfunction, a coagulopathy or thrombocytopenia may be caused by pre-existing disease, a pregnancy-related disorder, like eclampsia, or treatment like aspirin. </a:t>
            </a:r>
          </a:p>
          <a:p>
            <a:pPr algn="l"/>
            <a:r>
              <a:rPr lang="en-US" sz="1600" dirty="0" smtClean="0"/>
              <a:t>There is also immense blood loss, both thrombocytopenia and coagulopathy through consumption (i.e. the “washout phenomenon”) and dilution (i.e. “dilutional coagulopathy”).</a:t>
            </a:r>
            <a:endParaRPr lang="fa-IR" sz="1600" dirty="0"/>
          </a:p>
        </p:txBody>
      </p:sp>
    </p:spTree>
    <p:extLst>
      <p:ext uri="{BB962C8B-B14F-4D97-AF65-F5344CB8AC3E}">
        <p14:creationId xmlns:p14="http://schemas.microsoft.com/office/powerpoint/2010/main" val="31332120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8074" y="723865"/>
            <a:ext cx="9122735" cy="3970318"/>
          </a:xfrm>
          <a:prstGeom prst="rect">
            <a:avLst/>
          </a:prstGeom>
        </p:spPr>
        <p:txBody>
          <a:bodyPr wrap="square">
            <a:spAutoFit/>
          </a:bodyPr>
          <a:lstStyle/>
          <a:p>
            <a:pPr algn="l"/>
            <a:r>
              <a:rPr lang="en-US" dirty="0" smtClean="0"/>
              <a:t>GUIDELINES FOR MASSIVE TRANSFUSION</a:t>
            </a:r>
          </a:p>
          <a:p>
            <a:pPr algn="l"/>
            <a:endParaRPr lang="en-US" dirty="0" smtClean="0"/>
          </a:p>
          <a:p>
            <a:pPr algn="l"/>
            <a:r>
              <a:rPr lang="en-US" dirty="0" smtClean="0"/>
              <a:t>FFP :For every 4 RBCs, give 4 FFP (1:1 ratio)</a:t>
            </a:r>
          </a:p>
          <a:p>
            <a:pPr algn="l"/>
            <a:endParaRPr lang="en-US" dirty="0" smtClean="0"/>
          </a:p>
          <a:p>
            <a:pPr algn="l"/>
            <a:r>
              <a:rPr lang="en-US" dirty="0" smtClean="0"/>
              <a:t>Platelets : For every 4 RBCs, give 1 apheresis unit of platelets.</a:t>
            </a:r>
          </a:p>
          <a:p>
            <a:pPr algn="l"/>
            <a:endParaRPr lang="en-US" dirty="0" smtClean="0"/>
          </a:p>
          <a:p>
            <a:pPr algn="l"/>
            <a:r>
              <a:rPr lang="en-US" dirty="0" smtClean="0"/>
              <a:t>Cryoprecipitate : After first 12 to 16 RBCs, check fibrinogen level If &lt;100 mg/dL, give 10 units cryoprecipitate. </a:t>
            </a:r>
          </a:p>
          <a:p>
            <a:pPr algn="l"/>
            <a:r>
              <a:rPr lang="en-US" dirty="0" smtClean="0"/>
              <a:t>Repeat as needed, depending on fibrinogen level, and request appropriate amount of </a:t>
            </a:r>
            <a:r>
              <a:rPr lang="en-US" dirty="0" err="1" smtClean="0"/>
              <a:t>cryo</a:t>
            </a:r>
            <a:r>
              <a:rPr lang="en-US" dirty="0" smtClean="0"/>
              <a:t>.</a:t>
            </a:r>
          </a:p>
          <a:p>
            <a:pPr algn="l"/>
            <a:endParaRPr lang="en-US" dirty="0" smtClean="0"/>
          </a:p>
          <a:p>
            <a:pPr algn="l"/>
            <a:r>
              <a:rPr lang="en-US" dirty="0" smtClean="0"/>
              <a:t>NOTE: FFP also contains fibrinogen but</a:t>
            </a:r>
            <a:r>
              <a:rPr lang="en-US" dirty="0"/>
              <a:t> </a:t>
            </a:r>
            <a:r>
              <a:rPr lang="en-US" dirty="0" smtClean="0"/>
              <a:t>For OB-GYN Patients: Administration of cryoprecipitate with first series of RBC’s and FFP is recommended. </a:t>
            </a:r>
          </a:p>
          <a:p>
            <a:pPr algn="l"/>
            <a:endParaRPr lang="en-US" dirty="0"/>
          </a:p>
          <a:p>
            <a:pPr algn="l"/>
            <a:r>
              <a:rPr lang="en-US" dirty="0" smtClean="0"/>
              <a:t>Draw Labs (CBC, PT/PTT, INR, Fibrinogen; Blood Gas; </a:t>
            </a:r>
            <a:r>
              <a:rPr lang="en-US" dirty="0" err="1" smtClean="0"/>
              <a:t>Thromboelastography</a:t>
            </a:r>
            <a:r>
              <a:rPr lang="en-US" dirty="0" smtClean="0"/>
              <a:t> TEG)</a:t>
            </a:r>
          </a:p>
        </p:txBody>
      </p:sp>
    </p:spTree>
    <p:extLst>
      <p:ext uri="{BB962C8B-B14F-4D97-AF65-F5344CB8AC3E}">
        <p14:creationId xmlns:p14="http://schemas.microsoft.com/office/powerpoint/2010/main" val="15161496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0761" y="283335"/>
            <a:ext cx="11526591" cy="7017306"/>
          </a:xfrm>
          <a:prstGeom prst="rect">
            <a:avLst/>
          </a:prstGeom>
        </p:spPr>
        <p:txBody>
          <a:bodyPr wrap="square">
            <a:spAutoFit/>
          </a:bodyPr>
          <a:lstStyle/>
          <a:p>
            <a:pPr algn="l"/>
            <a:r>
              <a:rPr lang="en-US" dirty="0" smtClean="0"/>
              <a:t>Postpartum hemorrhage is common and can occur in patients without risk factors for hemorrhage.</a:t>
            </a:r>
          </a:p>
          <a:p>
            <a:pPr algn="l"/>
            <a:endParaRPr lang="en-US" dirty="0" smtClean="0"/>
          </a:p>
          <a:p>
            <a:pPr algn="l"/>
            <a:r>
              <a:rPr lang="en-US" dirty="0" smtClean="0"/>
              <a:t>Active management of the third stage of labor should be used routinely to reduce its incidence.</a:t>
            </a:r>
          </a:p>
          <a:p>
            <a:pPr algn="l"/>
            <a:endParaRPr lang="en-US" dirty="0"/>
          </a:p>
          <a:p>
            <a:pPr algn="l"/>
            <a:r>
              <a:rPr lang="en-US" dirty="0" smtClean="0"/>
              <a:t>Use of oxytocin after delivery of the anterior shoulder is the most important and effective component of this practice.</a:t>
            </a:r>
          </a:p>
          <a:p>
            <a:pPr algn="l"/>
            <a:r>
              <a:rPr lang="en-US" dirty="0" smtClean="0"/>
              <a:t>Oxytocin is more effective than misoprostol for prevention and treatment of uterine atony and has fewer adverse effects.</a:t>
            </a:r>
          </a:p>
          <a:p>
            <a:pPr algn="l"/>
            <a:endParaRPr lang="en-US" dirty="0"/>
          </a:p>
          <a:p>
            <a:pPr algn="l"/>
            <a:r>
              <a:rPr lang="en-US" dirty="0" smtClean="0"/>
              <a:t>Routine episiotomy should be avoided to decrease blood loss and the risk of anal laceration.</a:t>
            </a:r>
          </a:p>
          <a:p>
            <a:pPr algn="l"/>
            <a:endParaRPr lang="en-US" dirty="0"/>
          </a:p>
          <a:p>
            <a:pPr algn="l"/>
            <a:r>
              <a:rPr lang="en-US" dirty="0" smtClean="0"/>
              <a:t>The Four T's mnemonic can be used to identify and address the four most common causes of postpartum hemorrhage (uterine atony [Tone]; laceration, hematoma, inversion, rupture [Trauma]; retained tissue or invasive placenta [Tissue]; and coagulopathy [Thrombin]).</a:t>
            </a:r>
          </a:p>
          <a:p>
            <a:pPr algn="l"/>
            <a:endParaRPr lang="en-US" dirty="0"/>
          </a:p>
          <a:p>
            <a:pPr algn="l"/>
            <a:r>
              <a:rPr lang="en-US" dirty="0" smtClean="0"/>
              <a:t>Rapid team-based care minimizes morbidity and mortality associated with postpartum hemorrhage, regardless of cause.</a:t>
            </a:r>
          </a:p>
          <a:p>
            <a:pPr algn="l"/>
            <a:endParaRPr lang="en-US" dirty="0"/>
          </a:p>
          <a:p>
            <a:pPr algn="l"/>
            <a:r>
              <a:rPr lang="en-US" dirty="0" smtClean="0"/>
              <a:t>Approximately 3% to 5% of obstetric patients will experience postpartum hemorrhage</a:t>
            </a:r>
          </a:p>
          <a:p>
            <a:pPr algn="l"/>
            <a:r>
              <a:rPr lang="en-US" dirty="0" smtClean="0"/>
              <a:t>these preventable events are the cause of one-fourth of maternal deaths worldwide </a:t>
            </a:r>
          </a:p>
          <a:p>
            <a:pPr algn="l"/>
            <a:endParaRPr lang="en-US" dirty="0"/>
          </a:p>
          <a:p>
            <a:pPr algn="l"/>
            <a:r>
              <a:rPr lang="en-US" dirty="0" smtClean="0"/>
              <a:t>early postpartum hemorrhage as at least 1,000 mL total blood loss or loss of blood coinciding with signs and symptoms of hypovolemia within 24 hours after delivery of the fetus or intrapartum loss.</a:t>
            </a:r>
          </a:p>
          <a:p>
            <a:pPr algn="l"/>
            <a:endParaRPr lang="en-US" dirty="0"/>
          </a:p>
          <a:p>
            <a:pPr algn="l"/>
            <a:r>
              <a:rPr lang="en-US" dirty="0" smtClean="0"/>
              <a:t>Primary postpartum hemorrhage may occur before delivery of the placenta and up to 24 hours after delivery of the fetus.</a:t>
            </a:r>
            <a:endParaRPr lang="fa-IR" dirty="0" smtClean="0"/>
          </a:p>
          <a:p>
            <a:pPr algn="l"/>
            <a:endParaRPr lang="fa-IR" dirty="0"/>
          </a:p>
          <a:p>
            <a:pPr algn="l"/>
            <a:endParaRPr lang="en-US" dirty="0" smtClean="0"/>
          </a:p>
          <a:p>
            <a:pPr algn="l"/>
            <a:endParaRPr lang="en-US" dirty="0"/>
          </a:p>
        </p:txBody>
      </p:sp>
    </p:spTree>
    <p:extLst>
      <p:ext uri="{BB962C8B-B14F-4D97-AF65-F5344CB8AC3E}">
        <p14:creationId xmlns:p14="http://schemas.microsoft.com/office/powerpoint/2010/main" val="19215699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4669" y="0"/>
            <a:ext cx="11692270" cy="5355312"/>
          </a:xfrm>
          <a:prstGeom prst="rect">
            <a:avLst/>
          </a:prstGeom>
        </p:spPr>
        <p:txBody>
          <a:bodyPr wrap="square">
            <a:spAutoFit/>
          </a:bodyPr>
          <a:lstStyle/>
          <a:p>
            <a:pPr algn="l"/>
            <a:r>
              <a:rPr lang="en-US" b="1" dirty="0" smtClean="0"/>
              <a:t>Complications of Postpartum Hemorrhage</a:t>
            </a:r>
            <a:r>
              <a:rPr lang="en-US" b="1" dirty="0"/>
              <a:t> </a:t>
            </a:r>
            <a:r>
              <a:rPr lang="en-US" b="1" dirty="0" smtClean="0"/>
              <a:t>:</a:t>
            </a:r>
          </a:p>
          <a:p>
            <a:pPr algn="l"/>
            <a:r>
              <a:rPr lang="en-US" dirty="0" smtClean="0"/>
              <a:t>Anemia</a:t>
            </a:r>
          </a:p>
          <a:p>
            <a:pPr algn="l"/>
            <a:r>
              <a:rPr lang="en-US" dirty="0" smtClean="0"/>
              <a:t>Anterior pituitary ischemia with delay or failure of lactation (i.e., Sheehan syndrome or postpartum pituitary necrosis )</a:t>
            </a:r>
          </a:p>
          <a:p>
            <a:pPr algn="l"/>
            <a:r>
              <a:rPr lang="en-US" dirty="0" smtClean="0"/>
              <a:t>Blood transfusion</a:t>
            </a:r>
            <a:r>
              <a:rPr lang="en-US" dirty="0"/>
              <a:t> </a:t>
            </a:r>
            <a:r>
              <a:rPr lang="en-US" dirty="0" smtClean="0"/>
              <a:t>complications</a:t>
            </a:r>
          </a:p>
          <a:p>
            <a:pPr algn="l"/>
            <a:r>
              <a:rPr lang="en-US" dirty="0" smtClean="0"/>
              <a:t>Dilutional coagulopathy</a:t>
            </a:r>
          </a:p>
          <a:p>
            <a:pPr algn="l"/>
            <a:r>
              <a:rPr lang="en-US" dirty="0" smtClean="0"/>
              <a:t>Myocardial ischemia</a:t>
            </a:r>
          </a:p>
          <a:p>
            <a:pPr algn="l"/>
            <a:r>
              <a:rPr lang="en-US" dirty="0" smtClean="0"/>
              <a:t>Death</a:t>
            </a:r>
          </a:p>
          <a:p>
            <a:pPr algn="l"/>
            <a:r>
              <a:rPr lang="en-US" b="1" dirty="0" smtClean="0"/>
              <a:t>Risk Factors for Postpartum Hemorrhage </a:t>
            </a:r>
          </a:p>
          <a:p>
            <a:pPr algn="l"/>
            <a:r>
              <a:rPr lang="en-US" dirty="0" smtClean="0"/>
              <a:t>Antepartum hemorrhage</a:t>
            </a:r>
          </a:p>
          <a:p>
            <a:pPr algn="l"/>
            <a:r>
              <a:rPr lang="en-US" dirty="0" smtClean="0"/>
              <a:t>Augmented labor</a:t>
            </a:r>
          </a:p>
          <a:p>
            <a:pPr algn="l"/>
            <a:r>
              <a:rPr lang="en-US" dirty="0" smtClean="0"/>
              <a:t>Chorioamnionitis</a:t>
            </a:r>
          </a:p>
          <a:p>
            <a:pPr algn="l"/>
            <a:r>
              <a:rPr lang="en-US" dirty="0" smtClean="0"/>
              <a:t>Fetal macrosomia</a:t>
            </a:r>
          </a:p>
          <a:p>
            <a:pPr algn="l"/>
            <a:r>
              <a:rPr lang="en-US" dirty="0" smtClean="0"/>
              <a:t>Maternal anemia</a:t>
            </a:r>
          </a:p>
          <a:p>
            <a:pPr algn="l"/>
            <a:r>
              <a:rPr lang="en-US" dirty="0" smtClean="0"/>
              <a:t>Maternal obesity</a:t>
            </a:r>
          </a:p>
          <a:p>
            <a:pPr algn="l"/>
            <a:r>
              <a:rPr lang="en-US" dirty="0" smtClean="0"/>
              <a:t>Multifetal gestation</a:t>
            </a:r>
          </a:p>
          <a:p>
            <a:pPr algn="l"/>
            <a:r>
              <a:rPr lang="en-US" dirty="0" smtClean="0"/>
              <a:t>Preeclampsia</a:t>
            </a:r>
          </a:p>
          <a:p>
            <a:pPr algn="l"/>
            <a:r>
              <a:rPr lang="en-US" dirty="0" smtClean="0"/>
              <a:t>Prim parity</a:t>
            </a:r>
          </a:p>
          <a:p>
            <a:pPr algn="l"/>
            <a:r>
              <a:rPr lang="en-US" dirty="0" smtClean="0"/>
              <a:t>Prolonged labor</a:t>
            </a:r>
          </a:p>
          <a:p>
            <a:pPr algn="l"/>
            <a:endParaRPr lang="fa-IR" dirty="0"/>
          </a:p>
        </p:txBody>
      </p:sp>
    </p:spTree>
    <p:extLst>
      <p:ext uri="{BB962C8B-B14F-4D97-AF65-F5344CB8AC3E}">
        <p14:creationId xmlns:p14="http://schemas.microsoft.com/office/powerpoint/2010/main" val="346944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0913" y="605307"/>
            <a:ext cx="11651087" cy="7171853"/>
          </a:xfrm>
          <a:prstGeom prst="rect">
            <a:avLst/>
          </a:prstGeom>
        </p:spPr>
        <p:txBody>
          <a:bodyPr wrap="square">
            <a:spAutoFit/>
          </a:bodyPr>
          <a:lstStyle/>
          <a:p>
            <a:pPr algn="l"/>
            <a:r>
              <a:rPr lang="en-US" dirty="0" smtClean="0"/>
              <a:t>The most effective strategy to prevent postpartum hemorrhage is active management of the third stage of labor (AMTSL). AMTSL also reduces the risk of a postpartum maternal hemoglobin level lower than 9 g per dL (90 g per L) and the need for manual removal of the placenta.</a:t>
            </a:r>
          </a:p>
          <a:p>
            <a:pPr algn="l"/>
            <a:r>
              <a:rPr lang="en-US" dirty="0" smtClean="0"/>
              <a:t> Components of this practice include:</a:t>
            </a:r>
          </a:p>
          <a:p>
            <a:pPr algn="l"/>
            <a:r>
              <a:rPr lang="en-US" dirty="0" smtClean="0"/>
              <a:t> (1) administering oxytocin  with or soon after the delivery of the anterior shoulder .</a:t>
            </a:r>
          </a:p>
          <a:p>
            <a:pPr algn="l"/>
            <a:r>
              <a:rPr lang="en-US" dirty="0" smtClean="0"/>
              <a:t> (2) controlled cord traction (Brandt-Andrews maneuver) to deliver the placenta .</a:t>
            </a:r>
          </a:p>
          <a:p>
            <a:pPr algn="l"/>
            <a:endParaRPr lang="en-US" dirty="0"/>
          </a:p>
          <a:p>
            <a:pPr algn="l"/>
            <a:endParaRPr lang="en-US" dirty="0" smtClean="0"/>
          </a:p>
          <a:p>
            <a:pPr algn="l"/>
            <a:endParaRPr lang="en-US" dirty="0"/>
          </a:p>
          <a:p>
            <a:pPr algn="l"/>
            <a:endParaRPr lang="en-US" dirty="0" smtClean="0"/>
          </a:p>
          <a:p>
            <a:pPr algn="l"/>
            <a:endParaRPr lang="en-US" dirty="0"/>
          </a:p>
          <a:p>
            <a:pPr algn="l"/>
            <a:endParaRPr lang="en-US" dirty="0" smtClean="0"/>
          </a:p>
          <a:p>
            <a:pPr algn="l"/>
            <a:endParaRPr lang="en-US" dirty="0"/>
          </a:p>
          <a:p>
            <a:pPr algn="l"/>
            <a:endParaRPr lang="en-US" dirty="0" smtClean="0"/>
          </a:p>
          <a:p>
            <a:pPr algn="l"/>
            <a:endParaRPr lang="en-US" dirty="0"/>
          </a:p>
          <a:p>
            <a:pPr algn="l"/>
            <a:endParaRPr lang="en-US" dirty="0" smtClean="0"/>
          </a:p>
          <a:p>
            <a:pPr algn="l"/>
            <a:endParaRPr lang="en-US" dirty="0" smtClean="0"/>
          </a:p>
          <a:p>
            <a:pPr algn="l"/>
            <a:endParaRPr lang="en-US" dirty="0" smtClean="0"/>
          </a:p>
          <a:p>
            <a:pPr algn="l"/>
            <a:r>
              <a:rPr lang="en-US" dirty="0" smtClean="0"/>
              <a:t>firm traction on the umbilical cord is applied with one hand while the other applies suprapubic counter pressure .</a:t>
            </a:r>
          </a:p>
          <a:p>
            <a:pPr algn="l"/>
            <a:endParaRPr lang="en-US" dirty="0" smtClean="0"/>
          </a:p>
          <a:p>
            <a:pPr algn="l"/>
            <a:r>
              <a:rPr lang="en-US" dirty="0" smtClean="0"/>
              <a:t> (3) uterine massage after delivery of the placenta.</a:t>
            </a:r>
          </a:p>
          <a:p>
            <a:pPr algn="l"/>
            <a:endParaRPr lang="en-US" dirty="0"/>
          </a:p>
          <a:p>
            <a:pPr algn="l"/>
            <a:endParaRPr lang="en-US" dirty="0" smtClean="0"/>
          </a:p>
          <a:p>
            <a:pPr algn="l"/>
            <a:endParaRPr lang="en-US" dirty="0"/>
          </a:p>
          <a:p>
            <a:pPr algn="l"/>
            <a:endParaRPr lang="fa-IR" dirty="0"/>
          </a:p>
        </p:txBody>
      </p:sp>
      <p:pic>
        <p:nvPicPr>
          <p:cNvPr id="5" name="Picture 4"/>
          <p:cNvPicPr>
            <a:picLocks noChangeAspect="1"/>
          </p:cNvPicPr>
          <p:nvPr/>
        </p:nvPicPr>
        <p:blipFill>
          <a:blip r:embed="rId2"/>
          <a:stretch>
            <a:fillRect/>
          </a:stretch>
        </p:blipFill>
        <p:spPr>
          <a:xfrm>
            <a:off x="2762856" y="2614411"/>
            <a:ext cx="3640090" cy="2897746"/>
          </a:xfrm>
          <a:prstGeom prst="rect">
            <a:avLst/>
          </a:prstGeom>
        </p:spPr>
      </p:pic>
    </p:spTree>
    <p:extLst>
      <p:ext uri="{BB962C8B-B14F-4D97-AF65-F5344CB8AC3E}">
        <p14:creationId xmlns:p14="http://schemas.microsoft.com/office/powerpoint/2010/main" val="38000892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4546" y="103031"/>
            <a:ext cx="11925837" cy="6073932"/>
          </a:xfrm>
        </p:spPr>
      </p:pic>
    </p:spTree>
    <p:extLst>
      <p:ext uri="{BB962C8B-B14F-4D97-AF65-F5344CB8AC3E}">
        <p14:creationId xmlns:p14="http://schemas.microsoft.com/office/powerpoint/2010/main" val="2902423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66875" y="933451"/>
            <a:ext cx="10048875" cy="4247317"/>
          </a:xfrm>
          <a:prstGeom prst="rect">
            <a:avLst/>
          </a:prstGeom>
        </p:spPr>
        <p:txBody>
          <a:bodyPr wrap="square">
            <a:spAutoFit/>
          </a:bodyPr>
          <a:lstStyle/>
          <a:p>
            <a:pPr algn="l"/>
            <a:endParaRPr lang="fa-IR" dirty="0"/>
          </a:p>
          <a:p>
            <a:pPr algn="l"/>
            <a:endParaRPr lang="fa-IR" dirty="0" smtClean="0"/>
          </a:p>
          <a:p>
            <a:pPr algn="l"/>
            <a:endParaRPr lang="fa-IR" dirty="0"/>
          </a:p>
          <a:p>
            <a:pPr algn="l"/>
            <a:endParaRPr lang="fa-IR" dirty="0" smtClean="0"/>
          </a:p>
          <a:p>
            <a:pPr algn="l"/>
            <a:endParaRPr lang="fa-IR" dirty="0"/>
          </a:p>
          <a:p>
            <a:pPr algn="l"/>
            <a:endParaRPr lang="fa-IR" dirty="0" smtClean="0"/>
          </a:p>
          <a:p>
            <a:pPr algn="l"/>
            <a:endParaRPr lang="fa-IR" dirty="0"/>
          </a:p>
          <a:p>
            <a:pPr algn="l"/>
            <a:endParaRPr lang="fa-IR" dirty="0" smtClean="0"/>
          </a:p>
          <a:p>
            <a:pPr algn="l"/>
            <a:endParaRPr lang="fa-IR" dirty="0"/>
          </a:p>
          <a:p>
            <a:pPr algn="l"/>
            <a:endParaRPr lang="fa-IR" dirty="0" smtClean="0"/>
          </a:p>
          <a:p>
            <a:pPr algn="l"/>
            <a:endParaRPr lang="fa-IR" dirty="0"/>
          </a:p>
          <a:p>
            <a:pPr algn="l"/>
            <a:endParaRPr lang="fa-IR" dirty="0" smtClean="0"/>
          </a:p>
          <a:p>
            <a:pPr algn="l"/>
            <a:endParaRPr lang="fa-IR" dirty="0"/>
          </a:p>
          <a:p>
            <a:pPr algn="l"/>
            <a:endParaRPr lang="fa-IR" dirty="0" smtClean="0"/>
          </a:p>
          <a:p>
            <a:pPr algn="l"/>
            <a:endParaRPr lang="fa-IR" dirty="0"/>
          </a:p>
        </p:txBody>
      </p:sp>
      <p:sp>
        <p:nvSpPr>
          <p:cNvPr id="6" name="Rectangle 5"/>
          <p:cNvSpPr/>
          <p:nvPr/>
        </p:nvSpPr>
        <p:spPr>
          <a:xfrm>
            <a:off x="219075" y="266700"/>
            <a:ext cx="11410950" cy="4801314"/>
          </a:xfrm>
          <a:prstGeom prst="rect">
            <a:avLst/>
          </a:prstGeom>
        </p:spPr>
        <p:txBody>
          <a:bodyPr wrap="square">
            <a:spAutoFit/>
          </a:bodyPr>
          <a:lstStyle/>
          <a:p>
            <a:pPr algn="l"/>
            <a:r>
              <a:rPr lang="en-US" dirty="0" smtClean="0"/>
              <a:t>An alternative to oxytocin is misoprostol (Cytotec), an inexpensive medication that does not require injection and is more effective than placebo in preventing postpartum hemorrhage</a:t>
            </a:r>
            <a:endParaRPr lang="fa-IR" dirty="0" smtClean="0"/>
          </a:p>
          <a:p>
            <a:pPr algn="l"/>
            <a:endParaRPr lang="fa-IR" dirty="0"/>
          </a:p>
          <a:p>
            <a:pPr algn="l"/>
            <a:r>
              <a:rPr lang="en-US" dirty="0" smtClean="0"/>
              <a:t>Misoprostol also causes more adverse effects than oxytocin—commonly nausea, diarrhea, and fever within three hours of birth.</a:t>
            </a:r>
          </a:p>
          <a:p>
            <a:pPr algn="l"/>
            <a:endParaRPr lang="en-US" dirty="0"/>
          </a:p>
          <a:p>
            <a:pPr algn="l"/>
            <a:r>
              <a:rPr lang="en-US" dirty="0" smtClean="0"/>
              <a:t>Controlled cord traction does not prevent severe postpartum hemorrhage, but reduces the incidence of less severe blood loss (500 to 1,000 mL) and reduces the need for manual extraction of the placenta.</a:t>
            </a:r>
          </a:p>
          <a:p>
            <a:pPr algn="l"/>
            <a:endParaRPr lang="fa-IR" dirty="0" smtClean="0"/>
          </a:p>
          <a:p>
            <a:pPr algn="l"/>
            <a:r>
              <a:rPr lang="en-US" dirty="0" smtClean="0"/>
              <a:t>Diagnosis and Management :</a:t>
            </a:r>
          </a:p>
          <a:p>
            <a:pPr algn="l"/>
            <a:r>
              <a:rPr lang="en-US" dirty="0" smtClean="0"/>
              <a:t>Healthy pregnant women can typically tolerate 500 to 1,000 mL of blood loss without having signs or symptoms.9  Tachycardia may be the earliest sign of postpartum hemorrhage. Orthostatic hypotension, nausea, dyspnea, oliguria, and chest pain may indicate hypovolemia from significant hemorrhage</a:t>
            </a:r>
          </a:p>
          <a:p>
            <a:pPr algn="l"/>
            <a:endParaRPr lang="en-US" dirty="0"/>
          </a:p>
          <a:p>
            <a:pPr algn="l"/>
            <a:endParaRPr lang="en-US" dirty="0" smtClean="0"/>
          </a:p>
          <a:p>
            <a:pPr algn="l"/>
            <a:endParaRPr lang="en-US" dirty="0"/>
          </a:p>
          <a:p>
            <a:pPr algn="l"/>
            <a:r>
              <a:rPr lang="fa-IR" dirty="0" smtClean="0"/>
              <a:t> </a:t>
            </a:r>
            <a:endParaRPr lang="fa-IR" dirty="0"/>
          </a:p>
        </p:txBody>
      </p:sp>
    </p:spTree>
    <p:extLst>
      <p:ext uri="{BB962C8B-B14F-4D97-AF65-F5344CB8AC3E}">
        <p14:creationId xmlns:p14="http://schemas.microsoft.com/office/powerpoint/2010/main" val="23432919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20186" y="180753"/>
            <a:ext cx="8612372" cy="7081284"/>
          </a:xfrm>
        </p:spPr>
      </p:pic>
    </p:spTree>
    <p:extLst>
      <p:ext uri="{BB962C8B-B14F-4D97-AF65-F5344CB8AC3E}">
        <p14:creationId xmlns:p14="http://schemas.microsoft.com/office/powerpoint/2010/main" val="33832183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0497" y="443392"/>
            <a:ext cx="5072269" cy="4351338"/>
          </a:xfrm>
        </p:spPr>
      </p:pic>
    </p:spTree>
    <p:extLst>
      <p:ext uri="{BB962C8B-B14F-4D97-AF65-F5344CB8AC3E}">
        <p14:creationId xmlns:p14="http://schemas.microsoft.com/office/powerpoint/2010/main" val="4203645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22189487"/>
              </p:ext>
            </p:extLst>
          </p:nvPr>
        </p:nvGraphicFramePr>
        <p:xfrm>
          <a:off x="1952986" y="1814992"/>
          <a:ext cx="8030846" cy="4351338"/>
        </p:xfrm>
        <a:graphic>
          <a:graphicData uri="http://schemas.openxmlformats.org/drawingml/2006/table">
            <a:tbl>
              <a:tblPr/>
              <a:tblGrid>
                <a:gridCol w="1766786"/>
                <a:gridCol w="1686477"/>
                <a:gridCol w="1445553"/>
                <a:gridCol w="1525861"/>
                <a:gridCol w="1606169"/>
              </a:tblGrid>
              <a:tr h="600690">
                <a:tc>
                  <a:txBody>
                    <a:bodyPr/>
                    <a:lstStyle/>
                    <a:p>
                      <a:pPr algn="l" fontAlgn="b"/>
                      <a:r>
                        <a:rPr lang="fa-IR" sz="1700" b="1" dirty="0">
                          <a:solidFill>
                            <a:srgbClr val="000000"/>
                          </a:solidFill>
                          <a:effectLst/>
                        </a:rPr>
                        <a:t/>
                      </a:r>
                      <a:br>
                        <a:rPr lang="fa-IR" sz="1700" b="1" dirty="0">
                          <a:solidFill>
                            <a:srgbClr val="000000"/>
                          </a:solidFill>
                          <a:effectLst/>
                        </a:rPr>
                      </a:br>
                      <a:endParaRPr lang="fa-IR" sz="1700" b="1" dirty="0">
                        <a:solidFill>
                          <a:srgbClr val="000000"/>
                        </a:solidFill>
                        <a:effectLst/>
                      </a:endParaRPr>
                    </a:p>
                  </a:txBody>
                  <a:tcPr marL="36627" marR="36627" marT="36627" marB="36627"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2EBF5"/>
                    </a:solidFill>
                  </a:tcPr>
                </a:tc>
                <a:tc>
                  <a:txBody>
                    <a:bodyPr/>
                    <a:lstStyle/>
                    <a:p>
                      <a:pPr algn="l" fontAlgn="b"/>
                      <a:r>
                        <a:rPr lang="en-US" sz="1700" b="1">
                          <a:solidFill>
                            <a:srgbClr val="000000"/>
                          </a:solidFill>
                          <a:effectLst/>
                        </a:rPr>
                        <a:t>Class I</a:t>
                      </a:r>
                    </a:p>
                  </a:txBody>
                  <a:tcPr marL="36627" marR="36627" marT="36627" marB="36627"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2EBF5"/>
                    </a:solidFill>
                  </a:tcPr>
                </a:tc>
                <a:tc>
                  <a:txBody>
                    <a:bodyPr/>
                    <a:lstStyle/>
                    <a:p>
                      <a:pPr algn="l" fontAlgn="b"/>
                      <a:r>
                        <a:rPr lang="en-US" sz="1700" b="1">
                          <a:solidFill>
                            <a:srgbClr val="000000"/>
                          </a:solidFill>
                          <a:effectLst/>
                        </a:rPr>
                        <a:t>Class II</a:t>
                      </a:r>
                    </a:p>
                  </a:txBody>
                  <a:tcPr marL="36627" marR="36627" marT="36627" marB="36627"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2EBF5"/>
                    </a:solidFill>
                  </a:tcPr>
                </a:tc>
                <a:tc>
                  <a:txBody>
                    <a:bodyPr/>
                    <a:lstStyle/>
                    <a:p>
                      <a:pPr algn="l" fontAlgn="b"/>
                      <a:r>
                        <a:rPr lang="en-US" sz="1700" b="1">
                          <a:solidFill>
                            <a:srgbClr val="000000"/>
                          </a:solidFill>
                          <a:effectLst/>
                        </a:rPr>
                        <a:t>Class III</a:t>
                      </a:r>
                    </a:p>
                  </a:txBody>
                  <a:tcPr marL="36627" marR="36627" marT="36627" marB="36627"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2EBF5"/>
                    </a:solidFill>
                  </a:tcPr>
                </a:tc>
                <a:tc>
                  <a:txBody>
                    <a:bodyPr/>
                    <a:lstStyle/>
                    <a:p>
                      <a:pPr algn="l" fontAlgn="b"/>
                      <a:r>
                        <a:rPr lang="en-US" sz="1700" b="1" dirty="0">
                          <a:solidFill>
                            <a:srgbClr val="000000"/>
                          </a:solidFill>
                          <a:effectLst/>
                        </a:rPr>
                        <a:t>Class IV</a:t>
                      </a:r>
                    </a:p>
                  </a:txBody>
                  <a:tcPr marL="36627" marR="36627" marT="36627" marB="36627" anchor="b">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2EBF5"/>
                    </a:solidFill>
                  </a:tcPr>
                </a:tc>
              </a:tr>
              <a:tr h="336972">
                <a:tc>
                  <a:txBody>
                    <a:bodyPr/>
                    <a:lstStyle/>
                    <a:p>
                      <a:pPr algn="l" fontAlgn="t"/>
                      <a:r>
                        <a:rPr lang="en-US" sz="1700">
                          <a:solidFill>
                            <a:srgbClr val="000000"/>
                          </a:solidFill>
                          <a:effectLst/>
                        </a:rPr>
                        <a:t>Blood loss (ml)</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&lt;750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750–1500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1500–2000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&gt;2000</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00690">
                <a:tc>
                  <a:txBody>
                    <a:bodyPr/>
                    <a:lstStyle/>
                    <a:p>
                      <a:pPr algn="l" fontAlgn="t"/>
                      <a:r>
                        <a:rPr lang="en-US" sz="1700">
                          <a:solidFill>
                            <a:srgbClr val="000000"/>
                          </a:solidFill>
                          <a:effectLst/>
                        </a:rPr>
                        <a:t>Blood loss (% blood volume)</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&lt;15</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15–30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30–40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&gt;40</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336972">
                <a:tc>
                  <a:txBody>
                    <a:bodyPr/>
                    <a:lstStyle/>
                    <a:p>
                      <a:pPr algn="l" fontAlgn="t"/>
                      <a:r>
                        <a:rPr lang="en-US" sz="1700">
                          <a:solidFill>
                            <a:srgbClr val="000000"/>
                          </a:solidFill>
                          <a:effectLst/>
                        </a:rPr>
                        <a:t>Heart rate</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&lt;100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100–120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120–140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&gt;140</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336972">
                <a:tc>
                  <a:txBody>
                    <a:bodyPr/>
                    <a:lstStyle/>
                    <a:p>
                      <a:pPr algn="l" fontAlgn="t"/>
                      <a:r>
                        <a:rPr lang="en-US" sz="1700">
                          <a:solidFill>
                            <a:srgbClr val="000000"/>
                          </a:solidFill>
                          <a:effectLst/>
                        </a:rPr>
                        <a:t>Blood pressure</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Normal</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Normal</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Decreased</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Decreased</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00690">
                <a:tc>
                  <a:txBody>
                    <a:bodyPr/>
                    <a:lstStyle/>
                    <a:p>
                      <a:pPr algn="l" fontAlgn="t"/>
                      <a:r>
                        <a:rPr lang="en-US" sz="1700">
                          <a:solidFill>
                            <a:srgbClr val="000000"/>
                          </a:solidFill>
                          <a:effectLst/>
                        </a:rPr>
                        <a:t>Pulse pressure</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Normal or increased</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Decreased</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Decreased</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Decreased</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336972">
                <a:tc>
                  <a:txBody>
                    <a:bodyPr/>
                    <a:lstStyle/>
                    <a:p>
                      <a:pPr algn="l" fontAlgn="t"/>
                      <a:r>
                        <a:rPr lang="en-US" sz="1700">
                          <a:solidFill>
                            <a:srgbClr val="000000"/>
                          </a:solidFill>
                          <a:effectLst/>
                        </a:rPr>
                        <a:t>Respiratory rate</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14–20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20–30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30–40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35</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00690">
                <a:tc>
                  <a:txBody>
                    <a:bodyPr/>
                    <a:lstStyle/>
                    <a:p>
                      <a:pPr algn="l" fontAlgn="t"/>
                      <a:r>
                        <a:rPr lang="en-US" sz="1700">
                          <a:solidFill>
                            <a:srgbClr val="000000"/>
                          </a:solidFill>
                          <a:effectLst/>
                        </a:rPr>
                        <a:t>Urine output (ml/hour)</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More 30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20–30</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fa-IR" sz="1700">
                          <a:solidFill>
                            <a:srgbClr val="000000"/>
                          </a:solidFill>
                          <a:effectLst/>
                        </a:rPr>
                        <a:t>5–15</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t"/>
                      <a:r>
                        <a:rPr lang="en-US" sz="1700">
                          <a:solidFill>
                            <a:srgbClr val="000000"/>
                          </a:solidFill>
                          <a:effectLst/>
                        </a:rPr>
                        <a:t>Negligible</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00690">
                <a:tc>
                  <a:txBody>
                    <a:bodyPr/>
                    <a:lstStyle/>
                    <a:p>
                      <a:pPr algn="l" fontAlgn="t"/>
                      <a:r>
                        <a:rPr lang="en-US" sz="1700">
                          <a:solidFill>
                            <a:srgbClr val="000000"/>
                          </a:solidFill>
                          <a:effectLst/>
                        </a:rPr>
                        <a:t>Mental status</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9525" cap="flat" cmpd="sng" algn="ctr">
                      <a:solidFill>
                        <a:srgbClr val="CECCCC"/>
                      </a:solidFill>
                      <a:prstDash val="solid"/>
                      <a:round/>
                      <a:headEnd type="none" w="med" len="med"/>
                      <a:tailEnd type="none" w="med" len="med"/>
                    </a:lnB>
                  </a:tcPr>
                </a:tc>
                <a:tc>
                  <a:txBody>
                    <a:bodyPr/>
                    <a:lstStyle/>
                    <a:p>
                      <a:pPr algn="l" fontAlgn="t"/>
                      <a:r>
                        <a:rPr lang="en-US" sz="1700">
                          <a:solidFill>
                            <a:srgbClr val="000000"/>
                          </a:solidFill>
                          <a:effectLst/>
                        </a:rPr>
                        <a:t>Slightly anxious</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9525" cap="flat" cmpd="sng" algn="ctr">
                      <a:solidFill>
                        <a:srgbClr val="CECCCC"/>
                      </a:solidFill>
                      <a:prstDash val="solid"/>
                      <a:round/>
                      <a:headEnd type="none" w="med" len="med"/>
                      <a:tailEnd type="none" w="med" len="med"/>
                    </a:lnB>
                  </a:tcPr>
                </a:tc>
                <a:tc>
                  <a:txBody>
                    <a:bodyPr/>
                    <a:lstStyle/>
                    <a:p>
                      <a:pPr algn="l" fontAlgn="t"/>
                      <a:r>
                        <a:rPr lang="en-US" sz="1700">
                          <a:solidFill>
                            <a:srgbClr val="000000"/>
                          </a:solidFill>
                          <a:effectLst/>
                        </a:rPr>
                        <a:t>Mildly anxious</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9525" cap="flat" cmpd="sng" algn="ctr">
                      <a:solidFill>
                        <a:srgbClr val="CECCCC"/>
                      </a:solidFill>
                      <a:prstDash val="solid"/>
                      <a:round/>
                      <a:headEnd type="none" w="med" len="med"/>
                      <a:tailEnd type="none" w="med" len="med"/>
                    </a:lnB>
                  </a:tcPr>
                </a:tc>
                <a:tc>
                  <a:txBody>
                    <a:bodyPr/>
                    <a:lstStyle/>
                    <a:p>
                      <a:pPr algn="l" fontAlgn="t"/>
                      <a:r>
                        <a:rPr lang="en-US" sz="1700">
                          <a:solidFill>
                            <a:srgbClr val="000000"/>
                          </a:solidFill>
                          <a:effectLst/>
                        </a:rPr>
                        <a:t>Anxious, confused</a:t>
                      </a:r>
                    </a:p>
                  </a:txBody>
                  <a:tcPr marL="36627" marR="36627" marT="36627" marB="36627">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9525" cap="flat" cmpd="sng" algn="ctr">
                      <a:solidFill>
                        <a:srgbClr val="CECCCC"/>
                      </a:solidFill>
                      <a:prstDash val="solid"/>
                      <a:round/>
                      <a:headEnd type="none" w="med" len="med"/>
                      <a:tailEnd type="none" w="med" len="med"/>
                    </a:lnB>
                  </a:tcPr>
                </a:tc>
                <a:tc>
                  <a:txBody>
                    <a:bodyPr/>
                    <a:lstStyle/>
                    <a:p>
                      <a:pPr algn="l" fontAlgn="t"/>
                      <a:r>
                        <a:rPr lang="en-US" sz="1700" dirty="0">
                          <a:solidFill>
                            <a:srgbClr val="000000"/>
                          </a:solidFill>
                          <a:effectLst/>
                        </a:rPr>
                        <a:t>Confused, lethargic</a:t>
                      </a:r>
                    </a:p>
                  </a:txBody>
                  <a:tcPr marL="36627" marR="36627" marT="36627" marB="36627">
                    <a:lnL w="19050" cap="flat" cmpd="sng" algn="ctr">
                      <a:solidFill>
                        <a:srgbClr val="000000"/>
                      </a:solidFill>
                      <a:prstDash val="solid"/>
                      <a:round/>
                      <a:headEnd type="none" w="med" len="med"/>
                      <a:tailEnd type="none" w="med" len="med"/>
                    </a:lnL>
                    <a:lnR w="9525" cap="flat" cmpd="sng" algn="ctr">
                      <a:solidFill>
                        <a:srgbClr val="CECCCC"/>
                      </a:solidFill>
                      <a:prstDash val="solid"/>
                      <a:round/>
                      <a:headEnd type="none" w="med" len="med"/>
                      <a:tailEnd type="none" w="med" len="med"/>
                    </a:lnR>
                    <a:lnT w="19050" cap="flat" cmpd="sng" algn="ctr">
                      <a:solidFill>
                        <a:srgbClr val="000000"/>
                      </a:solidFill>
                      <a:prstDash val="solid"/>
                      <a:round/>
                      <a:headEnd type="none" w="med" len="med"/>
                      <a:tailEnd type="none" w="med" len="med"/>
                    </a:lnT>
                    <a:lnB w="9525" cap="flat" cmpd="sng" algn="ctr">
                      <a:solidFill>
                        <a:srgbClr val="CECCCC"/>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178442" y="1090681"/>
            <a:ext cx="9835116"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algn="l" rtl="0" eaLnBrk="0" fontAlgn="base" hangingPunct="0">
              <a:spcBef>
                <a:spcPct val="0"/>
              </a:spcBef>
              <a:spcAft>
                <a:spcPct val="0"/>
              </a:spcAft>
              <a:defRPr>
                <a:solidFill>
                  <a:schemeClr val="tx1"/>
                </a:solidFill>
                <a:latin typeface="Arial" panose="020B0604020202020204" pitchFamily="34" charset="0"/>
              </a:defRPr>
            </a:lvl2pPr>
            <a:lvl3pPr algn="l" rtl="0" eaLnBrk="0" fontAlgn="base" hangingPunct="0">
              <a:spcBef>
                <a:spcPct val="0"/>
              </a:spcBef>
              <a:spcAft>
                <a:spcPct val="0"/>
              </a:spcAft>
              <a:defRPr>
                <a:solidFill>
                  <a:schemeClr val="tx1"/>
                </a:solidFill>
                <a:latin typeface="Arial" panose="020B0604020202020204" pitchFamily="34" charset="0"/>
              </a:defRPr>
            </a:lvl3pPr>
            <a:lvl4pPr algn="l" rtl="0" eaLnBrk="0" fontAlgn="base" hangingPunct="0">
              <a:spcBef>
                <a:spcPct val="0"/>
              </a:spcBef>
              <a:spcAft>
                <a:spcPct val="0"/>
              </a:spcAft>
              <a:defRPr>
                <a:solidFill>
                  <a:schemeClr val="tx1"/>
                </a:solidFill>
                <a:latin typeface="Arial" panose="020B0604020202020204" pitchFamily="34" charset="0"/>
              </a:defRPr>
            </a:lvl4pPr>
            <a:lvl5pPr algn="l" rtl="0" eaLnBrk="0" fontAlgn="base" hangingPunct="0">
              <a:spcBef>
                <a:spcPct val="0"/>
              </a:spcBef>
              <a:spcAft>
                <a:spcPct val="0"/>
              </a:spcAft>
              <a:defRPr>
                <a:solidFill>
                  <a:schemeClr val="tx1"/>
                </a:solidFill>
                <a:latin typeface="Arial" panose="020B0604020202020204" pitchFamily="34" charset="0"/>
              </a:defRPr>
            </a:lvl5pPr>
            <a:lvl6pPr algn="l" rtl="0" eaLnBrk="0" fontAlgn="base" hangingPunct="0">
              <a:spcBef>
                <a:spcPct val="0"/>
              </a:spcBef>
              <a:spcAft>
                <a:spcPct val="0"/>
              </a:spcAft>
              <a:defRPr>
                <a:solidFill>
                  <a:schemeClr val="tx1"/>
                </a:solidFill>
                <a:latin typeface="Arial" panose="020B0604020202020204" pitchFamily="34" charset="0"/>
              </a:defRPr>
            </a:lvl6pPr>
            <a:lvl7pPr algn="l" rtl="0" eaLnBrk="0" fontAlgn="base" hangingPunct="0">
              <a:spcBef>
                <a:spcPct val="0"/>
              </a:spcBef>
              <a:spcAft>
                <a:spcPct val="0"/>
              </a:spcAft>
              <a:defRPr>
                <a:solidFill>
                  <a:schemeClr val="tx1"/>
                </a:solidFill>
                <a:latin typeface="Arial" panose="020B0604020202020204" pitchFamily="34" charset="0"/>
              </a:defRPr>
            </a:lvl7pPr>
            <a:lvl8pPr algn="l" rtl="0" eaLnBrk="0" fontAlgn="base" hangingPunct="0">
              <a:spcBef>
                <a:spcPct val="0"/>
              </a:spcBef>
              <a:spcAft>
                <a:spcPct val="0"/>
              </a:spcAft>
              <a:defRPr>
                <a:solidFill>
                  <a:schemeClr val="tx1"/>
                </a:solidFill>
                <a:latin typeface="Arial" panose="020B0604020202020204" pitchFamily="34" charset="0"/>
              </a:defRPr>
            </a:lvl8pPr>
            <a:lvl9pPr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a-IR" altLang="fa-IR" sz="1600" b="0" i="0" u="none" strike="noStrike" cap="none" normalizeH="0" baseline="0" dirty="0" smtClean="0">
                <a:ln>
                  <a:noFill/>
                </a:ln>
                <a:solidFill>
                  <a:srgbClr val="000000"/>
                </a:solidFill>
                <a:effectLst/>
                <a:latin typeface="Open Sans"/>
              </a:rPr>
              <a:t>The classification of hemorrhage according to clinical signs and percentage of blood loss. </a:t>
            </a:r>
            <a:endParaRPr kumimoji="0" lang="fa-IR" altLang="fa-IR" sz="16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4531256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TotalTime>
  <Words>1583</Words>
  <Application>Microsoft Office PowerPoint</Application>
  <PresentationFormat>Custom</PresentationFormat>
  <Paragraphs>198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Postpartum Hemorrhage: Prevention and Treatment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Postpartum Hemorrhage: Prevention and Treatment</dc:title>
  <dc:creator>User</dc:creator>
  <cp:lastModifiedBy>MA-SalehRiyahi-PC</cp:lastModifiedBy>
  <cp:revision>40</cp:revision>
  <dcterms:created xsi:type="dcterms:W3CDTF">2021-07-11T14:45:13Z</dcterms:created>
  <dcterms:modified xsi:type="dcterms:W3CDTF">2021-07-18T02:53:42Z</dcterms:modified>
</cp:coreProperties>
</file>