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38" r:id="rId2"/>
    <p:sldId id="256" r:id="rId3"/>
    <p:sldId id="287" r:id="rId4"/>
    <p:sldId id="286" r:id="rId5"/>
    <p:sldId id="282" r:id="rId6"/>
    <p:sldId id="281" r:id="rId7"/>
    <p:sldId id="280" r:id="rId8"/>
    <p:sldId id="279" r:id="rId9"/>
    <p:sldId id="322" r:id="rId10"/>
    <p:sldId id="321" r:id="rId11"/>
    <p:sldId id="329" r:id="rId12"/>
    <p:sldId id="330" r:id="rId13"/>
    <p:sldId id="331" r:id="rId14"/>
    <p:sldId id="332" r:id="rId15"/>
    <p:sldId id="324" r:id="rId16"/>
    <p:sldId id="333" r:id="rId17"/>
    <p:sldId id="323" r:id="rId18"/>
    <p:sldId id="326" r:id="rId19"/>
    <p:sldId id="302" r:id="rId20"/>
    <p:sldId id="298" r:id="rId21"/>
    <p:sldId id="297" r:id="rId22"/>
    <p:sldId id="296" r:id="rId23"/>
    <p:sldId id="327" r:id="rId24"/>
    <p:sldId id="328" r:id="rId25"/>
    <p:sldId id="295" r:id="rId26"/>
    <p:sldId id="294" r:id="rId27"/>
    <p:sldId id="293" r:id="rId28"/>
    <p:sldId id="292" r:id="rId29"/>
    <p:sldId id="291" r:id="rId30"/>
    <p:sldId id="290" r:id="rId31"/>
    <p:sldId id="289" r:id="rId32"/>
    <p:sldId id="288" r:id="rId33"/>
    <p:sldId id="273" r:id="rId34"/>
    <p:sldId id="272" r:id="rId35"/>
    <p:sldId id="271" r:id="rId36"/>
    <p:sldId id="270" r:id="rId37"/>
    <p:sldId id="269" r:id="rId38"/>
    <p:sldId id="268" r:id="rId39"/>
    <p:sldId id="267" r:id="rId40"/>
    <p:sldId id="309" r:id="rId41"/>
    <p:sldId id="308" r:id="rId42"/>
    <p:sldId id="307" r:id="rId43"/>
    <p:sldId id="306" r:id="rId44"/>
    <p:sldId id="305" r:id="rId45"/>
    <p:sldId id="304" r:id="rId46"/>
    <p:sldId id="266" r:id="rId47"/>
    <p:sldId id="265" r:id="rId48"/>
    <p:sldId id="260" r:id="rId49"/>
    <p:sldId id="262" r:id="rId50"/>
    <p:sldId id="263" r:id="rId51"/>
    <p:sldId id="261" r:id="rId52"/>
    <p:sldId id="257" r:id="rId53"/>
    <p:sldId id="320" r:id="rId54"/>
    <p:sldId id="319" r:id="rId55"/>
    <p:sldId id="318" r:id="rId56"/>
    <p:sldId id="317" r:id="rId57"/>
    <p:sldId id="315" r:id="rId58"/>
    <p:sldId id="334" r:id="rId59"/>
    <p:sldId id="314" r:id="rId60"/>
    <p:sldId id="339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-84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3048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2819400"/>
            <a:ext cx="85344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207264" y="2420112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381000"/>
            <a:ext cx="103632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9347200" y="0"/>
            <a:ext cx="28448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6403340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9119616" y="2925763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9245600" y="3020251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21216" y="3009902"/>
            <a:ext cx="609600" cy="441325"/>
          </a:xfrm>
        </p:spPr>
        <p:txBody>
          <a:bodyPr/>
          <a:lstStyle/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0" y="304800"/>
            <a:ext cx="87376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55200" y="304802"/>
            <a:ext cx="1930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15584" y="1026373"/>
            <a:ext cx="609600" cy="441325"/>
          </a:xfrm>
        </p:spPr>
        <p:txBody>
          <a:bodyPr/>
          <a:lstStyle/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02336" y="1527048"/>
            <a:ext cx="1133856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1905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203200" y="2286000"/>
            <a:ext cx="11777472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7264" y="142352"/>
            <a:ext cx="11777472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4568" y="2743200"/>
            <a:ext cx="8640232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203200" y="2438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5689600" y="2115312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5815584" y="2209800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791200" y="2199451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3400"/>
            <a:ext cx="103632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21600" y="6409944"/>
            <a:ext cx="4059936" cy="365760"/>
          </a:xfrm>
        </p:spPr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6084107" y="1575653"/>
            <a:ext cx="11895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402336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6400800" y="1371600"/>
            <a:ext cx="53848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6096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2192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03200" y="1371600"/>
            <a:ext cx="11777472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94564" y="6391656"/>
            <a:ext cx="11777472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5386917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388441" y="1524000"/>
            <a:ext cx="5389033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6400" y="6409944"/>
            <a:ext cx="47752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203200" y="128016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402336" y="2471383"/>
            <a:ext cx="5388864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6400800" y="2471383"/>
            <a:ext cx="53848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791200" y="1042417"/>
            <a:ext cx="609600" cy="441325"/>
          </a:xfrm>
        </p:spPr>
        <p:txBody>
          <a:bodyPr/>
          <a:lstStyle>
            <a:lvl1pPr algn="ctr">
              <a:defRPr/>
            </a:lvl1pPr>
          </a:lstStyle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791200" y="1036021"/>
            <a:ext cx="609600" cy="441325"/>
          </a:xfrm>
        </p:spPr>
        <p:txBody>
          <a:bodyPr/>
          <a:lstStyle/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2192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95072" y="6391657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3200" y="158496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689600" y="6324600"/>
            <a:ext cx="8128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203200" y="152400"/>
            <a:ext cx="11777472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2192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914400"/>
            <a:ext cx="31496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08000" y="1981201"/>
            <a:ext cx="31496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2400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4165600" y="685800"/>
            <a:ext cx="75184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51104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203200" y="533400"/>
            <a:ext cx="11777472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03200" y="152400"/>
            <a:ext cx="11777472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03200" y="609600"/>
            <a:ext cx="36576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727200" y="228600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853184" y="323088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828800" y="312739"/>
            <a:ext cx="609600" cy="441325"/>
          </a:xfrm>
        </p:spPr>
        <p:txBody>
          <a:bodyPr/>
          <a:lstStyle/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0" y="5029200"/>
            <a:ext cx="78232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0500" y="609600"/>
            <a:ext cx="78232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990600"/>
            <a:ext cx="32512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717536" y="6404984"/>
            <a:ext cx="4059936" cy="365760"/>
          </a:xfrm>
        </p:spPr>
        <p:txBody>
          <a:bodyPr/>
          <a:lstStyle/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2336" y="6410848"/>
            <a:ext cx="4779264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12192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1"/>
            <a:ext cx="12192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1988800" y="0"/>
            <a:ext cx="2032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99136" y="6388386"/>
            <a:ext cx="11777472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7721600" y="6404984"/>
            <a:ext cx="4059936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5F087C7-6348-4981-9662-5467629485FA}" type="datetimeFigureOut">
              <a:rPr lang="en-US" smtClean="0"/>
              <a:pPr/>
              <a:t>8/29/2021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06400" y="6410848"/>
            <a:ext cx="4775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3200" y="155448"/>
            <a:ext cx="11777472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203200" y="1276743"/>
            <a:ext cx="1177747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5689600" y="956036"/>
            <a:ext cx="8128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5815584" y="1050524"/>
            <a:ext cx="560832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791200" y="1040175"/>
            <a:ext cx="6096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EFEBA81-64C6-41A6-B26B-4BD13AB28CA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02336" y="228600"/>
            <a:ext cx="113792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02336" y="1524000"/>
            <a:ext cx="113792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fa-IR" sz="4000" dirty="0" smtClean="0"/>
              <a:t>دکترملک پورمتخصص پرشکی قانونی ومسمومیت شهریور1400</a:t>
            </a:r>
            <a:endParaRPr lang="en-US" sz="40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ترخیص بارضایت شخصی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" y="282634"/>
            <a:ext cx="11750040" cy="628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76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11" y="137160"/>
            <a:ext cx="11655829" cy="626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22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2" y="299258"/>
            <a:ext cx="11429999" cy="613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648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7" y="332508"/>
            <a:ext cx="11758674" cy="621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85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52400"/>
            <a:ext cx="11536680" cy="641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649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8348" y="428604"/>
            <a:ext cx="7643867" cy="1428760"/>
          </a:xfrm>
        </p:spPr>
        <p:txBody>
          <a:bodyPr>
            <a:normAutofit/>
          </a:bodyPr>
          <a:lstStyle/>
          <a:p>
            <a:pPr algn="r"/>
            <a:r>
              <a:rPr lang="fa-IR" b="1" dirty="0" smtClean="0">
                <a:latin typeface="Calibri" pitchFamily="34" charset="0"/>
                <a:cs typeface="B Kamran" pitchFamily="2" charset="-78"/>
              </a:rPr>
              <a:t> </a:t>
            </a:r>
            <a:r>
              <a:rPr lang="fa-IR" sz="5300" b="1" dirty="0">
                <a:latin typeface="Calibri" pitchFamily="34" charset="0"/>
                <a:cs typeface="B Kamran" pitchFamily="2" charset="-78"/>
              </a:rPr>
              <a:t>اهميت:</a:t>
            </a:r>
            <a:r>
              <a:rPr lang="fa-IR" b="1" dirty="0" smtClean="0">
                <a:latin typeface="Calibri" pitchFamily="34" charset="0"/>
                <a:cs typeface="B Kamran" pitchFamily="2" charset="-78"/>
              </a:rPr>
              <a:t/>
            </a:r>
            <a:br>
              <a:rPr lang="fa-IR" b="1" dirty="0" smtClean="0">
                <a:latin typeface="Calibri" pitchFamily="34" charset="0"/>
                <a:cs typeface="B Kamran" pitchFamily="2" charset="-78"/>
              </a:rPr>
            </a:br>
            <a:endParaRPr lang="fa-IR" b="1" dirty="0">
              <a:cs typeface="B Kamra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38349" y="1428736"/>
            <a:ext cx="7786743" cy="4643470"/>
          </a:xfrm>
        </p:spPr>
        <p:txBody>
          <a:bodyPr>
            <a:noAutofit/>
          </a:bodyPr>
          <a:lstStyle/>
          <a:p>
            <a:pPr algn="r"/>
            <a:r>
              <a:rPr lang="fa-IR" b="1" dirty="0">
                <a:latin typeface="Calibri" pitchFamily="34" charset="0"/>
                <a:cs typeface="B Nazanin" pitchFamily="2" charset="-78"/>
              </a:rPr>
              <a:t>يك مشكل شايع در كيفيت خدمات سلامت بوده كه نتايج زير را در بر دارد :</a:t>
            </a:r>
          </a:p>
          <a:p>
            <a:pPr algn="r"/>
            <a:r>
              <a:rPr lang="fa-IR" b="1" dirty="0">
                <a:latin typeface="Calibri" pitchFamily="34" charset="0"/>
                <a:cs typeface="B Nazanin" pitchFamily="2" charset="-78"/>
              </a:rPr>
              <a:t> </a:t>
            </a:r>
            <a:r>
              <a:rPr lang="fa-IR" b="1" u="sng" dirty="0">
                <a:latin typeface="Calibri" pitchFamily="34" charset="0"/>
                <a:cs typeface="B Nazanin" pitchFamily="2" charset="-78"/>
              </a:rPr>
              <a:t>2درصد</a:t>
            </a:r>
            <a:r>
              <a:rPr lang="fa-IR" b="1" dirty="0">
                <a:latin typeface="Calibri" pitchFamily="34" charset="0"/>
                <a:cs typeface="B Nazanin" pitchFamily="2" charset="-78"/>
              </a:rPr>
              <a:t>   از ترخيص هاي كل بيمارستاني در دنيا</a:t>
            </a:r>
          </a:p>
          <a:p>
            <a:pPr algn="r"/>
            <a:r>
              <a:rPr lang="fa-IR" b="1" dirty="0">
                <a:latin typeface="Calibri" pitchFamily="34" charset="0"/>
                <a:cs typeface="B Nazanin" pitchFamily="2" charset="-78"/>
              </a:rPr>
              <a:t>در يك سرويس عمومي با 7 برابر افزايش احتمال بستري در طي 15 روز و تقريباً هميشه با همان تشخيص</a:t>
            </a:r>
          </a:p>
          <a:p>
            <a:pPr algn="r"/>
            <a:r>
              <a:rPr lang="fa-IR" b="1" dirty="0">
                <a:latin typeface="Calibri" pitchFamily="34" charset="0"/>
                <a:cs typeface="B Nazanin" pitchFamily="2" charset="-78"/>
              </a:rPr>
              <a:t>اطلاعات در خصوص هزينه ها كم است ولي برخي از مطالعات تا  56 درصد افزايش هزينه ها نسبت به حالت عادي نشان داده اند.</a:t>
            </a:r>
            <a:endParaRPr lang="en-US" b="1" dirty="0">
              <a:latin typeface="Calibri" pitchFamily="34" charset="0"/>
              <a:cs typeface="B Nazanin" pitchFamily="2" charset="-78"/>
            </a:endParaRPr>
          </a:p>
          <a:p>
            <a:pPr algn="r"/>
            <a:r>
              <a:rPr lang="fa-IR" b="1" dirty="0">
                <a:cs typeface="B Nazanin" pitchFamily="2" charset="-78"/>
              </a:rPr>
              <a:t>عموماً  </a:t>
            </a:r>
            <a:r>
              <a:rPr lang="en-US" b="1" dirty="0">
                <a:cs typeface="B Nazanin" pitchFamily="2" charset="-78"/>
              </a:rPr>
              <a:t>AMA</a:t>
            </a:r>
            <a:r>
              <a:rPr lang="fa-IR" b="1" dirty="0">
                <a:cs typeface="B Nazanin" pitchFamily="2" charset="-78"/>
              </a:rPr>
              <a:t>در بیمارستانهای  شهرستانها بیشتر از بیمارستانهای آموزشی دیده می شود.</a:t>
            </a:r>
          </a:p>
          <a:p>
            <a:pPr algn="r"/>
            <a:r>
              <a:rPr lang="fa-IR" b="1" dirty="0">
                <a:cs typeface="B Nazanin" pitchFamily="2" charset="-78"/>
              </a:rPr>
              <a:t>در بیمارستانهایی که شرایط نامساعدی دارند حدود 6% ازکل بیماران پذیرش شده و 13% از بیماران مبتلا به ایدز با رضایت شخصی بیمارستان را ترک می کنند.</a:t>
            </a:r>
          </a:p>
        </p:txBody>
      </p:sp>
    </p:spTree>
    <p:extLst>
      <p:ext uri="{BB962C8B-B14F-4D97-AF65-F5344CB8AC3E}">
        <p14:creationId xmlns:p14="http://schemas.microsoft.com/office/powerpoint/2010/main" val="1509108411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3840"/>
            <a:ext cx="11704320" cy="624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6487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" y="415636"/>
            <a:ext cx="11463251" cy="624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98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05" y="320041"/>
            <a:ext cx="11704319" cy="625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168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2" y="415636"/>
            <a:ext cx="11810999" cy="584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363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8" y="266007"/>
            <a:ext cx="11504814" cy="599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707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3" y="232756"/>
            <a:ext cx="11637817" cy="662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531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2" y="266008"/>
            <a:ext cx="11856719" cy="659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58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2" y="232756"/>
            <a:ext cx="11643359" cy="602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5225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" y="365760"/>
            <a:ext cx="1146048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88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"/>
            <a:ext cx="11870575" cy="626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180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38" y="382384"/>
            <a:ext cx="11359343" cy="626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3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2" y="600074"/>
            <a:ext cx="11795759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89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58" y="249383"/>
            <a:ext cx="11618423" cy="650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657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2" y="2"/>
            <a:ext cx="12039599" cy="662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301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8" y="2"/>
            <a:ext cx="11716703" cy="672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9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84" y="249382"/>
            <a:ext cx="11604567" cy="626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554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2" y="282634"/>
            <a:ext cx="11765279" cy="643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12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2" y="340996"/>
            <a:ext cx="11597639" cy="651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00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8" y="2"/>
            <a:ext cx="11762423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338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38" y="315884"/>
            <a:ext cx="11435543" cy="642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37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2" y="2"/>
            <a:ext cx="11750039" cy="659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38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8" y="127635"/>
            <a:ext cx="11442383" cy="617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9087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2" y="299258"/>
            <a:ext cx="11664140" cy="600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028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2" y="315884"/>
            <a:ext cx="11641973" cy="623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02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2" y="228602"/>
            <a:ext cx="11673839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370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2" y="478155"/>
            <a:ext cx="1135094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332509"/>
            <a:ext cx="11654443" cy="615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454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2" y="462915"/>
            <a:ext cx="1184147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400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2" y="600075"/>
            <a:ext cx="1197863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722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2" y="600075"/>
            <a:ext cx="1168907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6156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2" y="554355"/>
            <a:ext cx="1191767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0771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2" y="600075"/>
            <a:ext cx="1139951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087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2" y="661035"/>
            <a:ext cx="1174718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036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2" y="600075"/>
            <a:ext cx="1164335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167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2" y="600075"/>
            <a:ext cx="1175003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51299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2" y="569595"/>
            <a:ext cx="11670983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838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60" y="-670560"/>
            <a:ext cx="11777663" cy="7004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99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2" y="539115"/>
            <a:ext cx="1132054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3081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600075"/>
            <a:ext cx="1164335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46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2" y="600075"/>
            <a:ext cx="11561617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4100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00075"/>
            <a:ext cx="1207007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5562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2" y="600075"/>
            <a:ext cx="1193291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83583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2" y="615315"/>
            <a:ext cx="11338559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871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87" y="399011"/>
            <a:ext cx="11302453" cy="590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006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600075"/>
            <a:ext cx="11587942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996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7640"/>
            <a:ext cx="11871960" cy="669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95466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0"/>
            <a:ext cx="1181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5636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" y="304800"/>
            <a:ext cx="12070080" cy="630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85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84" y="349135"/>
            <a:ext cx="11708477" cy="613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430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2" y="315884"/>
            <a:ext cx="11841479" cy="628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8100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2" y="232756"/>
            <a:ext cx="11780519" cy="613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28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076" y="357166"/>
            <a:ext cx="7829576" cy="1296822"/>
          </a:xfrm>
        </p:spPr>
        <p:txBody>
          <a:bodyPr>
            <a:noAutofit/>
          </a:bodyPr>
          <a:lstStyle/>
          <a:p>
            <a:pPr algn="r"/>
            <a:r>
              <a:rPr lang="fa-IR" sz="5400" b="1" dirty="0"/>
              <a:t>ترخیص با رضایت شخصی :</a:t>
            </a:r>
            <a:endParaRPr lang="fa-IR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1714488"/>
            <a:ext cx="12192000" cy="4643470"/>
          </a:xfrm>
        </p:spPr>
        <p:txBody>
          <a:bodyPr>
            <a:noAutofit/>
          </a:bodyPr>
          <a:lstStyle/>
          <a:p>
            <a:pPr marL="432000" algn="r">
              <a:buNone/>
            </a:pPr>
            <a:r>
              <a:rPr lang="fa-IR" sz="2400" b="1" dirty="0">
                <a:latin typeface="+BNazanin,Bold_19_0_10040913" pitchFamily="2" charset="0"/>
                <a:ea typeface="+BNazanin,Bold_19_0_10040913" pitchFamily="2" charset="0"/>
                <a:cs typeface="B Nazanin" pitchFamily="2" charset="-78"/>
              </a:rPr>
              <a:t> تعريف:</a:t>
            </a:r>
          </a:p>
          <a:p>
            <a:pPr marL="432000" algn="r"/>
            <a:r>
              <a:rPr lang="fa-IR" sz="2400" b="1" dirty="0">
                <a:latin typeface="+BNazanin,Bold_19_0_10040913" pitchFamily="2" charset="0"/>
                <a:ea typeface="+BNazanin,Bold_19_0_10040913" pitchFamily="2" charset="0"/>
                <a:cs typeface="B Nazanin" pitchFamily="2" charset="-78"/>
              </a:rPr>
              <a:t>انتخاب بیمار براي خروج از بیمارستان، قبل از اینکه پزشک معالج بیمار را مرخص اعلام کند .</a:t>
            </a:r>
            <a:r>
              <a:rPr lang="fa-IR" sz="2400" b="1" dirty="0">
                <a:latin typeface="+BNazanin,Bold_19_0_10040913" pitchFamily="2" charset="0"/>
                <a:ea typeface="+BNazanin,Bold_19_0_10040913" pitchFamily="2" charset="0"/>
              </a:rPr>
              <a:t> </a:t>
            </a:r>
          </a:p>
          <a:p>
            <a:pPr marL="432000" algn="r">
              <a:buNone/>
            </a:pPr>
            <a:r>
              <a:rPr lang="fa-IR" sz="2400" b="1" dirty="0">
                <a:latin typeface="+BNazanin,Bold_19_0_10040913" pitchFamily="2" charset="0"/>
                <a:ea typeface="+BNazanin,Bold_19_0_10040913" pitchFamily="2" charset="0"/>
              </a:rPr>
              <a:t>هدف:</a:t>
            </a:r>
          </a:p>
          <a:p>
            <a:pPr marL="432000" algn="r"/>
            <a:r>
              <a:rPr lang="fa-IR" sz="2400" b="1" dirty="0">
                <a:latin typeface="+BNazanin,Bold_19_0_10040913" pitchFamily="2" charset="0"/>
                <a:ea typeface="+BNazanin,Bold_19_0_10040913" pitchFamily="2" charset="0"/>
              </a:rPr>
              <a:t>هدف از بحث رضايت شخصي و تحليل و مداخله در اين فرآيند، كاهش ميزان ترخیص با رضايت شخصي مي باشد،كه اين امر باعث تحميل هزينه هاي زيادي به سيستم سلامت و بيماران و بحث مراجعه مجدد به بيمارستان مي شود.</a:t>
            </a:r>
            <a:endParaRPr lang="fa-IR" sz="2400" b="1" dirty="0">
              <a:latin typeface="+BNazanin,Bold_19_0_10040913" pitchFamily="2" charset="0"/>
              <a:ea typeface="+BNazanin,Bold_19_0_10040913" pitchFamily="2" charset="0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563767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76</TotalTime>
  <Words>195</Words>
  <Application>Microsoft Office PowerPoint</Application>
  <PresentationFormat>Custom</PresentationFormat>
  <Paragraphs>14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Civic</vt:lpstr>
      <vt:lpstr>ترخیص بارضایت شخصی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ترخیص با رضایت شخصی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اهميت: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MA-SalehRiyahi-PC</cp:lastModifiedBy>
  <cp:revision>11</cp:revision>
  <dcterms:created xsi:type="dcterms:W3CDTF">2021-04-08T10:18:57Z</dcterms:created>
  <dcterms:modified xsi:type="dcterms:W3CDTF">2021-08-29T04:05:21Z</dcterms:modified>
</cp:coreProperties>
</file>